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76" r:id="rId4"/>
    <p:sldId id="278" r:id="rId5"/>
    <p:sldId id="279" r:id="rId6"/>
    <p:sldId id="280" r:id="rId7"/>
    <p:sldId id="287" r:id="rId8"/>
    <p:sldId id="263" r:id="rId9"/>
    <p:sldId id="273" r:id="rId10"/>
    <p:sldId id="259" r:id="rId11"/>
    <p:sldId id="277" r:id="rId12"/>
    <p:sldId id="283" r:id="rId13"/>
    <p:sldId id="264" r:id="rId14"/>
    <p:sldId id="265" r:id="rId15"/>
    <p:sldId id="274" r:id="rId16"/>
    <p:sldId id="266" r:id="rId17"/>
    <p:sldId id="281" r:id="rId18"/>
    <p:sldId id="284" r:id="rId19"/>
    <p:sldId id="272" r:id="rId20"/>
  </p:sldIdLst>
  <p:sldSz cx="18288000" cy="10287000"/>
  <p:notesSz cx="6858000" cy="9144000"/>
  <p:embeddedFontLst>
    <p:embeddedFont>
      <p:font typeface="Helveticish" panose="020B0604020202020204" pitchFamily="34" charset="0"/>
      <p:regular r:id="rId22"/>
    </p:embeddedFont>
    <p:embeddedFont>
      <p:font typeface="Helveticish Bold" panose="020B0704020202020204" pitchFamily="34" charset="0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28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2109" autoAdjust="0"/>
  </p:normalViewPr>
  <p:slideViewPr>
    <p:cSldViewPr>
      <p:cViewPr varScale="1">
        <p:scale>
          <a:sx n="78" d="100"/>
          <a:sy n="78" d="100"/>
        </p:scale>
        <p:origin x="216" y="2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C909A3-234B-F54B-BABC-483BCC3A0BE0}" type="datetimeFigureOut">
              <a:rPr lang="es-ES" smtClean="0"/>
              <a:t>22/5/24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42159-0496-904A-BE23-48302F818C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0071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42159-0496-904A-BE23-48302F818CA9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1970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42159-0496-904A-BE23-48302F818CA9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6968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42159-0496-904A-BE23-48302F818CA9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3857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28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476438" y="0"/>
            <a:ext cx="6470867" cy="10287000"/>
          </a:xfrm>
          <a:prstGeom prst="rect">
            <a:avLst/>
          </a:prstGeom>
          <a:solidFill>
            <a:srgbClr val="265EA9"/>
          </a:solid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816465" y="919487"/>
            <a:ext cx="1055880" cy="1055880"/>
          </a:xfrm>
          <a:custGeom>
            <a:avLst/>
            <a:gdLst/>
            <a:ahLst/>
            <a:cxnLst/>
            <a:rect l="l" t="t" r="r" b="b"/>
            <a:pathLst>
              <a:path w="1055880" h="1055880">
                <a:moveTo>
                  <a:pt x="0" y="0"/>
                </a:moveTo>
                <a:lnTo>
                  <a:pt x="1055880" y="0"/>
                </a:lnTo>
                <a:lnTo>
                  <a:pt x="1055880" y="1055880"/>
                </a:lnTo>
                <a:lnTo>
                  <a:pt x="0" y="10558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2707132" y="1102783"/>
            <a:ext cx="4552168" cy="4552150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23052" t="-11684" r="-191416" b="-164561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454667" y="6679884"/>
            <a:ext cx="6712511" cy="2287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600">
                <a:solidFill>
                  <a:srgbClr val="FFFFFF"/>
                </a:solidFill>
                <a:latin typeface="Helveticish"/>
              </a:rPr>
              <a:t>Roberto Saldaña</a:t>
            </a:r>
          </a:p>
          <a:p>
            <a:pPr algn="ctr">
              <a:lnSpc>
                <a:spcPts val="4680"/>
              </a:lnSpc>
            </a:pPr>
            <a:r>
              <a:rPr lang="en-US" sz="3600">
                <a:solidFill>
                  <a:srgbClr val="FFFFFF"/>
                </a:solidFill>
                <a:latin typeface="Helveticish"/>
              </a:rPr>
              <a:t>EFCCA</a:t>
            </a:r>
          </a:p>
          <a:p>
            <a:pPr algn="ctr">
              <a:lnSpc>
                <a:spcPts val="4030"/>
              </a:lnSpc>
            </a:pPr>
            <a:r>
              <a:rPr lang="en-US" sz="3100">
                <a:solidFill>
                  <a:srgbClr val="FFFFFF"/>
                </a:solidFill>
                <a:latin typeface="Helveticish"/>
              </a:rPr>
              <a:t>Innovation &amp; Patient engagement</a:t>
            </a:r>
          </a:p>
          <a:p>
            <a:pPr algn="ctr">
              <a:lnSpc>
                <a:spcPts val="4680"/>
              </a:lnSpc>
              <a:spcBef>
                <a:spcPct val="0"/>
              </a:spcBef>
            </a:pPr>
            <a:endParaRPr lang="en-US" sz="3100">
              <a:solidFill>
                <a:srgbClr val="FFFFFF"/>
              </a:solidFill>
              <a:latin typeface="Helveticish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837168" y="7795262"/>
            <a:ext cx="6142797" cy="557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  <a:spcBef>
                <a:spcPct val="0"/>
              </a:spcBef>
            </a:pPr>
            <a:r>
              <a:rPr lang="en-US" sz="3600" dirty="0">
                <a:solidFill>
                  <a:srgbClr val="FFFFFF"/>
                </a:solidFill>
                <a:latin typeface="Helveticish"/>
              </a:rPr>
              <a:t>Mexico, 17 May 2024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2618767"/>
            <a:ext cx="11817133" cy="4775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</a:pPr>
            <a:endParaRPr lang="en-US" sz="7800" dirty="0">
              <a:solidFill>
                <a:srgbClr val="FFFFFF"/>
              </a:solidFill>
              <a:latin typeface="Helveticish Bold"/>
            </a:endParaRPr>
          </a:p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FFFFFF"/>
                </a:solidFill>
                <a:latin typeface="Helveticish Bold"/>
              </a:rPr>
              <a:t>unequal </a:t>
            </a:r>
            <a:r>
              <a:rPr lang="en-US" sz="6000" dirty="0" err="1">
                <a:solidFill>
                  <a:srgbClr val="FFFFFF"/>
                </a:solidFill>
                <a:latin typeface="Helveticish Bold"/>
              </a:rPr>
              <a:t>acces</a:t>
            </a:r>
            <a:r>
              <a:rPr lang="en-US" sz="6000" dirty="0">
                <a:solidFill>
                  <a:srgbClr val="FFFFFF"/>
                </a:solidFill>
                <a:latin typeface="Helveticish Bold"/>
              </a:rPr>
              <a:t> </a:t>
            </a:r>
          </a:p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FFFFFF"/>
                </a:solidFill>
                <a:latin typeface="Helveticish Bold"/>
              </a:rPr>
              <a:t>to IBD care in Europe</a:t>
            </a:r>
          </a:p>
          <a:p>
            <a:pPr algn="ctr">
              <a:lnSpc>
                <a:spcPts val="10920"/>
              </a:lnSpc>
            </a:pPr>
            <a:endParaRPr lang="en-US" sz="6000" dirty="0">
              <a:solidFill>
                <a:srgbClr val="FFFFFF"/>
              </a:solidFill>
              <a:latin typeface="Helveticish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6465" y="919487"/>
            <a:ext cx="1055880" cy="1055880"/>
          </a:xfrm>
          <a:custGeom>
            <a:avLst/>
            <a:gdLst/>
            <a:ahLst/>
            <a:cxnLst/>
            <a:rect l="l" t="t" r="r" b="b"/>
            <a:pathLst>
              <a:path w="1055880" h="1055880">
                <a:moveTo>
                  <a:pt x="0" y="0"/>
                </a:moveTo>
                <a:lnTo>
                  <a:pt x="1055880" y="0"/>
                </a:lnTo>
                <a:lnTo>
                  <a:pt x="1055880" y="1055880"/>
                </a:lnTo>
                <a:lnTo>
                  <a:pt x="0" y="10558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34B21B4-3B53-741B-9DE7-C52FDCC7CB06}"/>
              </a:ext>
            </a:extLst>
          </p:cNvPr>
          <p:cNvSpPr txBox="1"/>
          <p:nvPr/>
        </p:nvSpPr>
        <p:spPr>
          <a:xfrm>
            <a:off x="4510904" y="4097059"/>
            <a:ext cx="9266191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500" dirty="0"/>
              <a:t>Innovative </a:t>
            </a:r>
            <a:r>
              <a:rPr lang="es-ES" sz="6500" dirty="0" err="1"/>
              <a:t>products</a:t>
            </a:r>
            <a:r>
              <a:rPr lang="es-ES" sz="6500" dirty="0"/>
              <a:t> are </a:t>
            </a:r>
          </a:p>
          <a:p>
            <a:r>
              <a:rPr lang="es-ES" sz="6500" dirty="0" err="1"/>
              <a:t>not</a:t>
            </a:r>
            <a:r>
              <a:rPr lang="es-ES" sz="6500" dirty="0"/>
              <a:t> </a:t>
            </a:r>
            <a:r>
              <a:rPr lang="es-ES" sz="6500" dirty="0" err="1"/>
              <a:t>the</a:t>
            </a:r>
            <a:r>
              <a:rPr lang="es-ES" sz="6500" dirty="0"/>
              <a:t> </a:t>
            </a:r>
            <a:r>
              <a:rPr lang="es-ES" sz="6500" dirty="0" err="1"/>
              <a:t>only</a:t>
            </a:r>
            <a:r>
              <a:rPr lang="es-ES" sz="6500" dirty="0"/>
              <a:t> </a:t>
            </a:r>
            <a:r>
              <a:rPr lang="es-ES" sz="6500" dirty="0" err="1"/>
              <a:t>ones</a:t>
            </a:r>
            <a:r>
              <a:rPr lang="es-ES" sz="6500" dirty="0"/>
              <a:t> </a:t>
            </a:r>
            <a:r>
              <a:rPr lang="es-ES" sz="6500" dirty="0" err="1"/>
              <a:t>affected</a:t>
            </a:r>
            <a:r>
              <a:rPr lang="es-ES" sz="6500" dirty="0"/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Una mujer junto a un refrigerador&#10;&#10;Descripción generada automáticamente con confianza media">
            <a:extLst>
              <a:ext uri="{FF2B5EF4-FFF2-40B4-BE49-F238E27FC236}">
                <a16:creationId xmlns:a16="http://schemas.microsoft.com/office/drawing/2014/main" id="{62A4661F-C81A-DDFF-3147-5BA910ABD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89072"/>
            <a:ext cx="15087600" cy="930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13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captura de pantalla de una red social&#10;&#10;Descripción generada automáticamente">
            <a:extLst>
              <a:ext uri="{FF2B5EF4-FFF2-40B4-BE49-F238E27FC236}">
                <a16:creationId xmlns:a16="http://schemas.microsoft.com/office/drawing/2014/main" id="{93C0E761-C8FC-0F3B-6B99-D2AB8773A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16458838" cy="1019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843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54D40361-58B4-165F-5189-58067B819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6858684" cy="1022954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71525" y="3546834"/>
            <a:ext cx="16744950" cy="3002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39"/>
              </a:lnSpc>
            </a:pPr>
            <a:r>
              <a:rPr lang="en-US" sz="8528">
                <a:solidFill>
                  <a:srgbClr val="265EA9"/>
                </a:solidFill>
                <a:latin typeface="Helveticish"/>
              </a:rPr>
              <a:t>Let's talk about</a:t>
            </a:r>
          </a:p>
          <a:p>
            <a:pPr marL="0" lvl="0" indent="0" algn="ctr">
              <a:lnSpc>
                <a:spcPts val="11939"/>
              </a:lnSpc>
              <a:spcBef>
                <a:spcPct val="0"/>
              </a:spcBef>
            </a:pPr>
            <a:r>
              <a:rPr lang="en-US" sz="8528">
                <a:solidFill>
                  <a:srgbClr val="265EA9"/>
                </a:solidFill>
                <a:latin typeface="Helveticish"/>
              </a:rPr>
              <a:t>what is happening</a:t>
            </a:r>
          </a:p>
        </p:txBody>
      </p:sp>
      <p:sp>
        <p:nvSpPr>
          <p:cNvPr id="3" name="Freeform 3"/>
          <p:cNvSpPr/>
          <p:nvPr/>
        </p:nvSpPr>
        <p:spPr>
          <a:xfrm>
            <a:off x="816465" y="919487"/>
            <a:ext cx="1055880" cy="1055880"/>
          </a:xfrm>
          <a:custGeom>
            <a:avLst/>
            <a:gdLst/>
            <a:ahLst/>
            <a:cxnLst/>
            <a:rect l="l" t="t" r="r" b="b"/>
            <a:pathLst>
              <a:path w="1055880" h="1055880">
                <a:moveTo>
                  <a:pt x="0" y="0"/>
                </a:moveTo>
                <a:lnTo>
                  <a:pt x="1055880" y="0"/>
                </a:lnTo>
                <a:lnTo>
                  <a:pt x="1055880" y="1055880"/>
                </a:lnTo>
                <a:lnTo>
                  <a:pt x="0" y="10558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grupo de personas en un salón&#10;&#10;Descripción generada automáticamente con confianza media">
            <a:extLst>
              <a:ext uri="{FF2B5EF4-FFF2-40B4-BE49-F238E27FC236}">
                <a16:creationId xmlns:a16="http://schemas.microsoft.com/office/drawing/2014/main" id="{700B3B85-08DD-FB32-2219-646CEBC59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243" y="571500"/>
            <a:ext cx="15159514" cy="872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395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6465" y="919487"/>
            <a:ext cx="1137913" cy="1137913"/>
          </a:xfrm>
          <a:custGeom>
            <a:avLst/>
            <a:gdLst/>
            <a:ahLst/>
            <a:cxnLst/>
            <a:rect l="l" t="t" r="r" b="b"/>
            <a:pathLst>
              <a:path w="1137913" h="1137913">
                <a:moveTo>
                  <a:pt x="0" y="0"/>
                </a:moveTo>
                <a:lnTo>
                  <a:pt x="1137913" y="0"/>
                </a:lnTo>
                <a:lnTo>
                  <a:pt x="1137913" y="1137913"/>
                </a:lnTo>
                <a:lnTo>
                  <a:pt x="0" y="11379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pic>
        <p:nvPicPr>
          <p:cNvPr id="6" name="Imagen 5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41E4731E-898A-8AA0-2E69-EBED8BC2DB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135" y="419100"/>
            <a:ext cx="15011400" cy="923351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3DDBEBBE-CC86-313C-DE42-0B0723ACE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69908"/>
            <a:ext cx="15392400" cy="954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70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36F7A42-C0BF-7EF7-AC91-C41F6CE99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03258"/>
            <a:ext cx="5992740" cy="8480483"/>
          </a:xfrm>
          <a:prstGeom prst="rect">
            <a:avLst/>
          </a:prstGeom>
        </p:spPr>
      </p:pic>
      <p:pic>
        <p:nvPicPr>
          <p:cNvPr id="3" name="Imagen 2" descr="Escala de tiempo&#10;&#10;Descripción generada automáticamente">
            <a:extLst>
              <a:ext uri="{FF2B5EF4-FFF2-40B4-BE49-F238E27FC236}">
                <a16:creationId xmlns:a16="http://schemas.microsoft.com/office/drawing/2014/main" id="{7FA5EFC2-065E-8744-4359-C23CD64D7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409700"/>
            <a:ext cx="10227425" cy="646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68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6465" y="919487"/>
            <a:ext cx="1055880" cy="1055880"/>
          </a:xfrm>
          <a:custGeom>
            <a:avLst/>
            <a:gdLst/>
            <a:ahLst/>
            <a:cxnLst/>
            <a:rect l="l" t="t" r="r" b="b"/>
            <a:pathLst>
              <a:path w="1055880" h="1055880">
                <a:moveTo>
                  <a:pt x="0" y="0"/>
                </a:moveTo>
                <a:lnTo>
                  <a:pt x="1055880" y="0"/>
                </a:lnTo>
                <a:lnTo>
                  <a:pt x="1055880" y="1055880"/>
                </a:lnTo>
                <a:lnTo>
                  <a:pt x="0" y="10558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771525" y="3565525"/>
            <a:ext cx="16744950" cy="2794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399"/>
              </a:lnSpc>
              <a:spcBef>
                <a:spcPct val="0"/>
              </a:spcBef>
            </a:pPr>
            <a:r>
              <a:rPr lang="en-US" sz="15999" u="none">
                <a:solidFill>
                  <a:srgbClr val="004A98"/>
                </a:solidFill>
                <a:latin typeface="Helveticish Bold"/>
              </a:rPr>
              <a:t>Thank you!</a:t>
            </a:r>
          </a:p>
        </p:txBody>
      </p:sp>
      <p:sp>
        <p:nvSpPr>
          <p:cNvPr id="4" name="AutoShape 4"/>
          <p:cNvSpPr/>
          <p:nvPr/>
        </p:nvSpPr>
        <p:spPr>
          <a:xfrm>
            <a:off x="7218351" y="9567863"/>
            <a:ext cx="3851298" cy="0"/>
          </a:xfrm>
          <a:prstGeom prst="line">
            <a:avLst/>
          </a:prstGeom>
          <a:ln w="9525" cap="rnd">
            <a:solidFill>
              <a:srgbClr val="004A9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5" name="TextBox 5"/>
          <p:cNvSpPr txBox="1"/>
          <p:nvPr/>
        </p:nvSpPr>
        <p:spPr>
          <a:xfrm>
            <a:off x="3449806" y="8591550"/>
            <a:ext cx="11388388" cy="66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50"/>
              </a:lnSpc>
              <a:spcBef>
                <a:spcPct val="0"/>
              </a:spcBef>
            </a:pPr>
            <a:r>
              <a:rPr lang="en-US" sz="4500">
                <a:solidFill>
                  <a:srgbClr val="004A98"/>
                </a:solidFill>
                <a:latin typeface="Helveticish Bold"/>
              </a:rPr>
              <a:t>www.efcca.org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6465" y="919487"/>
            <a:ext cx="1137913" cy="1137913"/>
          </a:xfrm>
          <a:custGeom>
            <a:avLst/>
            <a:gdLst/>
            <a:ahLst/>
            <a:cxnLst/>
            <a:rect l="l" t="t" r="r" b="b"/>
            <a:pathLst>
              <a:path w="1137913" h="1137913">
                <a:moveTo>
                  <a:pt x="0" y="0"/>
                </a:moveTo>
                <a:lnTo>
                  <a:pt x="1137913" y="0"/>
                </a:lnTo>
                <a:lnTo>
                  <a:pt x="1137913" y="1137913"/>
                </a:lnTo>
                <a:lnTo>
                  <a:pt x="0" y="11379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2684896" y="840743"/>
            <a:ext cx="12918209" cy="1257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FDFDFD">
                    <a:alpha val="96863"/>
                  </a:srgbClr>
                </a:solidFill>
                <a:latin typeface="Helveticish"/>
              </a:rPr>
              <a:t>Setting the scene...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81923" y="3162300"/>
            <a:ext cx="15324153" cy="4833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6"/>
              </a:lnSpc>
            </a:pPr>
            <a:endParaRPr dirty="0"/>
          </a:p>
          <a:p>
            <a:pPr algn="ctr">
              <a:lnSpc>
                <a:spcPts val="5656"/>
              </a:lnSpc>
            </a:pPr>
            <a:endParaRPr dirty="0"/>
          </a:p>
          <a:p>
            <a:pPr algn="ctr">
              <a:lnSpc>
                <a:spcPts val="6046"/>
              </a:lnSpc>
              <a:spcBef>
                <a:spcPct val="0"/>
              </a:spcBef>
            </a:pPr>
            <a:r>
              <a:rPr lang="en-US" sz="6700" b="1" dirty="0">
                <a:solidFill>
                  <a:srgbClr val="FDFDFD"/>
                </a:solidFill>
                <a:latin typeface="Helveticish Bold"/>
              </a:rPr>
              <a:t>More clinical research,</a:t>
            </a:r>
            <a:r>
              <a:rPr lang="en-US" sz="6700" dirty="0">
                <a:solidFill>
                  <a:srgbClr val="FDFDFD"/>
                </a:solidFill>
                <a:latin typeface="Helveticish Bold"/>
              </a:rPr>
              <a:t> </a:t>
            </a:r>
            <a:r>
              <a:rPr lang="en-US" sz="6700" u="sng" dirty="0">
                <a:solidFill>
                  <a:srgbClr val="FDFDFD"/>
                </a:solidFill>
                <a:latin typeface="Helveticish Bold"/>
              </a:rPr>
              <a:t>better access to treatment</a:t>
            </a:r>
            <a:r>
              <a:rPr lang="en-US" sz="6700" dirty="0">
                <a:solidFill>
                  <a:srgbClr val="FDFDFD"/>
                </a:solidFill>
                <a:latin typeface="Helveticish Bold"/>
              </a:rPr>
              <a:t> and quality of care.</a:t>
            </a:r>
          </a:p>
          <a:p>
            <a:pPr algn="ctr">
              <a:lnSpc>
                <a:spcPts val="2926"/>
              </a:lnSpc>
              <a:spcBef>
                <a:spcPct val="0"/>
              </a:spcBef>
            </a:pPr>
            <a:endParaRPr lang="en-US" sz="4650" dirty="0">
              <a:solidFill>
                <a:srgbClr val="FDFDFD"/>
              </a:solidFill>
              <a:latin typeface="Helveticish Bold"/>
            </a:endParaRPr>
          </a:p>
          <a:p>
            <a:pPr algn="ctr">
              <a:lnSpc>
                <a:spcPts val="2926"/>
              </a:lnSpc>
              <a:spcBef>
                <a:spcPct val="0"/>
              </a:spcBef>
            </a:pPr>
            <a:endParaRPr lang="en-US" sz="4650" dirty="0">
              <a:solidFill>
                <a:srgbClr val="FDFDFD"/>
              </a:solidFill>
              <a:latin typeface="Helveticish Bold"/>
            </a:endParaRPr>
          </a:p>
          <a:p>
            <a:pPr algn="ctr">
              <a:lnSpc>
                <a:spcPts val="2926"/>
              </a:lnSpc>
              <a:spcBef>
                <a:spcPct val="0"/>
              </a:spcBef>
            </a:pPr>
            <a:endParaRPr lang="en-US" sz="4650" dirty="0">
              <a:solidFill>
                <a:srgbClr val="FDFDFD"/>
              </a:solidFill>
              <a:latin typeface="Helveticish Bold"/>
            </a:endParaRPr>
          </a:p>
          <a:p>
            <a:pPr algn="ctr">
              <a:lnSpc>
                <a:spcPts val="2926"/>
              </a:lnSpc>
              <a:spcBef>
                <a:spcPct val="0"/>
              </a:spcBef>
            </a:pPr>
            <a:endParaRPr lang="en-US" sz="4650" dirty="0">
              <a:solidFill>
                <a:srgbClr val="FDFDFD"/>
              </a:solidFill>
              <a:latin typeface="Helveticish Bold"/>
            </a:endParaRPr>
          </a:p>
          <a:p>
            <a:pPr algn="ctr">
              <a:lnSpc>
                <a:spcPts val="2926"/>
              </a:lnSpc>
              <a:spcBef>
                <a:spcPct val="0"/>
              </a:spcBef>
            </a:pPr>
            <a:r>
              <a:rPr lang="en-US" sz="2250" dirty="0">
                <a:solidFill>
                  <a:srgbClr val="004A98"/>
                </a:solidFill>
                <a:latin typeface="Helveticish Bold"/>
              </a:rPr>
              <a:t>​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01158052-BDE8-C9BB-69FB-9414E77A8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66" y="876300"/>
            <a:ext cx="16594668" cy="85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67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&#10;&#10;Descripción generada automáticamente">
            <a:extLst>
              <a:ext uri="{FF2B5EF4-FFF2-40B4-BE49-F238E27FC236}">
                <a16:creationId xmlns:a16="http://schemas.microsoft.com/office/drawing/2014/main" id="{2BF1C322-297C-AC28-BC05-149B27631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53" y="342900"/>
            <a:ext cx="17214347" cy="952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607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Gráfico&#10;&#10;Descripción generada automáticamente">
            <a:extLst>
              <a:ext uri="{FF2B5EF4-FFF2-40B4-BE49-F238E27FC236}">
                <a16:creationId xmlns:a16="http://schemas.microsoft.com/office/drawing/2014/main" id="{6FEF4E79-F6E4-05FF-D643-68BEA64C6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25" y="723900"/>
            <a:ext cx="16313150" cy="876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855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&#10;&#10;Descripción generada automáticamente">
            <a:extLst>
              <a:ext uri="{FF2B5EF4-FFF2-40B4-BE49-F238E27FC236}">
                <a16:creationId xmlns:a16="http://schemas.microsoft.com/office/drawing/2014/main" id="{C590BCBC-FA86-8E32-F030-63E88A65B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694007"/>
            <a:ext cx="16363950" cy="889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37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28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6465" y="919487"/>
            <a:ext cx="1055880" cy="1055880"/>
          </a:xfrm>
          <a:custGeom>
            <a:avLst/>
            <a:gdLst/>
            <a:ahLst/>
            <a:cxnLst/>
            <a:rect l="l" t="t" r="r" b="b"/>
            <a:pathLst>
              <a:path w="1055880" h="1055880">
                <a:moveTo>
                  <a:pt x="0" y="0"/>
                </a:moveTo>
                <a:lnTo>
                  <a:pt x="1055880" y="0"/>
                </a:lnTo>
                <a:lnTo>
                  <a:pt x="1055880" y="1055880"/>
                </a:lnTo>
                <a:lnTo>
                  <a:pt x="0" y="10558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34B21B4-3B53-741B-9DE7-C52FDCC7CB06}"/>
              </a:ext>
            </a:extLst>
          </p:cNvPr>
          <p:cNvSpPr txBox="1"/>
          <p:nvPr/>
        </p:nvSpPr>
        <p:spPr>
          <a:xfrm>
            <a:off x="4772450" y="4229100"/>
            <a:ext cx="9164688" cy="1184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100" dirty="0" err="1">
                <a:solidFill>
                  <a:schemeClr val="bg1"/>
                </a:solidFill>
              </a:rPr>
              <a:t>Is</a:t>
            </a:r>
            <a:r>
              <a:rPr lang="es-ES" sz="7100" dirty="0">
                <a:solidFill>
                  <a:schemeClr val="bg1"/>
                </a:solidFill>
              </a:rPr>
              <a:t> </a:t>
            </a:r>
            <a:r>
              <a:rPr lang="es-ES" sz="7100" dirty="0" err="1">
                <a:solidFill>
                  <a:schemeClr val="bg1"/>
                </a:solidFill>
              </a:rPr>
              <a:t>it</a:t>
            </a:r>
            <a:r>
              <a:rPr lang="es-ES" sz="7100" dirty="0">
                <a:solidFill>
                  <a:schemeClr val="bg1"/>
                </a:solidFill>
              </a:rPr>
              <a:t> </a:t>
            </a:r>
            <a:r>
              <a:rPr lang="es-ES" sz="7100" dirty="0" err="1">
                <a:solidFill>
                  <a:schemeClr val="bg1"/>
                </a:solidFill>
              </a:rPr>
              <a:t>also</a:t>
            </a:r>
            <a:r>
              <a:rPr lang="es-ES" sz="7100" dirty="0">
                <a:solidFill>
                  <a:schemeClr val="bg1"/>
                </a:solidFill>
              </a:rPr>
              <a:t> </a:t>
            </a:r>
            <a:r>
              <a:rPr lang="es-ES" sz="7100" dirty="0" err="1">
                <a:solidFill>
                  <a:schemeClr val="bg1"/>
                </a:solidFill>
              </a:rPr>
              <a:t>happing</a:t>
            </a:r>
            <a:r>
              <a:rPr lang="es-ES" sz="7100" dirty="0">
                <a:solidFill>
                  <a:schemeClr val="bg1"/>
                </a:solidFill>
              </a:rPr>
              <a:t> in IBD?</a:t>
            </a:r>
          </a:p>
        </p:txBody>
      </p:sp>
    </p:spTree>
    <p:extLst>
      <p:ext uri="{BB962C8B-B14F-4D97-AF65-F5344CB8AC3E}">
        <p14:creationId xmlns:p14="http://schemas.microsoft.com/office/powerpoint/2010/main" val="239326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3FC010CF-A86F-D84B-7279-3E81DEC6C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961"/>
            <a:ext cx="16611600" cy="1024971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8B5AC431-59CF-CFBE-84E0-161E6E25B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590"/>
            <a:ext cx="16611600" cy="1017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148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70</Words>
  <Application>Microsoft Macintosh PowerPoint</Application>
  <PresentationFormat>Personalizado</PresentationFormat>
  <Paragraphs>26</Paragraphs>
  <Slides>19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5" baseType="lpstr">
      <vt:lpstr>Helveticish</vt:lpstr>
      <vt:lpstr>Helveticish Bold</vt:lpstr>
      <vt:lpstr>Calibri</vt:lpstr>
      <vt:lpstr>Aptos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DIVA</dc:title>
  <cp:lastModifiedBy>Roberto Saldaña Navarro</cp:lastModifiedBy>
  <cp:revision>5</cp:revision>
  <dcterms:created xsi:type="dcterms:W3CDTF">2006-08-16T00:00:00Z</dcterms:created>
  <dcterms:modified xsi:type="dcterms:W3CDTF">2024-05-22T20:50:17Z</dcterms:modified>
  <dc:identifier>DAFlCQ6JP0I</dc:identifier>
</cp:coreProperties>
</file>