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22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notesSlides/notesSlide1.xml" ContentType="application/vnd.openxmlformats-officedocument.presentationml.notesSlide+xml"/>
  <Override PartName="/ppt/media/image63.jpg" ContentType="image/jpeg"/>
  <Override PartName="/ppt/media/image65.jpg" ContentType="image/jpeg"/>
  <Override PartName="/ppt/media/image67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0.jpg" ContentType="image/jpeg"/>
  <Override PartName="/ppt/media/image90.jpg" ContentType="image/jpeg"/>
  <Override PartName="/ppt/media/image9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1" r:id="rId4"/>
    <p:sldMasterId id="2147483693" r:id="rId5"/>
    <p:sldMasterId id="2147483716" r:id="rId6"/>
    <p:sldMasterId id="2147483734" r:id="rId7"/>
  </p:sldMasterIdLst>
  <p:notesMasterIdLst>
    <p:notesMasterId r:id="rId34"/>
  </p:notesMasterIdLst>
  <p:sldIdLst>
    <p:sldId id="2247" r:id="rId8"/>
    <p:sldId id="2147376548" r:id="rId9"/>
    <p:sldId id="258" r:id="rId10"/>
    <p:sldId id="6396" r:id="rId11"/>
    <p:sldId id="6400" r:id="rId12"/>
    <p:sldId id="2147376522" r:id="rId13"/>
    <p:sldId id="266" r:id="rId14"/>
    <p:sldId id="2147376531" r:id="rId15"/>
    <p:sldId id="2147376524" r:id="rId16"/>
    <p:sldId id="264" r:id="rId17"/>
    <p:sldId id="2147376521" r:id="rId18"/>
    <p:sldId id="6398" r:id="rId19"/>
    <p:sldId id="271" r:id="rId20"/>
    <p:sldId id="2147376526" r:id="rId21"/>
    <p:sldId id="275" r:id="rId22"/>
    <p:sldId id="2147376539" r:id="rId23"/>
    <p:sldId id="2147376545" r:id="rId24"/>
    <p:sldId id="2147376533" r:id="rId25"/>
    <p:sldId id="2147376551" r:id="rId26"/>
    <p:sldId id="263" r:id="rId27"/>
    <p:sldId id="270" r:id="rId28"/>
    <p:sldId id="2147376537" r:id="rId29"/>
    <p:sldId id="2147376543" r:id="rId30"/>
    <p:sldId id="256" r:id="rId31"/>
    <p:sldId id="2147376544" r:id="rId32"/>
    <p:sldId id="224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BC5"/>
    <a:srgbClr val="FAE3B1"/>
    <a:srgbClr val="FAE185"/>
    <a:srgbClr val="FDD359"/>
    <a:srgbClr val="D2ECFC"/>
    <a:srgbClr val="00568A"/>
    <a:srgbClr val="FCE8D4"/>
    <a:srgbClr val="FCE5D6"/>
    <a:srgbClr val="CED7BF"/>
    <a:srgbClr val="D6D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43"/>
    <p:restoredTop sz="95768"/>
  </p:normalViewPr>
  <p:slideViewPr>
    <p:cSldViewPr snapToGrid="0" snapToObjects="1" showGuides="1">
      <p:cViewPr>
        <p:scale>
          <a:sx n="218" d="100"/>
          <a:sy n="218" d="100"/>
        </p:scale>
        <p:origin x="-1984" y="-14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EAD-BF92-5A40-BEE8-EE781E662955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F690-5D32-B644-B280-D7C5FC54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5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94B6-BCD2-FD48-A393-C19349B9F7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7659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C29F17-2615-AB41-8965-094EEDBB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94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C29F17-2615-AB41-8965-094EEDBB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40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7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86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C3F0-D5E1-514E-B345-253FEF196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C40B5-68FD-2A4B-A55B-3E238086B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935F6-1413-0A4A-97C3-9E0A80A0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06DB5-AC26-184C-BDA7-31FB7B15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2173A-7AEC-D04C-99E7-7610C129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9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69BC-E353-5049-B024-AF93CE8D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84F0-C4F0-5A4F-AC08-9CC923F22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B711-9C03-E247-832A-8C4F37D0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2BE2E-3C03-8F41-951E-8AAB91B6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DB78C-705A-D14C-8D68-543115AE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5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F318-B32B-6747-BD5C-62DC17C0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CA45E-F9CB-BA48-96E6-5C9B9ACBE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7A57A-ACBC-7049-9DEA-8555882E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DE953-ED77-E846-826B-FC00896DA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63FCF-D2DF-A145-8F14-3E3E5BAA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80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E48E-D082-8E42-A9AD-2E472667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7AFB5-21ED-894F-A3A6-6502E979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9E33E3-BEDA-5342-9B67-0333408C6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1D9AC-71CE-E446-A408-F3C933EC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CA54-72A4-C546-8F59-C9FE8F36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83213-DDE9-394D-8A73-4D0774797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26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DE446-75C1-B248-8282-33CFFB89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7C152-8C82-3840-8FBC-942550CA1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166AF-14A7-964F-92B6-1A885F8FA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858B6-1C0C-0542-9CA6-A35985566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1656B-F2FC-D54F-AB89-73714D9C9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B76F35-D473-AB48-8E4F-00E869BC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3C2EF-3099-E547-BB4A-A37430B3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99719-50D6-E94E-8E7B-D4E9C732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707E-78D6-A347-8484-A4278794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238C3-7510-8A46-9278-369117CA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9328F-6CE8-8C4C-80AD-35CD40BB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661F7-35ED-F24C-B0AA-CCFECC9F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1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21C43B-7CD9-D14A-AFAB-33A3919D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D4C9B-FBCC-934A-A0F8-A7CE4325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C1DBB-DC45-194C-A160-7009F750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65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0574-E7BB-D443-A1F2-FB4B6EF3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AF248-90EF-F846-850B-EA9C37809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D54F3-D30D-C84A-8F6B-6F714C67A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A19FE-A241-7D46-AF5F-16C5A902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9C2AD-3F36-B84C-9333-0D4A6DAC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9CC2-43F9-514D-9279-929BFB0D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76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2ED82-73CD-1A4D-BCDE-7F8FD26C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C0534-EB58-3543-89DA-5A5416B6F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66B34-7E79-6B4E-8FFA-FEE165378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50B63-E34F-2E4B-98D2-FB537322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5ABE0-F432-8141-8B77-A5CDDC9E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D223F-FB45-6449-BC65-4163675B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97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D5A4-9158-C94F-967D-5B273EC5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969FD-9EC8-F945-805D-92CC3BACF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265E-4901-F542-B294-E4568275D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E249B-E3FE-9642-9127-C27788B4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9D39A-17BB-FD46-A6C3-E64B66F5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66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FE3F5E-A483-8348-A43B-23ED99B23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8F3FE-A118-6047-8936-F434641B6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78096-A67F-4443-A43F-C120403B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285B3-ADBB-1F42-90D7-0F442B4D1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83E6-75B3-674C-AE74-51A3CCE3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64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144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845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416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72571" y="1751621"/>
            <a:ext cx="4895456" cy="2845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896861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62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858761" y="761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8000"/>
                </a:moveTo>
                <a:lnTo>
                  <a:pt x="76200" y="6858000"/>
                </a:lnTo>
                <a:lnTo>
                  <a:pt x="762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941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699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5736-E88F-A042-86C3-28AFD94B1B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A68A-CD3D-D448-86BF-CB2CA93FC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12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DB9C39-06DD-CB4B-A2F5-7CEFA217FE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0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49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3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27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608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18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38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03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12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90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32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99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024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592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1F12D-2423-4DB9-9659-8840D229E45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4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2"/>
          </p:nvPr>
        </p:nvSpPr>
        <p:spPr>
          <a:xfrm>
            <a:off x="8661991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74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0179-F7F2-442B-94B4-41539389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BEDA1-A68A-45C1-9B0D-302E2ADF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24241-C306-4397-9761-5A6391F7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73405C-7534-4C12-BBEA-6576CB7BE4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1097281"/>
            <a:ext cx="10972799" cy="249812"/>
          </a:xfr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</a:defRPr>
            </a:lvl1pPr>
            <a:lvl2pPr>
              <a:defRPr sz="1600" b="1">
                <a:solidFill>
                  <a:schemeClr val="accent1"/>
                </a:solidFill>
              </a:defRPr>
            </a:lvl2pPr>
            <a:lvl3pPr>
              <a:defRPr sz="1600" b="1">
                <a:solidFill>
                  <a:schemeClr val="accent1"/>
                </a:solidFill>
              </a:defRPr>
            </a:lvl3pPr>
            <a:lvl4pPr>
              <a:defRPr sz="1600" b="1">
                <a:solidFill>
                  <a:schemeClr val="accent1"/>
                </a:solidFill>
              </a:defRPr>
            </a:lvl4pPr>
            <a:lvl5pPr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FFEFC5-85B9-4934-AD6F-8964A3A505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1" y="1677046"/>
            <a:ext cx="10972799" cy="2154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1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0179-F7F2-442B-94B4-41539389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BEDA1-A68A-45C1-9B0D-302E2ADF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24241-C306-4397-9761-5A6391F7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58DE5F1-E0F9-4CCA-92B7-7A6FC4DFEE14}" type="slidenum">
              <a:rPr lang="en-US" sz="1000" b="1" smtClean="0">
                <a:solidFill>
                  <a:srgbClr val="595454"/>
                </a:solidFill>
                <a:latin typeface="Trebuchet MS"/>
              </a:rPr>
              <a:pPr defTabSz="914377">
                <a:defRPr/>
              </a:pPr>
              <a:t>‹#›</a:t>
            </a:fld>
            <a:endParaRPr lang="en-US" sz="1000" b="1">
              <a:solidFill>
                <a:srgbClr val="595454"/>
              </a:solidFill>
              <a:latin typeface="Trebuchet M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D5AD9-CFF3-471E-BA80-7782B5FD4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1306945" y="1336013"/>
            <a:ext cx="1225247" cy="194551"/>
          </a:xfrm>
        </p:spPr>
        <p:txBody>
          <a:bodyPr/>
          <a:lstStyle>
            <a:lvl1pPr marL="0" indent="0" algn="ctr">
              <a:buNone/>
              <a:defRPr sz="1100"/>
            </a:lvl1pPr>
            <a:lvl2pPr marL="228594" indent="0">
              <a:buNone/>
              <a:defRPr sz="1100"/>
            </a:lvl2pPr>
            <a:lvl3pPr marL="457189" indent="0">
              <a:buNone/>
              <a:defRPr sz="1100"/>
            </a:lvl3pPr>
            <a:lvl4pPr marL="685783" indent="0">
              <a:buNone/>
              <a:defRPr sz="1100"/>
            </a:lvl4pPr>
            <a:lvl5pPr marL="914377" indent="0">
              <a:buNone/>
              <a:defRPr sz="1100"/>
            </a:lvl5pPr>
          </a:lstStyle>
          <a:p>
            <a:pPr lvl="0"/>
            <a:r>
              <a:rPr lang="en-US"/>
              <a:t>Therapeutic areas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D9A1C0F-9A7A-4042-983B-BC8EC17B8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1306945" y="2697533"/>
            <a:ext cx="1225247" cy="194551"/>
          </a:xfrm>
        </p:spPr>
        <p:txBody>
          <a:bodyPr/>
          <a:lstStyle>
            <a:lvl1pPr marL="0" indent="0" algn="ctr">
              <a:buNone/>
              <a:defRPr sz="1100"/>
            </a:lvl1pPr>
            <a:lvl2pPr marL="228594" indent="0">
              <a:buNone/>
              <a:defRPr sz="1100"/>
            </a:lvl2pPr>
            <a:lvl3pPr marL="457189" indent="0">
              <a:buNone/>
              <a:defRPr sz="1100"/>
            </a:lvl3pPr>
            <a:lvl4pPr marL="685783" indent="0">
              <a:buNone/>
              <a:defRPr sz="1100"/>
            </a:lvl4pPr>
            <a:lvl5pPr marL="914377" indent="0">
              <a:buNone/>
              <a:defRPr sz="1100"/>
            </a:lvl5pPr>
          </a:lstStyle>
          <a:p>
            <a:pPr lvl="0"/>
            <a:r>
              <a:rPr lang="en-US"/>
              <a:t>Targets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B79D884-23A7-4B7D-9C7B-175CE7F518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11306945" y="4059053"/>
            <a:ext cx="1225247" cy="194551"/>
          </a:xfrm>
        </p:spPr>
        <p:txBody>
          <a:bodyPr/>
          <a:lstStyle>
            <a:lvl1pPr marL="0" indent="0" algn="ctr">
              <a:buNone/>
              <a:defRPr sz="1100"/>
            </a:lvl1pPr>
            <a:lvl2pPr marL="228594" indent="0">
              <a:buNone/>
              <a:defRPr sz="1100"/>
            </a:lvl2pPr>
            <a:lvl3pPr marL="457189" indent="0">
              <a:buNone/>
              <a:defRPr sz="1100"/>
            </a:lvl3pPr>
            <a:lvl4pPr marL="685783" indent="0">
              <a:buNone/>
              <a:defRPr sz="1100"/>
            </a:lvl4pPr>
            <a:lvl5pPr marL="914377" indent="0">
              <a:buNone/>
              <a:defRPr sz="1100"/>
            </a:lvl5pPr>
          </a:lstStyle>
          <a:p>
            <a:pPr lvl="0"/>
            <a:r>
              <a:rPr lang="en-US"/>
              <a:t>[Target] </a:t>
            </a:r>
            <a:r>
              <a:rPr lang="en-US" err="1"/>
              <a:t>MoA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0426137-23D5-4C76-BE5F-C55464314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1355098" y="5372419"/>
            <a:ext cx="1225247" cy="29085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100"/>
            </a:lvl1pPr>
            <a:lvl2pPr marL="228594" indent="0">
              <a:buNone/>
              <a:defRPr sz="1100"/>
            </a:lvl2pPr>
            <a:lvl3pPr marL="457189" indent="0">
              <a:buNone/>
              <a:defRPr sz="1100"/>
            </a:lvl3pPr>
            <a:lvl4pPr marL="685783" indent="0">
              <a:buNone/>
              <a:defRPr sz="1100"/>
            </a:lvl4pPr>
            <a:lvl5pPr marL="914377" indent="0">
              <a:buNone/>
              <a:defRPr sz="1100"/>
            </a:lvl5pPr>
          </a:lstStyle>
          <a:p>
            <a:pPr lvl="0"/>
            <a:r>
              <a:rPr lang="en-US"/>
              <a:t>[Target] trial summary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120B67-CAC8-4D53-BB31-076054343664}"/>
              </a:ext>
            </a:extLst>
          </p:cNvPr>
          <p:cNvGrpSpPr/>
          <p:nvPr userDrawn="1"/>
        </p:nvGrpSpPr>
        <p:grpSpPr>
          <a:xfrm>
            <a:off x="11662728" y="820665"/>
            <a:ext cx="144000" cy="1225247"/>
            <a:chOff x="11558220" y="820663"/>
            <a:chExt cx="144000" cy="122524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0A1926-77B4-49D8-933B-B8131FDC69AD}"/>
                </a:ext>
              </a:extLst>
            </p:cNvPr>
            <p:cNvCxnSpPr/>
            <p:nvPr userDrawn="1"/>
          </p:nvCxnSpPr>
          <p:spPr>
            <a:xfrm>
              <a:off x="11630220" y="820663"/>
              <a:ext cx="0" cy="1225247"/>
            </a:xfrm>
            <a:prstGeom prst="line">
              <a:avLst/>
            </a:prstGeom>
            <a:ln w="127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316ED38-71E6-4B56-BA91-CB7BD9C21555}"/>
                </a:ext>
              </a:extLst>
            </p:cNvPr>
            <p:cNvSpPr/>
            <p:nvPr userDrawn="1"/>
          </p:nvSpPr>
          <p:spPr>
            <a:xfrm>
              <a:off x="11558220" y="1361286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GB" sz="20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D16084-AA56-4DD9-B4EE-BDC3E54EA035}"/>
              </a:ext>
            </a:extLst>
          </p:cNvPr>
          <p:cNvGrpSpPr/>
          <p:nvPr userDrawn="1"/>
        </p:nvGrpSpPr>
        <p:grpSpPr>
          <a:xfrm>
            <a:off x="11669941" y="2168270"/>
            <a:ext cx="144000" cy="1225247"/>
            <a:chOff x="11558220" y="820663"/>
            <a:chExt cx="144000" cy="122524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E1B0D8-0F2B-49E8-A199-04792CB5FD2F}"/>
                </a:ext>
              </a:extLst>
            </p:cNvPr>
            <p:cNvCxnSpPr/>
            <p:nvPr userDrawn="1"/>
          </p:nvCxnSpPr>
          <p:spPr>
            <a:xfrm>
              <a:off x="11630220" y="820663"/>
              <a:ext cx="0" cy="1225247"/>
            </a:xfrm>
            <a:prstGeom prst="line">
              <a:avLst/>
            </a:prstGeom>
            <a:ln w="127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20E20A-5C2D-416B-9DDC-7353CD01BF45}"/>
                </a:ext>
              </a:extLst>
            </p:cNvPr>
            <p:cNvSpPr/>
            <p:nvPr userDrawn="1"/>
          </p:nvSpPr>
          <p:spPr>
            <a:xfrm>
              <a:off x="11558220" y="1361286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GB" sz="20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5D1AA4-BF68-4FB4-B07F-95C11FB515EB}"/>
              </a:ext>
            </a:extLst>
          </p:cNvPr>
          <p:cNvGrpSpPr/>
          <p:nvPr userDrawn="1"/>
        </p:nvGrpSpPr>
        <p:grpSpPr>
          <a:xfrm>
            <a:off x="11677155" y="3515874"/>
            <a:ext cx="144000" cy="1225247"/>
            <a:chOff x="11558220" y="820663"/>
            <a:chExt cx="144000" cy="122524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F085B0-8CC6-4F45-B642-4C7651C3E298}"/>
                </a:ext>
              </a:extLst>
            </p:cNvPr>
            <p:cNvCxnSpPr/>
            <p:nvPr userDrawn="1"/>
          </p:nvCxnSpPr>
          <p:spPr>
            <a:xfrm>
              <a:off x="11630220" y="820663"/>
              <a:ext cx="0" cy="1225247"/>
            </a:xfrm>
            <a:prstGeom prst="line">
              <a:avLst/>
            </a:prstGeom>
            <a:ln w="127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FA4599-C34F-4168-A4C3-508CB2C15EFC}"/>
                </a:ext>
              </a:extLst>
            </p:cNvPr>
            <p:cNvSpPr/>
            <p:nvPr userDrawn="1"/>
          </p:nvSpPr>
          <p:spPr>
            <a:xfrm>
              <a:off x="11558220" y="1361286"/>
              <a:ext cx="144000" cy="14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GB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690AB3-9A86-40AB-A480-81B16F04E3A1}"/>
              </a:ext>
            </a:extLst>
          </p:cNvPr>
          <p:cNvGrpSpPr/>
          <p:nvPr userDrawn="1"/>
        </p:nvGrpSpPr>
        <p:grpSpPr>
          <a:xfrm>
            <a:off x="11684367" y="4863479"/>
            <a:ext cx="144000" cy="1225247"/>
            <a:chOff x="11558220" y="820663"/>
            <a:chExt cx="144000" cy="122524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0446EE-DC43-44CC-B92A-E570DF8D548D}"/>
                </a:ext>
              </a:extLst>
            </p:cNvPr>
            <p:cNvCxnSpPr/>
            <p:nvPr userDrawn="1"/>
          </p:nvCxnSpPr>
          <p:spPr>
            <a:xfrm>
              <a:off x="11630220" y="820663"/>
              <a:ext cx="0" cy="1225247"/>
            </a:xfrm>
            <a:prstGeom prst="line">
              <a:avLst/>
            </a:prstGeom>
            <a:ln w="12700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2292989-B857-421A-822A-E2988497AB65}"/>
                </a:ext>
              </a:extLst>
            </p:cNvPr>
            <p:cNvSpPr/>
            <p:nvPr userDrawn="1"/>
          </p:nvSpPr>
          <p:spPr>
            <a:xfrm>
              <a:off x="11558220" y="1361286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GB" sz="2000"/>
            </a:p>
          </p:txBody>
        </p:sp>
      </p:grpSp>
    </p:spTree>
    <p:extLst>
      <p:ext uri="{BB962C8B-B14F-4D97-AF65-F5344CB8AC3E}">
        <p14:creationId xmlns:p14="http://schemas.microsoft.com/office/powerpoint/2010/main" val="21346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A83D-5656-5DA9-ECFC-301168DF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57D21-C7E3-B00C-56E4-FD17F16DA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2E05-5174-FF55-18DC-5E6C030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2207" y="6590804"/>
            <a:ext cx="2096631" cy="27432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C0982C1-F453-DC39-1990-0E27286CDE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799" y="805467"/>
            <a:ext cx="11430000" cy="224589"/>
          </a:xfrm>
        </p:spPr>
        <p:txBody>
          <a:bodyPr t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accent2"/>
                </a:solidFill>
              </a:defRPr>
            </a:lvl1pPr>
            <a:lvl2pPr marL="352417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2pPr>
            <a:lvl3pPr marL="693720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3pPr>
            <a:lvl4pPr marL="1092173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4pPr>
            <a:lvl5pPr marL="1374740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5pPr>
          </a:lstStyle>
          <a:p>
            <a:pPr lvl="0"/>
            <a:r>
              <a:rPr lang="en-US" dirty="0"/>
              <a:t>Subtitles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772527B-7869-1097-5229-8D3B9FC8F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7639" y="6296025"/>
            <a:ext cx="9170151" cy="276225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1pPr>
            <a:lvl2pPr marL="352417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2pPr>
            <a:lvl3pPr marL="693720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3pPr>
            <a:lvl4pPr marL="1092173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4pPr>
            <a:lvl5pPr marL="1374740" indent="0">
              <a:lnSpc>
                <a:spcPct val="100000"/>
              </a:lnSpc>
              <a:spcBef>
                <a:spcPts val="0"/>
              </a:spcBef>
              <a:buFontTx/>
              <a:buNone/>
              <a:defRPr sz="900"/>
            </a:lvl5pPr>
          </a:lstStyle>
          <a:p>
            <a:pPr lvl="0"/>
            <a:r>
              <a:rPr lang="en-US" dirty="0"/>
              <a:t>Sources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3743798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FD5B-CF5B-436F-9FC9-CDAAE54A1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531" y="813775"/>
            <a:ext cx="10515600" cy="9400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7988E-21AF-4BBC-8E5B-827F4149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533" y="2087192"/>
            <a:ext cx="10496111" cy="3578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2543EE-D6B4-4EDD-80CF-44E898B904A8}"/>
              </a:ext>
            </a:extLst>
          </p:cNvPr>
          <p:cNvSpPr/>
          <p:nvPr userDrawn="1"/>
        </p:nvSpPr>
        <p:spPr>
          <a:xfrm rot="5400000">
            <a:off x="-3093075" y="3093077"/>
            <a:ext cx="6858000" cy="671849"/>
          </a:xfrm>
          <a:prstGeom prst="rect">
            <a:avLst/>
          </a:prstGeom>
          <a:solidFill>
            <a:srgbClr val="00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latin typeface="Myriad Pro" panose="020B0503030403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832231-36A4-4518-8BB5-7FC54CB6A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" y="127820"/>
            <a:ext cx="524027" cy="68595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76D934-F4C0-448D-9075-5FF334E8E420}"/>
              </a:ext>
            </a:extLst>
          </p:cNvPr>
          <p:cNvSpPr txBox="1"/>
          <p:nvPr userDrawn="1"/>
        </p:nvSpPr>
        <p:spPr>
          <a:xfrm>
            <a:off x="671850" y="6550224"/>
            <a:ext cx="378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0" i="0" kern="120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©ECCO’22 Vienna Congress -  Speaker:</a:t>
            </a:r>
            <a:endParaRPr lang="de-A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F64D31F-D963-4D0F-9718-AF5CFCF24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1874" y="6580773"/>
            <a:ext cx="4963631" cy="27722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 NAME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1045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FD5B-CF5B-436F-9FC9-CDAAE54A1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531" y="813775"/>
            <a:ext cx="10515600" cy="9400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7988E-21AF-4BBC-8E5B-827F4149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533" y="2087192"/>
            <a:ext cx="10496111" cy="3578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2543EE-D6B4-4EDD-80CF-44E898B904A8}"/>
              </a:ext>
            </a:extLst>
          </p:cNvPr>
          <p:cNvSpPr/>
          <p:nvPr userDrawn="1"/>
        </p:nvSpPr>
        <p:spPr>
          <a:xfrm rot="5400000">
            <a:off x="-3093075" y="3093077"/>
            <a:ext cx="6858000" cy="671849"/>
          </a:xfrm>
          <a:prstGeom prst="rect">
            <a:avLst/>
          </a:prstGeom>
          <a:solidFill>
            <a:srgbClr val="00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latin typeface="Myriad Pro" panose="020B0503030403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832231-36A4-4518-8BB5-7FC54CB6A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" y="127820"/>
            <a:ext cx="524027" cy="68595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76D934-F4C0-448D-9075-5FF334E8E420}"/>
              </a:ext>
            </a:extLst>
          </p:cNvPr>
          <p:cNvSpPr txBox="1"/>
          <p:nvPr userDrawn="1"/>
        </p:nvSpPr>
        <p:spPr>
          <a:xfrm>
            <a:off x="671850" y="6550224"/>
            <a:ext cx="3392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0" i="0" kern="120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©ECCO‘20 Vienna Congress -  Speaker:</a:t>
            </a:r>
            <a:endParaRPr lang="de-AT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F64D31F-D963-4D0F-9718-AF5CFCF24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9361" y="6534719"/>
            <a:ext cx="4963631" cy="27722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 NAME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43107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FD5B-CF5B-436F-9FC9-CDAAE54A1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531" y="813775"/>
            <a:ext cx="10515600" cy="9400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7988E-21AF-4BBC-8E5B-827F4149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533" y="2087192"/>
            <a:ext cx="10496111" cy="357847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2543EE-D6B4-4EDD-80CF-44E898B904A8}"/>
              </a:ext>
            </a:extLst>
          </p:cNvPr>
          <p:cNvSpPr/>
          <p:nvPr userDrawn="1"/>
        </p:nvSpPr>
        <p:spPr>
          <a:xfrm rot="5400000">
            <a:off x="-3093075" y="3093077"/>
            <a:ext cx="6858000" cy="671849"/>
          </a:xfrm>
          <a:prstGeom prst="rect">
            <a:avLst/>
          </a:prstGeom>
          <a:solidFill>
            <a:srgbClr val="00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latin typeface="Myriad Pro" panose="020B0503030403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832231-36A4-4518-8BB5-7FC54CB6A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" y="127820"/>
            <a:ext cx="524027" cy="68595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76D934-F4C0-448D-9075-5FF334E8E420}"/>
              </a:ext>
            </a:extLst>
          </p:cNvPr>
          <p:cNvSpPr txBox="1"/>
          <p:nvPr userDrawn="1"/>
        </p:nvSpPr>
        <p:spPr>
          <a:xfrm>
            <a:off x="671850" y="6550224"/>
            <a:ext cx="378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0" i="0" kern="120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©ECCO‘21 Virtual Congress -  Speaker:</a:t>
            </a:r>
            <a:endParaRPr lang="de-A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F64D31F-D963-4D0F-9718-AF5CFCF24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1874" y="6580773"/>
            <a:ext cx="4963631" cy="27722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 NAME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00785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F8CB80-85A1-4BAB-B6A6-BB0A66D657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531" y="813775"/>
            <a:ext cx="10515600" cy="9400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3E785C-9A2A-4F0F-8A67-3AADD6EC6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533" y="2087192"/>
            <a:ext cx="10496111" cy="3578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177B761-4AB7-44AA-A573-A19CBC0A808D}"/>
              </a:ext>
            </a:extLst>
          </p:cNvPr>
          <p:cNvSpPr/>
          <p:nvPr userDrawn="1"/>
        </p:nvSpPr>
        <p:spPr>
          <a:xfrm rot="5400000">
            <a:off x="-3093075" y="3093077"/>
            <a:ext cx="6858000" cy="671849"/>
          </a:xfrm>
          <a:prstGeom prst="rect">
            <a:avLst/>
          </a:prstGeom>
          <a:solidFill>
            <a:srgbClr val="00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latin typeface="Myriad Pro" panose="020B0503030403020204" pitchFamily="34" charset="0"/>
            </a:endParaRPr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1EB732A3-02FB-4471-958A-82BBF29C3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" y="127820"/>
            <a:ext cx="524027" cy="685955"/>
          </a:xfrm>
          <a:prstGeom prst="rect">
            <a:avLst/>
          </a:prstGeom>
        </p:spPr>
      </p:pic>
      <p:sp>
        <p:nvSpPr>
          <p:cNvPr id="10" name="Textfeld 3">
            <a:extLst>
              <a:ext uri="{FF2B5EF4-FFF2-40B4-BE49-F238E27FC236}">
                <a16:creationId xmlns:a16="http://schemas.microsoft.com/office/drawing/2014/main" id="{CC2D8775-0BCC-4956-9B96-23726B2077EE}"/>
              </a:ext>
            </a:extLst>
          </p:cNvPr>
          <p:cNvSpPr txBox="1"/>
          <p:nvPr userDrawn="1"/>
        </p:nvSpPr>
        <p:spPr>
          <a:xfrm>
            <a:off x="671850" y="6550223"/>
            <a:ext cx="11127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0" i="0" kern="120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©ECCO‘23 Copenhagen Congress -  Speaker: Silvio Danese, Milan, Italy</a:t>
            </a:r>
            <a:endParaRPr lang="de-A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2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17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7F3361-73A8-4B1B-9021-3A6D4C46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1F9EBF-BC19-4719-8D21-B3E0447B4D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601" y="1144800"/>
            <a:ext cx="10985500" cy="4737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C69F27-C8A0-4F08-A59F-49F9AA1B8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789" y="6567101"/>
            <a:ext cx="1741076" cy="138500"/>
          </a:xfrm>
        </p:spPr>
        <p:txBody>
          <a:bodyPr wrap="none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24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7895BB-6274-4EF3-AFA5-0D11F4753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789" y="6567101"/>
            <a:ext cx="1741076" cy="138500"/>
          </a:xfrm>
        </p:spPr>
        <p:txBody>
          <a:bodyPr wrap="none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852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B05ED-28CE-45BE-9AFE-B954716F5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8987" y="6620489"/>
            <a:ext cx="672000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31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375FC6F2-2908-4842-8BCF-BF433B1C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001"/>
            <a:ext cx="12192000" cy="522523"/>
          </a:xfrm>
        </p:spPr>
        <p:txBody>
          <a:bodyPr lIns="0" rIns="0">
            <a:noAutofit/>
          </a:bodyPr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9B4BD19-4F7A-4539-B697-8FC500378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8987" y="6620489"/>
            <a:ext cx="672000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43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0">
              <a:srgbClr val="FFCC66"/>
            </a:gs>
            <a:gs pos="100000">
              <a:srgbClr val="FFCC66"/>
            </a:gs>
            <a:gs pos="47000">
              <a:schemeClr val="bg1"/>
            </a:gs>
          </a:gsLst>
          <a:lin ang="133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375FC6F2-2908-4842-8BCF-BF433B1C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001"/>
            <a:ext cx="12192000" cy="522523"/>
          </a:xfrm>
        </p:spPr>
        <p:txBody>
          <a:bodyPr lIns="0" rIns="0">
            <a:noAutofit/>
          </a:bodyPr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2A2417-E73E-4614-BF30-E9F42871D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8987" y="6620489"/>
            <a:ext cx="672000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44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EF2B58-BEEE-4DD3-9572-F48AFD9DB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8987" y="6620489"/>
            <a:ext cx="672000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09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0681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F2B0-07C7-1DD1-F149-037E9EDE4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CBA52-A02D-CACC-03EB-9F9C7394A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33385-A756-355D-67D0-23805DBE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9385D-0CA3-3668-5BA5-D00FB915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B509F-A831-C36F-C674-D7C81880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50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B5A8-277B-5F41-42EC-A145E577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FF264-A7C7-102A-04F8-5AE7D968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BD814-5C0C-67E3-45ED-B3098435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8989F-0551-B557-3C77-D92C0CCA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8257B-91AE-8912-9E94-3D1E9CE4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34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A621-22EF-3753-050C-E04E625C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5F483-2A48-77CA-AF8B-A455C2C2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43E81-01ED-0455-F45D-A62267A6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F91B-04D6-B866-DA84-3A90E9B3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8B1AE-E7DA-F85E-BCED-EF5126FD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64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1B0A-2A2A-7889-93BD-4869CC02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4BE3F-B4F0-7894-006E-C95C5EC6A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CEA49-A783-586B-A835-1F77782FA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5B49B-E3E7-0AA9-84FE-43563EB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49866-6A88-1E81-FC5A-68FEFD18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878A1-6F6A-45A1-03FB-D26EE394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04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E6CC-A71D-4606-2345-A30FBCBA0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845AF-1D46-98EE-C0F8-E8DF0C323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D8F6D-5522-E007-EA29-84B930A28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548B8-675F-663B-095F-909D32AB3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2847E8-E0B6-66CF-8163-92ACEB262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FF848-42CC-C50D-168F-DA0AA659A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6DD2E3-9885-B21E-420F-CAC45195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DD253C-5234-143F-13E7-CCF312E0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42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536E-A678-F1E4-058C-54D6BD5E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9EA3B-2EF2-BD48-AD86-E0B7D463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3F680-E9D9-8E62-6B2E-81DD5E5B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7FC29-0A71-FB76-465B-5936702F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39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AB12A-8011-6432-0A73-EC68318A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99870-0C9B-5E1A-F156-2C083D9D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FA1FD-1497-B57C-2BD5-FB2768765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12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D7B2-51F1-5AD3-5C00-0F7A1DAB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C0946-D4FD-D87D-72A9-98430EC28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FE705-A5C7-37C2-13B9-EF0C5569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35F7B-7AC3-39F7-751F-0CE50E48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BFAE9-390A-9255-4056-2C46C71D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EF39D-6080-B7BF-EB35-5D39D0A4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59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8A4B-7CE3-38AC-9F3E-C1E9C71F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0BB52-F094-33BA-97FC-E93E9FAAA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53A61-062F-B5FF-7822-45AD51D36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2DCD0-1F47-FF2E-6BB3-3988B6E61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ABAE2-F484-B446-D188-0D577B60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D5454-F5D6-2DB2-28F9-02BD757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49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C558-4BF6-C0B7-AECE-983CCDF6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E532C-CB5D-ED75-2799-75F68ED71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9F9A7-9CEE-7657-6F1B-2ADF3F946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6AD95-F472-1086-746E-3078CBF4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3E8D7-4CE4-066E-0C66-7096550A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14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13E75-B518-8377-9125-36E4BE379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89E31-630B-BACB-6C70-FC3EF18F0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9C1F2-84FF-412B-9F63-33657B54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9AD8D-F1FC-1E38-3506-1AB99AF6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CE9F-99A2-A11B-636C-930D4612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3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3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6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8BDD-DA78-9B4C-AB21-8DBDEC0DBADD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D5B9-BFC3-EE4D-B4AF-B9A333FA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4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7793B3-F879-594F-9C67-F5B52E1E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65C3B-D55A-3D41-BC32-D6F9C12D0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60EE0-7EE8-BA43-A884-9D0924DEC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6716-079B-BD42-9B21-C442E086CA7F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2149C-C754-8248-817D-173B59D25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A9DB5-1F63-6341-87D2-D9C684A4D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ACF50-2C4B-0348-8FD5-628926714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0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7724" y="169545"/>
            <a:ext cx="10296550" cy="727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9812" y="1186383"/>
            <a:ext cx="10412374" cy="3549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30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186F16B-8EF0-3249-B1E4-0C769BD9E003}" type="slidenum">
              <a:rPr 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6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230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FC09E-6C3E-4409-BD2E-5913BAFFE1C7}" type="datetimeFigureOut">
              <a:rPr lang="en-GB" smtClean="0"/>
              <a:pPr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BF678-F926-4AD1-947A-9E1DF2DEE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5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txStyles>
    <p:titleStyle>
      <a:lvl1pPr algn="ctr" defTabSz="1219170" rtl="0" eaLnBrk="1" latinLnBrk="0" hangingPunct="1">
        <a:spcBef>
          <a:spcPct val="0"/>
        </a:spcBef>
        <a:buNone/>
        <a:defRPr sz="34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3475" indent="-353475" algn="l" defTabSz="1219170" rtl="0" eaLnBrk="1" latinLnBrk="0" hangingPunct="1">
        <a:spcBef>
          <a:spcPts val="2400"/>
        </a:spcBef>
        <a:buClr>
          <a:schemeClr val="tx2"/>
        </a:buClr>
        <a:buFont typeface="Calibri" pitchFamily="34" charset="0"/>
        <a:buChar char="•"/>
        <a:defRPr sz="2667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58827" indent="-349242" algn="l" defTabSz="1219170" rtl="0" eaLnBrk="1" latinLnBrk="0" hangingPunct="1">
        <a:spcBef>
          <a:spcPts val="800"/>
        </a:spcBef>
        <a:buClr>
          <a:schemeClr val="tx2"/>
        </a:buClr>
        <a:buFont typeface="Arial" panose="020B0604020202020204" pitchFamily="34" charset="0"/>
        <a:buChar char="–"/>
        <a:defRPr sz="26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33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33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D4E2F4"/>
            </a:gs>
            <a:gs pos="0">
              <a:schemeClr val="tx2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  <a:gs pos="41000">
              <a:schemeClr val="bg1"/>
            </a:gs>
            <a:gs pos="80000">
              <a:schemeClr val="bg1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34BA29-6A07-44D2-B8AE-10A1B9707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8987" y="6620489"/>
            <a:ext cx="672000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0F3D03-3126-C163-5DD5-05832FD5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A6297-A18D-9216-2241-88557AF0F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287A3-4AE5-F08A-7764-A0A024F48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DFB6FF-F597-F844-80F6-69B19B60DAB6}" type="datetimeFigureOut">
              <a:rPr lang="en-US" smtClean="0"/>
              <a:t>6/10/24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2612D-EDFE-E05E-E5F4-B904B877B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9DC72-FA50-9799-CDA1-33F179733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5D2209-8F5A-3245-8E15-B9A4FB6E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7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7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pixabay.com/en/world-map-world-map-earth-global-297315/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2.jpg"/><Relationship Id="rId21" Type="http://schemas.openxmlformats.org/officeDocument/2006/relationships/image" Target="../media/image40.jp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17" Type="http://schemas.openxmlformats.org/officeDocument/2006/relationships/image" Target="../media/image36.jpg"/><Relationship Id="rId2" Type="http://schemas.openxmlformats.org/officeDocument/2006/relationships/image" Target="../media/image21.tiff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jpg"/><Relationship Id="rId10" Type="http://schemas.openxmlformats.org/officeDocument/2006/relationships/image" Target="../media/image29.jpg"/><Relationship Id="rId19" Type="http://schemas.openxmlformats.org/officeDocument/2006/relationships/image" Target="../media/image38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openxmlformats.org/officeDocument/2006/relationships/image" Target="../media/image33.jpg"/><Relationship Id="rId2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emf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Relationship Id="rId14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DC5E8C-52AD-1F46-B4B8-4AE14A7E8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35416" b="9844"/>
          <a:stretch/>
        </p:blipFill>
        <p:spPr>
          <a:xfrm>
            <a:off x="1524010" y="1282"/>
            <a:ext cx="9143980" cy="685671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5444052-6D7D-0447-A9CB-9D569E4B9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851" y="1679358"/>
            <a:ext cx="9763034" cy="339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lnSpc>
                <a:spcPts val="3400"/>
              </a:lnSpc>
              <a:spcBef>
                <a:spcPct val="0"/>
              </a:spcBef>
              <a:defRPr/>
            </a:pPr>
            <a:r>
              <a:rPr lang="es-ES_tradnl" sz="2800" b="1" dirty="0">
                <a:solidFill>
                  <a:srgbClr val="000D5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Las Enfermedades Inflamatorias Intestinales no Tienen Fronteras</a:t>
            </a:r>
          </a:p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endParaRPr lang="es-ES_tradnl" sz="1400" b="1" dirty="0">
              <a:solidFill>
                <a:srgbClr val="000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defRPr/>
            </a:pPr>
            <a:r>
              <a:rPr lang="es-ES_tradnl" sz="2200" b="1" dirty="0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Claudio Fiocchi</a:t>
            </a:r>
          </a:p>
          <a:p>
            <a:pPr algn="ctr" defTabSz="914400" eaLnBrk="0" fontAlgn="base" hangingPunct="0">
              <a:spcBef>
                <a:spcPct val="0"/>
              </a:spcBef>
              <a:defRPr/>
            </a:pPr>
            <a:endParaRPr lang="es-ES_tradnl" sz="1600" b="1" dirty="0">
              <a:solidFill>
                <a:srgbClr val="000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lnSpc>
                <a:spcPts val="2200"/>
              </a:lnSpc>
              <a:spcBef>
                <a:spcPct val="0"/>
              </a:spcBef>
              <a:defRPr/>
            </a:pPr>
            <a:r>
              <a:rPr lang="es-ES_tradnl" dirty="0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Gastroenterología, Hepatología y Nutrición </a:t>
            </a:r>
          </a:p>
          <a:p>
            <a:pPr algn="ctr" defTabSz="914400" eaLnBrk="0" fontAlgn="base" hangingPunct="0">
              <a:lnSpc>
                <a:spcPts val="2200"/>
              </a:lnSpc>
              <a:spcBef>
                <a:spcPct val="0"/>
              </a:spcBef>
              <a:defRPr/>
            </a:pPr>
            <a:r>
              <a:rPr lang="es-ES_tradnl" dirty="0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de Enfermedades Digestivas y Cirugía</a:t>
            </a:r>
          </a:p>
          <a:p>
            <a:pPr algn="ctr" defTabSz="914400" eaLnBrk="0" fontAlgn="base" hangingPunct="0">
              <a:lnSpc>
                <a:spcPts val="2200"/>
              </a:lnSpc>
              <a:spcBef>
                <a:spcPct val="0"/>
              </a:spcBef>
              <a:defRPr/>
            </a:pPr>
            <a:endParaRPr lang="es-ES_tradnl" b="1" dirty="0">
              <a:solidFill>
                <a:srgbClr val="000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lnSpc>
                <a:spcPts val="2200"/>
              </a:lnSpc>
              <a:spcBef>
                <a:spcPct val="0"/>
              </a:spcBef>
              <a:defRPr/>
            </a:pPr>
            <a:r>
              <a:rPr lang="es-ES_tradnl" dirty="0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Inflamación y Inmunidad </a:t>
            </a:r>
          </a:p>
          <a:p>
            <a:pPr algn="ctr" defTabSz="914400" eaLnBrk="0" fontAlgn="base" hangingPunct="0">
              <a:lnSpc>
                <a:spcPts val="2200"/>
              </a:lnSpc>
              <a:spcBef>
                <a:spcPct val="0"/>
              </a:spcBef>
              <a:defRPr/>
            </a:pPr>
            <a:r>
              <a:rPr lang="es-ES_tradnl" dirty="0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de Investigación Lerner</a:t>
            </a:r>
          </a:p>
          <a:p>
            <a:pPr algn="ctr" defTabSz="914400" eaLnBrk="0" fontAlgn="base" hangingPunct="0">
              <a:lnSpc>
                <a:spcPts val="2200"/>
              </a:lnSpc>
              <a:spcBef>
                <a:spcPct val="0"/>
              </a:spcBef>
              <a:defRPr/>
            </a:pPr>
            <a:endParaRPr lang="es-ES_tradnl" dirty="0">
              <a:solidFill>
                <a:srgbClr val="000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lnSpc>
                <a:spcPts val="2200"/>
              </a:lnSpc>
              <a:spcBef>
                <a:spcPct val="0"/>
              </a:spcBef>
              <a:defRPr/>
            </a:pPr>
            <a:r>
              <a:rPr lang="es-ES_tradnl" dirty="0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Cleveland </a:t>
            </a:r>
            <a:r>
              <a:rPr lang="es-ES_tradnl" dirty="0" err="1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  <a:r>
              <a:rPr lang="es-ES_tradnl">
                <a:solidFill>
                  <a:srgbClr val="000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Cleveland, Estados Unidos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4FB891-621C-5E43-A3C8-BE41B319BE1F}"/>
              </a:ext>
            </a:extLst>
          </p:cNvPr>
          <p:cNvGrpSpPr>
            <a:grpSpLocks noChangeAspect="1"/>
          </p:cNvGrpSpPr>
          <p:nvPr/>
        </p:nvGrpSpPr>
        <p:grpSpPr>
          <a:xfrm>
            <a:off x="11456121" y="6066164"/>
            <a:ext cx="640080" cy="637323"/>
            <a:chOff x="8553189" y="6259881"/>
            <a:chExt cx="466725" cy="464715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CB18EF-1CE9-D140-919A-D099E8C71AD3}"/>
                </a:ext>
              </a:extLst>
            </p:cNvPr>
            <p:cNvGrpSpPr/>
            <p:nvPr/>
          </p:nvGrpSpPr>
          <p:grpSpPr>
            <a:xfrm>
              <a:off x="8553189" y="6259881"/>
              <a:ext cx="466725" cy="464715"/>
              <a:chOff x="8553189" y="6259881"/>
              <a:chExt cx="466725" cy="464715"/>
            </a:xfrm>
          </p:grpSpPr>
          <p:sp>
            <p:nvSpPr>
              <p:cNvPr id="9" name="AutoShape 2">
                <a:extLst>
                  <a:ext uri="{FF2B5EF4-FFF2-40B4-BE49-F238E27FC236}">
                    <a16:creationId xmlns:a16="http://schemas.microsoft.com/office/drawing/2014/main" id="{40FD254D-3449-4E47-9DD7-FE0B46A335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98128" y="6259881"/>
                <a:ext cx="221786" cy="221786"/>
              </a:xfrm>
              <a:prstGeom prst="roundRect">
                <a:avLst>
                  <a:gd name="adj" fmla="val 11785"/>
                </a:avLst>
              </a:prstGeom>
              <a:solidFill>
                <a:schemeClr val="accent5">
                  <a:lumMod val="75000"/>
                </a:schemeClr>
              </a:solidFill>
              <a:ln w="20701">
                <a:noFill/>
                <a:round/>
                <a:headEnd/>
                <a:tailEnd/>
              </a:ln>
              <a:effectLst>
                <a:outerShdw blurRad="63500" dist="17961" dir="18900000" algn="ctr" rotWithShape="0">
                  <a:srgbClr val="191919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"/>
                </a:endParaRPr>
              </a:p>
            </p:txBody>
          </p:sp>
          <p:sp>
            <p:nvSpPr>
              <p:cNvPr id="10" name="AutoShape 2">
                <a:extLst>
                  <a:ext uri="{FF2B5EF4-FFF2-40B4-BE49-F238E27FC236}">
                    <a16:creationId xmlns:a16="http://schemas.microsoft.com/office/drawing/2014/main" id="{C27560F5-03BD-5341-96BD-7916D79C32C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53189" y="6259881"/>
                <a:ext cx="221786" cy="221786"/>
              </a:xfrm>
              <a:prstGeom prst="roundRect">
                <a:avLst>
                  <a:gd name="adj" fmla="val 11785"/>
                </a:avLst>
              </a:prstGeom>
              <a:solidFill>
                <a:schemeClr val="accent5">
                  <a:lumMod val="75000"/>
                </a:schemeClr>
              </a:solidFill>
              <a:ln w="20701">
                <a:noFill/>
                <a:round/>
                <a:headEnd/>
                <a:tailEnd/>
              </a:ln>
              <a:effectLst>
                <a:outerShdw blurRad="63500" dist="17961" dir="18900000" algn="ctr" rotWithShape="0">
                  <a:srgbClr val="191919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"/>
                </a:endParaRPr>
              </a:p>
            </p:txBody>
          </p:sp>
          <p:sp>
            <p:nvSpPr>
              <p:cNvPr id="11" name="AutoShape 2">
                <a:extLst>
                  <a:ext uri="{FF2B5EF4-FFF2-40B4-BE49-F238E27FC236}">
                    <a16:creationId xmlns:a16="http://schemas.microsoft.com/office/drawing/2014/main" id="{B9E959DD-E6B9-BE40-9EF8-313E2C1E97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98128" y="6502810"/>
                <a:ext cx="221786" cy="221786"/>
              </a:xfrm>
              <a:prstGeom prst="roundRect">
                <a:avLst>
                  <a:gd name="adj" fmla="val 11785"/>
                </a:avLst>
              </a:prstGeom>
              <a:solidFill>
                <a:srgbClr val="008100"/>
              </a:solidFill>
              <a:ln w="20701">
                <a:noFill/>
                <a:round/>
                <a:headEnd/>
                <a:tailEnd/>
              </a:ln>
              <a:effectLst>
                <a:outerShdw blurRad="63500" dist="17961" dir="18900000" algn="ctr" rotWithShape="0">
                  <a:srgbClr val="191919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"/>
                </a:endParaRPr>
              </a:p>
            </p:txBody>
          </p:sp>
          <p:sp>
            <p:nvSpPr>
              <p:cNvPr id="12" name="AutoShape 2">
                <a:extLst>
                  <a:ext uri="{FF2B5EF4-FFF2-40B4-BE49-F238E27FC236}">
                    <a16:creationId xmlns:a16="http://schemas.microsoft.com/office/drawing/2014/main" id="{93C807C8-0D10-0E46-AACD-F26E4F706DC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53189" y="6502810"/>
                <a:ext cx="221786" cy="221786"/>
              </a:xfrm>
              <a:prstGeom prst="roundRect">
                <a:avLst>
                  <a:gd name="adj" fmla="val 11785"/>
                </a:avLst>
              </a:prstGeom>
              <a:solidFill>
                <a:srgbClr val="008100"/>
              </a:solidFill>
              <a:ln w="20701">
                <a:noFill/>
                <a:round/>
                <a:headEnd/>
                <a:tailEnd/>
              </a:ln>
              <a:effectLst>
                <a:outerShdw blurRad="63500" dist="17961" dir="18900000" algn="ctr" rotWithShape="0">
                  <a:srgbClr val="191919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B5C35F-E0A1-3E42-AC0E-68F2143BBE89}"/>
                </a:ext>
              </a:extLst>
            </p:cNvPr>
            <p:cNvGrpSpPr/>
            <p:nvPr/>
          </p:nvGrpSpPr>
          <p:grpSpPr>
            <a:xfrm>
              <a:off x="8649391" y="6355778"/>
              <a:ext cx="274320" cy="272921"/>
              <a:chOff x="8631663" y="6333020"/>
              <a:chExt cx="274320" cy="272921"/>
            </a:xfrm>
          </p:grpSpPr>
          <p:sp>
            <p:nvSpPr>
              <p:cNvPr id="7" name="AutoShape 6">
                <a:extLst>
                  <a:ext uri="{FF2B5EF4-FFF2-40B4-BE49-F238E27FC236}">
                    <a16:creationId xmlns:a16="http://schemas.microsoft.com/office/drawing/2014/main" id="{F9E4FB6C-ED1E-B946-B668-F10178735A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631663" y="6333020"/>
                <a:ext cx="274320" cy="27292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0701">
                <a:noFill/>
                <a:round/>
                <a:headEnd/>
                <a:tailEnd/>
              </a:ln>
              <a:effectLst>
                <a:outerShdw blurRad="63500" dist="17961" dir="18900000" algn="ctr" rotWithShape="0">
                  <a:srgbClr val="191919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6E7212F9-CC70-2D47-9EBA-DB32E8411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7729" y="6390933"/>
                <a:ext cx="242187" cy="157095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CC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6AC90-49A1-BF99-BC9A-CEC45410E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00" y="102740"/>
            <a:ext cx="2011680" cy="811507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C36F9F-5F66-DAEC-BBD2-07C5E2A45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714"/>
          <a:stretch/>
        </p:blipFill>
        <p:spPr>
          <a:xfrm>
            <a:off x="9445468" y="112861"/>
            <a:ext cx="2650733" cy="86155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662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2D0269-0FB6-F075-95BC-3475D1882B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1575" y="250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D5253F-0B1D-B944-A67A-CF3BED0FC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47"/>
            <a:stretch/>
          </p:blipFill>
          <p:spPr>
            <a:xfrm>
              <a:off x="11575" y="2500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F3E685-134D-C84E-83A9-F2D7AC4ED183}"/>
                </a:ext>
              </a:extLst>
            </p:cNvPr>
            <p:cNvSpPr txBox="1"/>
            <p:nvPr/>
          </p:nvSpPr>
          <p:spPr>
            <a:xfrm rot="20876238">
              <a:off x="750882" y="3438262"/>
              <a:ext cx="2943433" cy="914400"/>
            </a:xfrm>
            <a:prstGeom prst="rect">
              <a:avLst/>
            </a:prstGeom>
            <a:solidFill>
              <a:srgbClr val="FEF9F6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rPr>
                <a:t>La causa?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1112F5-D596-D846-9BCC-F44F19EFFC86}"/>
                </a:ext>
              </a:extLst>
            </p:cNvPr>
            <p:cNvSpPr txBox="1"/>
            <p:nvPr/>
          </p:nvSpPr>
          <p:spPr>
            <a:xfrm rot="21426068">
              <a:off x="7842740" y="2127490"/>
              <a:ext cx="2653290" cy="830997"/>
            </a:xfrm>
            <a:prstGeom prst="rect">
              <a:avLst/>
            </a:prstGeom>
            <a:solidFill>
              <a:srgbClr val="FBFCF6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rPr>
                <a:t>La cura?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DC47A1-1DC3-7A45-8041-8F214CD56E0D}"/>
              </a:ext>
            </a:extLst>
          </p:cNvPr>
          <p:cNvSpPr txBox="1"/>
          <p:nvPr/>
        </p:nvSpPr>
        <p:spPr>
          <a:xfrm>
            <a:off x="2886958" y="0"/>
            <a:ext cx="6436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¿Cuál preferirías tener?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V Boli" panose="02000500030200090000" pitchFamily="2" charset="0"/>
              <a:ea typeface="+mn-ea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32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80" y="122301"/>
            <a:ext cx="11247120" cy="611783"/>
          </a:xfrm>
        </p:spPr>
        <p:txBody>
          <a:bodyPr/>
          <a:lstStyle/>
          <a:p>
            <a:r>
              <a:rPr lang="es-ES" sz="3200" dirty="0"/>
              <a:t>Progreso, éxito y fracaso en el desarrollo de fármacos para las EII</a:t>
            </a:r>
            <a:endParaRPr lang="en-GB" sz="3200" dirty="0"/>
          </a:p>
        </p:txBody>
      </p:sp>
      <p:sp>
        <p:nvSpPr>
          <p:cNvPr id="30" name="Rectangle 29"/>
          <p:cNvSpPr/>
          <p:nvPr/>
        </p:nvSpPr>
        <p:spPr>
          <a:xfrm>
            <a:off x="-107394" y="6568730"/>
            <a:ext cx="3629553" cy="327770"/>
          </a:xfrm>
          <a:prstGeom prst="rect">
            <a:avLst/>
          </a:prstGeom>
          <a:noFill/>
          <a:ln>
            <a:noFill/>
          </a:ln>
        </p:spPr>
        <p:txBody>
          <a:bodyPr wrap="none" lIns="240000" bIns="96000" anchor="b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Danese S, et al.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2012;61:918–932.</a:t>
            </a:r>
          </a:p>
        </p:txBody>
      </p:sp>
      <p:sp>
        <p:nvSpPr>
          <p:cNvPr id="892" name="Oval 891"/>
          <p:cNvSpPr/>
          <p:nvPr/>
        </p:nvSpPr>
        <p:spPr>
          <a:xfrm>
            <a:off x="10086110" y="3013677"/>
            <a:ext cx="771421" cy="678319"/>
          </a:xfrm>
          <a:prstGeom prst="ellipse">
            <a:avLst/>
          </a:prstGeom>
          <a:solidFill>
            <a:srgbClr val="00B1AA">
              <a:lumMod val="40000"/>
              <a:lumOff val="60000"/>
            </a:srgbClr>
          </a:solidFill>
          <a:ln w="12700" cap="flat" cmpd="sng" algn="ctr">
            <a:solidFill>
              <a:srgbClr val="00B1A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93" name="Group 480"/>
          <p:cNvGrpSpPr/>
          <p:nvPr/>
        </p:nvGrpSpPr>
        <p:grpSpPr>
          <a:xfrm>
            <a:off x="6409642" y="5817424"/>
            <a:ext cx="468241" cy="398005"/>
            <a:chOff x="2253343" y="1979022"/>
            <a:chExt cx="653143" cy="515983"/>
          </a:xfrm>
          <a:solidFill>
            <a:srgbClr val="84BD00">
              <a:lumMod val="75000"/>
            </a:srgbClr>
          </a:solidFill>
        </p:grpSpPr>
        <p:sp>
          <p:nvSpPr>
            <p:cNvPr id="1315" name="Oval 1314"/>
            <p:cNvSpPr/>
            <p:nvPr/>
          </p:nvSpPr>
          <p:spPr>
            <a:xfrm>
              <a:off x="2253343" y="1979022"/>
              <a:ext cx="653143" cy="51598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6" name="Oval 1315"/>
            <p:cNvSpPr/>
            <p:nvPr/>
          </p:nvSpPr>
          <p:spPr>
            <a:xfrm>
              <a:off x="2403566" y="2135777"/>
              <a:ext cx="352697" cy="254726"/>
            </a:xfrm>
            <a:prstGeom prst="ellipse">
              <a:avLst/>
            </a:prstGeom>
            <a:gradFill flip="none" rotWithShape="1">
              <a:gsLst>
                <a:gs pos="0">
                  <a:srgbClr val="84BD00">
                    <a:lumMod val="75000"/>
                    <a:shade val="30000"/>
                    <a:satMod val="115000"/>
                  </a:srgbClr>
                </a:gs>
                <a:gs pos="50000">
                  <a:srgbClr val="84BD00">
                    <a:lumMod val="75000"/>
                    <a:shade val="67500"/>
                    <a:satMod val="115000"/>
                  </a:srgbClr>
                </a:gs>
                <a:gs pos="100000">
                  <a:srgbClr val="84BD00">
                    <a:lumMod val="75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glow rad="63500">
                <a:sysClr val="window" lastClr="FFFFFF">
                  <a:alpha val="40000"/>
                </a:sys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4" name="Freeform 893"/>
          <p:cNvSpPr/>
          <p:nvPr/>
        </p:nvSpPr>
        <p:spPr>
          <a:xfrm>
            <a:off x="8397876" y="5810029"/>
            <a:ext cx="44451" cy="142876"/>
          </a:xfrm>
          <a:custGeom>
            <a:avLst/>
            <a:gdLst>
              <a:gd name="connsiteX0" fmla="*/ 7143 w 28575"/>
              <a:gd name="connsiteY0" fmla="*/ 0 h 107157"/>
              <a:gd name="connsiteX1" fmla="*/ 28575 w 28575"/>
              <a:gd name="connsiteY1" fmla="*/ 61913 h 107157"/>
              <a:gd name="connsiteX2" fmla="*/ 0 w 28575"/>
              <a:gd name="connsiteY2" fmla="*/ 107157 h 107157"/>
              <a:gd name="connsiteX0" fmla="*/ 7143 w 28575"/>
              <a:gd name="connsiteY0" fmla="*/ 0 h 107157"/>
              <a:gd name="connsiteX1" fmla="*/ 28575 w 28575"/>
              <a:gd name="connsiteY1" fmla="*/ 61913 h 107157"/>
              <a:gd name="connsiteX2" fmla="*/ 0 w 28575"/>
              <a:gd name="connsiteY2" fmla="*/ 107157 h 107157"/>
              <a:gd name="connsiteX0" fmla="*/ 7143 w 30957"/>
              <a:gd name="connsiteY0" fmla="*/ 0 h 107157"/>
              <a:gd name="connsiteX1" fmla="*/ 28575 w 30957"/>
              <a:gd name="connsiteY1" fmla="*/ 61913 h 107157"/>
              <a:gd name="connsiteX2" fmla="*/ 0 w 30957"/>
              <a:gd name="connsiteY2" fmla="*/ 107157 h 107157"/>
              <a:gd name="connsiteX0" fmla="*/ 9524 w 33338"/>
              <a:gd name="connsiteY0" fmla="*/ 0 h 107157"/>
              <a:gd name="connsiteX1" fmla="*/ 30956 w 33338"/>
              <a:gd name="connsiteY1" fmla="*/ 61913 h 107157"/>
              <a:gd name="connsiteX2" fmla="*/ 2381 w 33338"/>
              <a:gd name="connsiteY2" fmla="*/ 107157 h 107157"/>
              <a:gd name="connsiteX0" fmla="*/ 9524 w 33338"/>
              <a:gd name="connsiteY0" fmla="*/ 0 h 107157"/>
              <a:gd name="connsiteX1" fmla="*/ 30956 w 33338"/>
              <a:gd name="connsiteY1" fmla="*/ 61913 h 107157"/>
              <a:gd name="connsiteX2" fmla="*/ 2381 w 33338"/>
              <a:gd name="connsiteY2" fmla="*/ 107157 h 10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8" h="107157">
                <a:moveTo>
                  <a:pt x="9524" y="0"/>
                </a:moveTo>
                <a:cubicBezTo>
                  <a:pt x="2381" y="34926"/>
                  <a:pt x="28575" y="31750"/>
                  <a:pt x="30956" y="61913"/>
                </a:cubicBezTo>
                <a:cubicBezTo>
                  <a:pt x="33338" y="88900"/>
                  <a:pt x="0" y="77788"/>
                  <a:pt x="2381" y="107157"/>
                </a:cubicBezTo>
              </a:path>
            </a:pathLst>
          </a:custGeom>
          <a:noFill/>
          <a:ln w="19050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5" name="Freeform 894"/>
          <p:cNvSpPr/>
          <p:nvPr/>
        </p:nvSpPr>
        <p:spPr>
          <a:xfrm>
            <a:off x="8276167" y="5797329"/>
            <a:ext cx="78319" cy="193676"/>
          </a:xfrm>
          <a:custGeom>
            <a:avLst/>
            <a:gdLst>
              <a:gd name="connsiteX0" fmla="*/ 0 w 54769"/>
              <a:gd name="connsiteY0" fmla="*/ 145257 h 145257"/>
              <a:gd name="connsiteX1" fmla="*/ 54769 w 54769"/>
              <a:gd name="connsiteY1" fmla="*/ 61913 h 145257"/>
              <a:gd name="connsiteX2" fmla="*/ 9525 w 54769"/>
              <a:gd name="connsiteY2" fmla="*/ 0 h 145257"/>
              <a:gd name="connsiteX0" fmla="*/ 0 w 54769"/>
              <a:gd name="connsiteY0" fmla="*/ 145257 h 145257"/>
              <a:gd name="connsiteX1" fmla="*/ 54769 w 54769"/>
              <a:gd name="connsiteY1" fmla="*/ 61913 h 145257"/>
              <a:gd name="connsiteX2" fmla="*/ 9525 w 54769"/>
              <a:gd name="connsiteY2" fmla="*/ 0 h 145257"/>
              <a:gd name="connsiteX0" fmla="*/ 0 w 57945"/>
              <a:gd name="connsiteY0" fmla="*/ 145257 h 145257"/>
              <a:gd name="connsiteX1" fmla="*/ 54769 w 57945"/>
              <a:gd name="connsiteY1" fmla="*/ 61913 h 145257"/>
              <a:gd name="connsiteX2" fmla="*/ 9525 w 57945"/>
              <a:gd name="connsiteY2" fmla="*/ 0 h 145257"/>
              <a:gd name="connsiteX0" fmla="*/ 794 w 58739"/>
              <a:gd name="connsiteY0" fmla="*/ 145257 h 145257"/>
              <a:gd name="connsiteX1" fmla="*/ 55563 w 58739"/>
              <a:gd name="connsiteY1" fmla="*/ 61913 h 145257"/>
              <a:gd name="connsiteX2" fmla="*/ 10319 w 58739"/>
              <a:gd name="connsiteY2" fmla="*/ 0 h 145257"/>
              <a:gd name="connsiteX0" fmla="*/ 794 w 58739"/>
              <a:gd name="connsiteY0" fmla="*/ 145257 h 145257"/>
              <a:gd name="connsiteX1" fmla="*/ 55563 w 58739"/>
              <a:gd name="connsiteY1" fmla="*/ 61913 h 145257"/>
              <a:gd name="connsiteX2" fmla="*/ 10319 w 58739"/>
              <a:gd name="connsiteY2" fmla="*/ 0 h 14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39" h="145257">
                <a:moveTo>
                  <a:pt x="794" y="145257"/>
                </a:moveTo>
                <a:cubicBezTo>
                  <a:pt x="0" y="103189"/>
                  <a:pt x="58739" y="94457"/>
                  <a:pt x="55563" y="61913"/>
                </a:cubicBezTo>
                <a:cubicBezTo>
                  <a:pt x="54770" y="34132"/>
                  <a:pt x="15875" y="32544"/>
                  <a:pt x="10319" y="0"/>
                </a:cubicBezTo>
              </a:path>
            </a:pathLst>
          </a:custGeom>
          <a:noFill/>
          <a:ln w="19050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6" name="Freeform 895"/>
          <p:cNvSpPr/>
          <p:nvPr/>
        </p:nvSpPr>
        <p:spPr>
          <a:xfrm>
            <a:off x="8347075" y="5263928"/>
            <a:ext cx="53976" cy="76200"/>
          </a:xfrm>
          <a:custGeom>
            <a:avLst/>
            <a:gdLst>
              <a:gd name="connsiteX0" fmla="*/ 40482 w 40482"/>
              <a:gd name="connsiteY0" fmla="*/ 57150 h 57150"/>
              <a:gd name="connsiteX1" fmla="*/ 0 w 40482"/>
              <a:gd name="connsiteY1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82" h="57150">
                <a:moveTo>
                  <a:pt x="40482" y="57150"/>
                </a:move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97" name="Group 466"/>
          <p:cNvGrpSpPr/>
          <p:nvPr/>
        </p:nvGrpSpPr>
        <p:grpSpPr>
          <a:xfrm>
            <a:off x="9940925" y="6238654"/>
            <a:ext cx="153033" cy="200025"/>
            <a:chOff x="7455693" y="4562475"/>
            <a:chExt cx="114775" cy="150019"/>
          </a:xfrm>
        </p:grpSpPr>
        <p:sp>
          <p:nvSpPr>
            <p:cNvPr id="1313" name="Rectangle 1312"/>
            <p:cNvSpPr/>
            <p:nvPr/>
          </p:nvSpPr>
          <p:spPr>
            <a:xfrm>
              <a:off x="7455693" y="4562475"/>
              <a:ext cx="45719" cy="150019"/>
            </a:xfrm>
            <a:prstGeom prst="rect">
              <a:avLst/>
            </a:prstGeom>
            <a:solidFill>
              <a:srgbClr val="071D49">
                <a:lumMod val="25000"/>
                <a:lumOff val="75000"/>
              </a:srgbClr>
            </a:solidFill>
            <a:ln w="9525" cap="flat" cmpd="sng" algn="ctr">
              <a:solidFill>
                <a:srgbClr val="071D49">
                  <a:lumMod val="90000"/>
                  <a:lumOff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4" name="Rectangle 1313"/>
            <p:cNvSpPr/>
            <p:nvPr/>
          </p:nvSpPr>
          <p:spPr>
            <a:xfrm>
              <a:off x="7524749" y="4562475"/>
              <a:ext cx="45719" cy="150019"/>
            </a:xfrm>
            <a:prstGeom prst="rect">
              <a:avLst/>
            </a:prstGeom>
            <a:solidFill>
              <a:srgbClr val="071D49">
                <a:lumMod val="25000"/>
                <a:lumOff val="75000"/>
              </a:srgbClr>
            </a:solidFill>
            <a:ln w="9525" cap="flat" cmpd="sng" algn="ctr">
              <a:solidFill>
                <a:srgbClr val="071D49">
                  <a:lumMod val="90000"/>
                  <a:lumOff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TextBox 897"/>
          <p:cNvSpPr txBox="1"/>
          <p:nvPr/>
        </p:nvSpPr>
        <p:spPr>
          <a:xfrm>
            <a:off x="2826513" y="2118298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IL-23</a:t>
            </a:r>
          </a:p>
        </p:txBody>
      </p:sp>
      <p:sp>
        <p:nvSpPr>
          <p:cNvPr id="899" name="Rectangle 898"/>
          <p:cNvSpPr/>
          <p:nvPr/>
        </p:nvSpPr>
        <p:spPr>
          <a:xfrm rot="4845097">
            <a:off x="3794516" y="2927201"/>
            <a:ext cx="208633" cy="14343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rgbClr val="0082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00" name="Group 407"/>
          <p:cNvGrpSpPr/>
          <p:nvPr/>
        </p:nvGrpSpPr>
        <p:grpSpPr>
          <a:xfrm>
            <a:off x="3372152" y="2423909"/>
            <a:ext cx="167005" cy="397240"/>
            <a:chOff x="2529114" y="1766727"/>
            <a:chExt cx="125254" cy="297930"/>
          </a:xfrm>
          <a:solidFill>
            <a:schemeClr val="bg1">
              <a:lumMod val="75000"/>
            </a:schemeClr>
          </a:solidFill>
        </p:grpSpPr>
        <p:sp>
          <p:nvSpPr>
            <p:cNvPr id="1311" name="Rounded Rectangle 1310"/>
            <p:cNvSpPr/>
            <p:nvPr/>
          </p:nvSpPr>
          <p:spPr>
            <a:xfrm>
              <a:off x="2529114" y="1803400"/>
              <a:ext cx="61686" cy="26125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0082BA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2" name="Rounded Rectangle 1311"/>
            <p:cNvSpPr/>
            <p:nvPr/>
          </p:nvSpPr>
          <p:spPr>
            <a:xfrm>
              <a:off x="2592682" y="1766727"/>
              <a:ext cx="61686" cy="26125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0082BA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" name="Group 404"/>
          <p:cNvGrpSpPr/>
          <p:nvPr/>
        </p:nvGrpSpPr>
        <p:grpSpPr>
          <a:xfrm rot="12157471">
            <a:off x="2306950" y="2658760"/>
            <a:ext cx="1012623" cy="103539"/>
            <a:chOff x="4232366" y="1227909"/>
            <a:chExt cx="822960" cy="111034"/>
          </a:xfrm>
          <a:solidFill>
            <a:schemeClr val="bg1">
              <a:lumMod val="75000"/>
            </a:schemeClr>
          </a:solidFill>
        </p:grpSpPr>
        <p:sp>
          <p:nvSpPr>
            <p:cNvPr id="1309" name="Chevron 1308"/>
            <p:cNvSpPr/>
            <p:nvPr/>
          </p:nvSpPr>
          <p:spPr>
            <a:xfrm>
              <a:off x="4232366" y="1227909"/>
              <a:ext cx="385354" cy="111034"/>
            </a:xfrm>
            <a:prstGeom prst="chevron">
              <a:avLst/>
            </a:prstGeom>
            <a:grpFill/>
            <a:ln w="12700" cap="flat" cmpd="sng" algn="ctr">
              <a:solidFill>
                <a:srgbClr val="0082BA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0" name="Chevron 1309"/>
            <p:cNvSpPr/>
            <p:nvPr/>
          </p:nvSpPr>
          <p:spPr>
            <a:xfrm>
              <a:off x="4669972" y="1227909"/>
              <a:ext cx="385354" cy="111034"/>
            </a:xfrm>
            <a:prstGeom prst="chevron">
              <a:avLst/>
            </a:prstGeom>
            <a:grpFill/>
            <a:ln w="12700" cap="flat" cmpd="sng" algn="ctr">
              <a:solidFill>
                <a:srgbClr val="0082BA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99" name="Rounded Rectangle 260"/>
          <p:cNvSpPr/>
          <p:nvPr/>
        </p:nvSpPr>
        <p:spPr>
          <a:xfrm>
            <a:off x="6290908" y="5105081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0" name="Oval 261"/>
          <p:cNvSpPr/>
          <p:nvPr/>
        </p:nvSpPr>
        <p:spPr>
          <a:xfrm>
            <a:off x="6413891" y="5138553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1" name="Rounded Rectangle 264"/>
          <p:cNvSpPr/>
          <p:nvPr/>
        </p:nvSpPr>
        <p:spPr>
          <a:xfrm>
            <a:off x="7161364" y="5105081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2" name="Oval 265"/>
          <p:cNvSpPr/>
          <p:nvPr/>
        </p:nvSpPr>
        <p:spPr>
          <a:xfrm>
            <a:off x="7284347" y="5138553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3" name="Rounded Rectangle 267"/>
          <p:cNvSpPr/>
          <p:nvPr/>
        </p:nvSpPr>
        <p:spPr>
          <a:xfrm>
            <a:off x="8031820" y="5105081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4" name="Oval 268"/>
          <p:cNvSpPr/>
          <p:nvPr/>
        </p:nvSpPr>
        <p:spPr>
          <a:xfrm>
            <a:off x="8154803" y="5138553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5" name="Rounded Rectangle 270"/>
          <p:cNvSpPr/>
          <p:nvPr/>
        </p:nvSpPr>
        <p:spPr>
          <a:xfrm>
            <a:off x="8902276" y="5105081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6" name="Oval 271"/>
          <p:cNvSpPr/>
          <p:nvPr/>
        </p:nvSpPr>
        <p:spPr>
          <a:xfrm>
            <a:off x="9025258" y="5138553"/>
            <a:ext cx="359028" cy="1159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7" name="Rounded Rectangle 273"/>
          <p:cNvSpPr/>
          <p:nvPr/>
        </p:nvSpPr>
        <p:spPr>
          <a:xfrm>
            <a:off x="9772733" y="5105081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8" name="Oval 274"/>
          <p:cNvSpPr/>
          <p:nvPr/>
        </p:nvSpPr>
        <p:spPr>
          <a:xfrm>
            <a:off x="9895716" y="5138553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03" name="Group 170"/>
          <p:cNvGrpSpPr/>
          <p:nvPr/>
        </p:nvGrpSpPr>
        <p:grpSpPr>
          <a:xfrm>
            <a:off x="727427" y="829785"/>
            <a:ext cx="7902768" cy="3688571"/>
            <a:chOff x="545570" y="571134"/>
            <a:chExt cx="5927076" cy="2766428"/>
          </a:xfrm>
        </p:grpSpPr>
        <p:grpSp>
          <p:nvGrpSpPr>
            <p:cNvPr id="1145" name="Group 53"/>
            <p:cNvGrpSpPr/>
            <p:nvPr/>
          </p:nvGrpSpPr>
          <p:grpSpPr>
            <a:xfrm rot="3007104">
              <a:off x="1444729" y="883133"/>
              <a:ext cx="350756" cy="191577"/>
              <a:chOff x="1528352" y="1946364"/>
              <a:chExt cx="4077789" cy="2227217"/>
            </a:xfrm>
          </p:grpSpPr>
          <p:sp>
            <p:nvSpPr>
              <p:cNvPr id="1297" name="Freeform 129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8" name="Oval 129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46" name="Group 50"/>
            <p:cNvGrpSpPr/>
            <p:nvPr/>
          </p:nvGrpSpPr>
          <p:grpSpPr>
            <a:xfrm rot="2314051">
              <a:off x="1296139" y="1012673"/>
              <a:ext cx="350756" cy="191577"/>
              <a:chOff x="1528352" y="1946364"/>
              <a:chExt cx="4077789" cy="2227217"/>
            </a:xfrm>
          </p:grpSpPr>
          <p:sp>
            <p:nvSpPr>
              <p:cNvPr id="1295" name="Freeform 129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6" name="Oval 129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47" name="Group 47"/>
            <p:cNvGrpSpPr/>
            <p:nvPr/>
          </p:nvGrpSpPr>
          <p:grpSpPr>
            <a:xfrm rot="2106853">
              <a:off x="1170410" y="1142212"/>
              <a:ext cx="350756" cy="191577"/>
              <a:chOff x="1528352" y="1946364"/>
              <a:chExt cx="4077789" cy="2227217"/>
            </a:xfrm>
          </p:grpSpPr>
          <p:sp>
            <p:nvSpPr>
              <p:cNvPr id="1293" name="Freeform 129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4" name="Oval 4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35"/>
            <p:cNvGrpSpPr/>
            <p:nvPr/>
          </p:nvGrpSpPr>
          <p:grpSpPr>
            <a:xfrm rot="1059667">
              <a:off x="808458" y="1816582"/>
              <a:ext cx="350756" cy="191577"/>
              <a:chOff x="1528352" y="1946364"/>
              <a:chExt cx="4077789" cy="2227217"/>
            </a:xfrm>
          </p:grpSpPr>
          <p:sp>
            <p:nvSpPr>
              <p:cNvPr id="1291" name="Freeform 3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2" name="Oval 3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32"/>
            <p:cNvGrpSpPr/>
            <p:nvPr/>
          </p:nvGrpSpPr>
          <p:grpSpPr>
            <a:xfrm rot="855152">
              <a:off x="751308" y="1984221"/>
              <a:ext cx="350756" cy="191577"/>
              <a:chOff x="1528352" y="1946364"/>
              <a:chExt cx="4077789" cy="2227217"/>
            </a:xfrm>
          </p:grpSpPr>
          <p:sp>
            <p:nvSpPr>
              <p:cNvPr id="1289" name="Freeform 33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0" name="Oval 34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23"/>
            <p:cNvGrpSpPr/>
            <p:nvPr/>
          </p:nvGrpSpPr>
          <p:grpSpPr>
            <a:xfrm rot="546691">
              <a:off x="629389" y="2509999"/>
              <a:ext cx="350756" cy="191577"/>
              <a:chOff x="1528352" y="1946364"/>
              <a:chExt cx="4077789" cy="2227217"/>
            </a:xfrm>
          </p:grpSpPr>
          <p:sp>
            <p:nvSpPr>
              <p:cNvPr id="1287" name="Freeform 2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8" name="Oval 2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1" name="Group 12"/>
            <p:cNvGrpSpPr/>
            <p:nvPr/>
          </p:nvGrpSpPr>
          <p:grpSpPr>
            <a:xfrm rot="346136">
              <a:off x="595099" y="2692879"/>
              <a:ext cx="350756" cy="191577"/>
              <a:chOff x="1528352" y="1946364"/>
              <a:chExt cx="4077789" cy="2227217"/>
            </a:xfrm>
          </p:grpSpPr>
          <p:sp>
            <p:nvSpPr>
              <p:cNvPr id="1285" name="Freeform 1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6" name="Oval 1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2" name="Group 17"/>
            <p:cNvGrpSpPr/>
            <p:nvPr/>
          </p:nvGrpSpPr>
          <p:grpSpPr>
            <a:xfrm rot="346136">
              <a:off x="568430" y="2868139"/>
              <a:ext cx="350756" cy="191577"/>
              <a:chOff x="1528352" y="1946364"/>
              <a:chExt cx="4077789" cy="2227217"/>
            </a:xfrm>
          </p:grpSpPr>
          <p:sp>
            <p:nvSpPr>
              <p:cNvPr id="1283" name="Freeform 1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4" name="Oval 1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3" name="Group 20"/>
            <p:cNvGrpSpPr/>
            <p:nvPr/>
          </p:nvGrpSpPr>
          <p:grpSpPr>
            <a:xfrm rot="163976">
              <a:off x="545570" y="3051018"/>
              <a:ext cx="350756" cy="191577"/>
              <a:chOff x="1528352" y="1946364"/>
              <a:chExt cx="4077789" cy="2227217"/>
            </a:xfrm>
          </p:grpSpPr>
          <p:sp>
            <p:nvSpPr>
              <p:cNvPr id="1281" name="Freeform 21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2" name="Oval 22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4" name="Group 26"/>
            <p:cNvGrpSpPr/>
            <p:nvPr/>
          </p:nvGrpSpPr>
          <p:grpSpPr>
            <a:xfrm rot="546691">
              <a:off x="663679" y="2334740"/>
              <a:ext cx="350756" cy="191577"/>
              <a:chOff x="1528352" y="1946364"/>
              <a:chExt cx="4077789" cy="2227217"/>
            </a:xfrm>
          </p:grpSpPr>
          <p:sp>
            <p:nvSpPr>
              <p:cNvPr id="1279" name="Freeform 127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0" name="Oval 127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5" name="Group 29"/>
            <p:cNvGrpSpPr/>
            <p:nvPr/>
          </p:nvGrpSpPr>
          <p:grpSpPr>
            <a:xfrm rot="855152">
              <a:off x="709398" y="2155671"/>
              <a:ext cx="350756" cy="191577"/>
              <a:chOff x="1528352" y="1946364"/>
              <a:chExt cx="4077789" cy="2227217"/>
            </a:xfrm>
          </p:grpSpPr>
          <p:sp>
            <p:nvSpPr>
              <p:cNvPr id="1277" name="Freeform 127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8" name="Oval 127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6" name="Group 38"/>
            <p:cNvGrpSpPr/>
            <p:nvPr/>
          </p:nvGrpSpPr>
          <p:grpSpPr>
            <a:xfrm rot="1222174">
              <a:off x="869420" y="1656562"/>
              <a:ext cx="350756" cy="191577"/>
              <a:chOff x="1528352" y="1946364"/>
              <a:chExt cx="4077789" cy="2227217"/>
            </a:xfrm>
          </p:grpSpPr>
          <p:sp>
            <p:nvSpPr>
              <p:cNvPr id="1275" name="Freeform 127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6" name="Oval 127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7" name="Group 41"/>
            <p:cNvGrpSpPr/>
            <p:nvPr/>
          </p:nvGrpSpPr>
          <p:grpSpPr>
            <a:xfrm rot="1379251">
              <a:off x="949430" y="1496542"/>
              <a:ext cx="350756" cy="191577"/>
              <a:chOff x="1528352" y="1946364"/>
              <a:chExt cx="4077789" cy="2227217"/>
            </a:xfrm>
          </p:grpSpPr>
          <p:sp>
            <p:nvSpPr>
              <p:cNvPr id="1273" name="Freeform 127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4" name="Oval 4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8" name="Group 44"/>
            <p:cNvGrpSpPr/>
            <p:nvPr/>
          </p:nvGrpSpPr>
          <p:grpSpPr>
            <a:xfrm rot="1595393">
              <a:off x="1063730" y="1298423"/>
              <a:ext cx="350756" cy="191577"/>
              <a:chOff x="1528352" y="1946364"/>
              <a:chExt cx="4077789" cy="2227217"/>
            </a:xfrm>
          </p:grpSpPr>
          <p:sp>
            <p:nvSpPr>
              <p:cNvPr id="1271" name="Freeform 45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2" name="Oval 1271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9" name="Group 56"/>
            <p:cNvGrpSpPr/>
            <p:nvPr/>
          </p:nvGrpSpPr>
          <p:grpSpPr>
            <a:xfrm rot="3503680">
              <a:off x="1612368" y="787884"/>
              <a:ext cx="350756" cy="191577"/>
              <a:chOff x="1528352" y="1946364"/>
              <a:chExt cx="4077789" cy="2227217"/>
            </a:xfrm>
          </p:grpSpPr>
          <p:sp>
            <p:nvSpPr>
              <p:cNvPr id="1269" name="Freeform 126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0" name="Oval 126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0" name="Group 59"/>
            <p:cNvGrpSpPr/>
            <p:nvPr/>
          </p:nvGrpSpPr>
          <p:grpSpPr>
            <a:xfrm rot="3958750">
              <a:off x="1791438" y="715494"/>
              <a:ext cx="350756" cy="191577"/>
              <a:chOff x="1528352" y="1946364"/>
              <a:chExt cx="4077789" cy="2227217"/>
            </a:xfrm>
          </p:grpSpPr>
          <p:sp>
            <p:nvSpPr>
              <p:cNvPr id="1267" name="Freeform 126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8" name="Oval 126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1" name="Group 62"/>
            <p:cNvGrpSpPr/>
            <p:nvPr/>
          </p:nvGrpSpPr>
          <p:grpSpPr>
            <a:xfrm rot="4722022">
              <a:off x="1989558" y="665964"/>
              <a:ext cx="350756" cy="191577"/>
              <a:chOff x="1528352" y="1946364"/>
              <a:chExt cx="4077789" cy="2227217"/>
            </a:xfrm>
          </p:grpSpPr>
          <p:sp>
            <p:nvSpPr>
              <p:cNvPr id="1265" name="Freeform 126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6" name="Oval 126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roup 65"/>
            <p:cNvGrpSpPr/>
            <p:nvPr/>
          </p:nvGrpSpPr>
          <p:grpSpPr>
            <a:xfrm rot="5236556">
              <a:off x="2180057" y="650723"/>
              <a:ext cx="350756" cy="191577"/>
              <a:chOff x="1528352" y="1946364"/>
              <a:chExt cx="4077789" cy="2227217"/>
            </a:xfrm>
          </p:grpSpPr>
          <p:sp>
            <p:nvSpPr>
              <p:cNvPr id="1263" name="Freeform 126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4" name="Oval 126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3" name="Group 68"/>
            <p:cNvGrpSpPr/>
            <p:nvPr/>
          </p:nvGrpSpPr>
          <p:grpSpPr>
            <a:xfrm rot="5814623">
              <a:off x="2378176" y="662152"/>
              <a:ext cx="350756" cy="191577"/>
              <a:chOff x="1528352" y="1946364"/>
              <a:chExt cx="4077789" cy="2227217"/>
            </a:xfrm>
          </p:grpSpPr>
          <p:sp>
            <p:nvSpPr>
              <p:cNvPr id="1261" name="Freeform 1260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2" name="Oval 1261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4" name="Group 71"/>
            <p:cNvGrpSpPr/>
            <p:nvPr/>
          </p:nvGrpSpPr>
          <p:grpSpPr>
            <a:xfrm rot="6035300">
              <a:off x="2561058" y="700252"/>
              <a:ext cx="350756" cy="191577"/>
              <a:chOff x="1528352" y="1946364"/>
              <a:chExt cx="4077789" cy="2227217"/>
            </a:xfrm>
          </p:grpSpPr>
          <p:sp>
            <p:nvSpPr>
              <p:cNvPr id="1259" name="Freeform 125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0" name="Oval 125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roup 74"/>
            <p:cNvGrpSpPr/>
            <p:nvPr/>
          </p:nvGrpSpPr>
          <p:grpSpPr>
            <a:xfrm rot="6443758">
              <a:off x="2747748" y="753593"/>
              <a:ext cx="350756" cy="191577"/>
              <a:chOff x="1528352" y="1946364"/>
              <a:chExt cx="4077789" cy="2227217"/>
            </a:xfrm>
          </p:grpSpPr>
          <p:sp>
            <p:nvSpPr>
              <p:cNvPr id="1257" name="Freeform 125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8" name="Oval 125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6" name="Group 77"/>
            <p:cNvGrpSpPr/>
            <p:nvPr/>
          </p:nvGrpSpPr>
          <p:grpSpPr>
            <a:xfrm rot="6755686">
              <a:off x="2919198" y="825983"/>
              <a:ext cx="350756" cy="191577"/>
              <a:chOff x="1528352" y="1946364"/>
              <a:chExt cx="4077789" cy="2227217"/>
            </a:xfrm>
          </p:grpSpPr>
          <p:sp>
            <p:nvSpPr>
              <p:cNvPr id="1255" name="Freeform 125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6" name="Oval 125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7" name="Group 80"/>
            <p:cNvGrpSpPr/>
            <p:nvPr/>
          </p:nvGrpSpPr>
          <p:grpSpPr>
            <a:xfrm rot="7328821">
              <a:off x="3087843" y="923243"/>
              <a:ext cx="350756" cy="191577"/>
              <a:chOff x="1528352" y="1946364"/>
              <a:chExt cx="4077789" cy="2227217"/>
            </a:xfrm>
          </p:grpSpPr>
          <p:sp>
            <p:nvSpPr>
              <p:cNvPr id="1253" name="Freeform 125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4" name="Oval 125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roup 86"/>
            <p:cNvGrpSpPr/>
            <p:nvPr/>
          </p:nvGrpSpPr>
          <p:grpSpPr>
            <a:xfrm rot="7691275">
              <a:off x="3233697" y="1041049"/>
              <a:ext cx="350756" cy="191577"/>
              <a:chOff x="1528352" y="1946364"/>
              <a:chExt cx="4077789" cy="2227217"/>
            </a:xfrm>
          </p:grpSpPr>
          <p:sp>
            <p:nvSpPr>
              <p:cNvPr id="1251" name="Freeform 1250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2" name="Oval 1251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9" name="Group 89"/>
            <p:cNvGrpSpPr/>
            <p:nvPr/>
          </p:nvGrpSpPr>
          <p:grpSpPr>
            <a:xfrm rot="8180448">
              <a:off x="3365528" y="1172880"/>
              <a:ext cx="350756" cy="191577"/>
              <a:chOff x="1528352" y="1946364"/>
              <a:chExt cx="4077789" cy="2227217"/>
            </a:xfrm>
          </p:grpSpPr>
          <p:sp>
            <p:nvSpPr>
              <p:cNvPr id="1249" name="Freeform 124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0" name="Oval 124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0" name="Group 92"/>
            <p:cNvGrpSpPr/>
            <p:nvPr/>
          </p:nvGrpSpPr>
          <p:grpSpPr>
            <a:xfrm rot="8581842">
              <a:off x="3474921" y="1324344"/>
              <a:ext cx="350756" cy="191577"/>
              <a:chOff x="1528352" y="1946364"/>
              <a:chExt cx="4077789" cy="2227217"/>
            </a:xfrm>
          </p:grpSpPr>
          <p:sp>
            <p:nvSpPr>
              <p:cNvPr id="1247" name="Freeform 124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8" name="Oval 94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1" name="Group 95"/>
            <p:cNvGrpSpPr/>
            <p:nvPr/>
          </p:nvGrpSpPr>
          <p:grpSpPr>
            <a:xfrm rot="8891216">
              <a:off x="3570289" y="1484223"/>
              <a:ext cx="350756" cy="191577"/>
              <a:chOff x="1528352" y="1946364"/>
              <a:chExt cx="4077789" cy="2227217"/>
            </a:xfrm>
          </p:grpSpPr>
          <p:sp>
            <p:nvSpPr>
              <p:cNvPr id="1245" name="Freeform 9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6" name="Oval 124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2" name="Group 98"/>
            <p:cNvGrpSpPr/>
            <p:nvPr/>
          </p:nvGrpSpPr>
          <p:grpSpPr>
            <a:xfrm rot="9193714">
              <a:off x="3646022" y="1652518"/>
              <a:ext cx="350756" cy="191577"/>
              <a:chOff x="1528352" y="1946364"/>
              <a:chExt cx="4077789" cy="2227217"/>
            </a:xfrm>
          </p:grpSpPr>
          <p:sp>
            <p:nvSpPr>
              <p:cNvPr id="1243" name="Freeform 124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4" name="Oval 124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3" name="Group 101"/>
            <p:cNvGrpSpPr/>
            <p:nvPr/>
          </p:nvGrpSpPr>
          <p:grpSpPr>
            <a:xfrm rot="9364971">
              <a:off x="3716145" y="1823619"/>
              <a:ext cx="350756" cy="191577"/>
              <a:chOff x="1528352" y="1946364"/>
              <a:chExt cx="4077789" cy="2227217"/>
            </a:xfrm>
          </p:grpSpPr>
          <p:sp>
            <p:nvSpPr>
              <p:cNvPr id="1241" name="Freeform 1240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2" name="Oval 10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4" name="Group 104"/>
            <p:cNvGrpSpPr/>
            <p:nvPr/>
          </p:nvGrpSpPr>
          <p:grpSpPr>
            <a:xfrm rot="9439901">
              <a:off x="3775050" y="1994719"/>
              <a:ext cx="350756" cy="191577"/>
              <a:chOff x="1528352" y="1946364"/>
              <a:chExt cx="4077789" cy="2227217"/>
            </a:xfrm>
          </p:grpSpPr>
          <p:sp>
            <p:nvSpPr>
              <p:cNvPr id="1239" name="Freeform 123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0" name="Oval 123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5" name="Group 107"/>
            <p:cNvGrpSpPr/>
            <p:nvPr/>
          </p:nvGrpSpPr>
          <p:grpSpPr>
            <a:xfrm rot="9439901">
              <a:off x="3831149" y="2163013"/>
              <a:ext cx="350756" cy="191577"/>
              <a:chOff x="1528352" y="1946364"/>
              <a:chExt cx="4077789" cy="2227217"/>
            </a:xfrm>
          </p:grpSpPr>
          <p:sp>
            <p:nvSpPr>
              <p:cNvPr id="1237" name="Freeform 123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8" name="Oval 123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6" name="Group 110"/>
            <p:cNvGrpSpPr/>
            <p:nvPr/>
          </p:nvGrpSpPr>
          <p:grpSpPr>
            <a:xfrm rot="9383037">
              <a:off x="3890053" y="2325698"/>
              <a:ext cx="350756" cy="191577"/>
              <a:chOff x="1528352" y="1946364"/>
              <a:chExt cx="4077789" cy="2227217"/>
            </a:xfrm>
          </p:grpSpPr>
          <p:sp>
            <p:nvSpPr>
              <p:cNvPr id="1235" name="Freeform 123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6" name="Oval 123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7" name="Group 113"/>
            <p:cNvGrpSpPr/>
            <p:nvPr/>
          </p:nvGrpSpPr>
          <p:grpSpPr>
            <a:xfrm rot="9130273">
              <a:off x="3951761" y="2482773"/>
              <a:ext cx="350756" cy="191577"/>
              <a:chOff x="1528352" y="1946364"/>
              <a:chExt cx="4077789" cy="2227217"/>
            </a:xfrm>
          </p:grpSpPr>
          <p:sp>
            <p:nvSpPr>
              <p:cNvPr id="1233" name="Freeform 123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4" name="Oval 123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8" name="Group 116"/>
            <p:cNvGrpSpPr/>
            <p:nvPr/>
          </p:nvGrpSpPr>
          <p:grpSpPr>
            <a:xfrm rot="8836034">
              <a:off x="4024689" y="2631433"/>
              <a:ext cx="350756" cy="191577"/>
              <a:chOff x="1528352" y="1946364"/>
              <a:chExt cx="4077789" cy="2227217"/>
            </a:xfrm>
          </p:grpSpPr>
          <p:sp>
            <p:nvSpPr>
              <p:cNvPr id="1231" name="Freeform 1230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2" name="Oval 1231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9" name="Group 119"/>
            <p:cNvGrpSpPr/>
            <p:nvPr/>
          </p:nvGrpSpPr>
          <p:grpSpPr>
            <a:xfrm rot="8411582">
              <a:off x="4111641" y="2768873"/>
              <a:ext cx="350756" cy="191577"/>
              <a:chOff x="1528352" y="1946364"/>
              <a:chExt cx="4077789" cy="2227217"/>
            </a:xfrm>
          </p:grpSpPr>
          <p:sp>
            <p:nvSpPr>
              <p:cNvPr id="1229" name="Freeform 122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0" name="Oval 122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0" name="Group 122"/>
            <p:cNvGrpSpPr/>
            <p:nvPr/>
          </p:nvGrpSpPr>
          <p:grpSpPr>
            <a:xfrm rot="7775510">
              <a:off x="4223838" y="2883873"/>
              <a:ext cx="350756" cy="191577"/>
              <a:chOff x="1528352" y="1946364"/>
              <a:chExt cx="4077789" cy="2227217"/>
            </a:xfrm>
          </p:grpSpPr>
          <p:sp>
            <p:nvSpPr>
              <p:cNvPr id="1227" name="Freeform 122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8" name="Oval 122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1" name="Group 125"/>
            <p:cNvGrpSpPr/>
            <p:nvPr/>
          </p:nvGrpSpPr>
          <p:grpSpPr>
            <a:xfrm rot="7299276">
              <a:off x="4358473" y="2976436"/>
              <a:ext cx="350756" cy="191577"/>
              <a:chOff x="1528352" y="1946364"/>
              <a:chExt cx="4077789" cy="2227217"/>
            </a:xfrm>
          </p:grpSpPr>
          <p:sp>
            <p:nvSpPr>
              <p:cNvPr id="1225" name="Freeform 122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6" name="Oval 122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2" name="Group 128"/>
            <p:cNvGrpSpPr/>
            <p:nvPr/>
          </p:nvGrpSpPr>
          <p:grpSpPr>
            <a:xfrm rot="6420875">
              <a:off x="4501524" y="3026925"/>
              <a:ext cx="350756" cy="191577"/>
              <a:chOff x="1528352" y="1946364"/>
              <a:chExt cx="4077789" cy="2227217"/>
            </a:xfrm>
          </p:grpSpPr>
          <p:sp>
            <p:nvSpPr>
              <p:cNvPr id="1223" name="Freeform 122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4" name="Oval 122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3" name="Group 131"/>
            <p:cNvGrpSpPr/>
            <p:nvPr/>
          </p:nvGrpSpPr>
          <p:grpSpPr>
            <a:xfrm rot="2281498">
              <a:off x="5525318" y="2777288"/>
              <a:ext cx="350756" cy="191577"/>
              <a:chOff x="1528352" y="1946364"/>
              <a:chExt cx="4077789" cy="2227217"/>
            </a:xfrm>
          </p:grpSpPr>
          <p:sp>
            <p:nvSpPr>
              <p:cNvPr id="1221" name="Freeform 1220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2" name="Oval 1221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4" name="Group 134"/>
            <p:cNvGrpSpPr/>
            <p:nvPr/>
          </p:nvGrpSpPr>
          <p:grpSpPr>
            <a:xfrm rot="2029728">
              <a:off x="5637515" y="2659482"/>
              <a:ext cx="350756" cy="191577"/>
              <a:chOff x="1528352" y="1946364"/>
              <a:chExt cx="4077789" cy="2227217"/>
            </a:xfrm>
          </p:grpSpPr>
          <p:sp>
            <p:nvSpPr>
              <p:cNvPr id="1219" name="Freeform 121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0" name="Oval 121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5" name="Group 137"/>
            <p:cNvGrpSpPr/>
            <p:nvPr/>
          </p:nvGrpSpPr>
          <p:grpSpPr>
            <a:xfrm rot="1800866">
              <a:off x="5732882" y="2522040"/>
              <a:ext cx="350756" cy="191577"/>
              <a:chOff x="1528352" y="1946364"/>
              <a:chExt cx="4077789" cy="2227217"/>
            </a:xfrm>
          </p:grpSpPr>
          <p:sp>
            <p:nvSpPr>
              <p:cNvPr id="1217" name="Freeform 121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8" name="Oval 121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6" name="Group 140"/>
            <p:cNvGrpSpPr/>
            <p:nvPr/>
          </p:nvGrpSpPr>
          <p:grpSpPr>
            <a:xfrm rot="1381804">
              <a:off x="5811420" y="2381794"/>
              <a:ext cx="350756" cy="191577"/>
              <a:chOff x="1528352" y="1946364"/>
              <a:chExt cx="4077789" cy="2227217"/>
            </a:xfrm>
          </p:grpSpPr>
          <p:sp>
            <p:nvSpPr>
              <p:cNvPr id="1215" name="Freeform 121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6" name="Oval 121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7" name="Group 143"/>
            <p:cNvGrpSpPr/>
            <p:nvPr/>
          </p:nvGrpSpPr>
          <p:grpSpPr>
            <a:xfrm rot="1068339">
              <a:off x="5875934" y="2227523"/>
              <a:ext cx="350756" cy="191577"/>
              <a:chOff x="1528352" y="1946364"/>
              <a:chExt cx="4077789" cy="2227217"/>
            </a:xfrm>
          </p:grpSpPr>
          <p:sp>
            <p:nvSpPr>
              <p:cNvPr id="1213" name="Freeform 121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4" name="Oval 121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8" name="Group 146"/>
            <p:cNvGrpSpPr/>
            <p:nvPr/>
          </p:nvGrpSpPr>
          <p:grpSpPr>
            <a:xfrm rot="915699">
              <a:off x="5932032" y="2064839"/>
              <a:ext cx="350756" cy="191577"/>
              <a:chOff x="1528352" y="1946364"/>
              <a:chExt cx="4077789" cy="2227217"/>
            </a:xfrm>
          </p:grpSpPr>
          <p:sp>
            <p:nvSpPr>
              <p:cNvPr id="1211" name="Freeform 1210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2" name="Oval 1211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9" name="Group 149"/>
            <p:cNvGrpSpPr/>
            <p:nvPr/>
          </p:nvGrpSpPr>
          <p:grpSpPr>
            <a:xfrm rot="729221">
              <a:off x="5979715" y="1902155"/>
              <a:ext cx="350756" cy="191577"/>
              <a:chOff x="1528352" y="1946364"/>
              <a:chExt cx="4077789" cy="2227217"/>
            </a:xfrm>
          </p:grpSpPr>
          <p:sp>
            <p:nvSpPr>
              <p:cNvPr id="1209" name="Freeform 120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0" name="Oval 1209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0" name="Group 152"/>
            <p:cNvGrpSpPr/>
            <p:nvPr/>
          </p:nvGrpSpPr>
          <p:grpSpPr>
            <a:xfrm rot="567954">
              <a:off x="6013373" y="1736665"/>
              <a:ext cx="350756" cy="191577"/>
              <a:chOff x="1528352" y="1946364"/>
              <a:chExt cx="4077789" cy="2227217"/>
            </a:xfrm>
          </p:grpSpPr>
          <p:sp>
            <p:nvSpPr>
              <p:cNvPr id="1207" name="Freeform 120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8" name="Oval 120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55"/>
            <p:cNvGrpSpPr/>
            <p:nvPr/>
          </p:nvGrpSpPr>
          <p:grpSpPr>
            <a:xfrm rot="420157">
              <a:off x="6041422" y="1568370"/>
              <a:ext cx="350756" cy="191577"/>
              <a:chOff x="1528352" y="1946364"/>
              <a:chExt cx="4077789" cy="2227217"/>
            </a:xfrm>
          </p:grpSpPr>
          <p:sp>
            <p:nvSpPr>
              <p:cNvPr id="1205" name="Freeform 1204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6" name="Oval 1205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58"/>
            <p:cNvGrpSpPr/>
            <p:nvPr/>
          </p:nvGrpSpPr>
          <p:grpSpPr>
            <a:xfrm rot="161512">
              <a:off x="6063861" y="1402879"/>
              <a:ext cx="350756" cy="191577"/>
              <a:chOff x="1528352" y="1946364"/>
              <a:chExt cx="4077789" cy="2227217"/>
            </a:xfrm>
          </p:grpSpPr>
          <p:sp>
            <p:nvSpPr>
              <p:cNvPr id="1203" name="Freeform 120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4" name="Oval 1203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61"/>
            <p:cNvGrpSpPr/>
            <p:nvPr/>
          </p:nvGrpSpPr>
          <p:grpSpPr>
            <a:xfrm rot="161512">
              <a:off x="6083496" y="1231780"/>
              <a:ext cx="350756" cy="191577"/>
              <a:chOff x="1528352" y="1946364"/>
              <a:chExt cx="4077789" cy="2227217"/>
            </a:xfrm>
          </p:grpSpPr>
          <p:sp>
            <p:nvSpPr>
              <p:cNvPr id="1201" name="Freeform 162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2" name="Oval 1201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4" name="Group 164"/>
            <p:cNvGrpSpPr/>
            <p:nvPr/>
          </p:nvGrpSpPr>
          <p:grpSpPr>
            <a:xfrm>
              <a:off x="6097521" y="1060681"/>
              <a:ext cx="350756" cy="191577"/>
              <a:chOff x="1528352" y="1946364"/>
              <a:chExt cx="4077789" cy="2227217"/>
            </a:xfrm>
          </p:grpSpPr>
          <p:sp>
            <p:nvSpPr>
              <p:cNvPr id="1199" name="Freeform 1198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0" name="Oval 166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5" name="Group 167"/>
            <p:cNvGrpSpPr/>
            <p:nvPr/>
          </p:nvGrpSpPr>
          <p:grpSpPr>
            <a:xfrm>
              <a:off x="6111546" y="881167"/>
              <a:ext cx="350756" cy="191577"/>
              <a:chOff x="1528352" y="1946364"/>
              <a:chExt cx="4077789" cy="2227217"/>
            </a:xfrm>
          </p:grpSpPr>
          <p:sp>
            <p:nvSpPr>
              <p:cNvPr id="1197" name="Freeform 1196"/>
              <p:cNvSpPr/>
              <p:nvPr/>
            </p:nvSpPr>
            <p:spPr>
              <a:xfrm>
                <a:off x="1528352" y="1946364"/>
                <a:ext cx="4077789" cy="2227217"/>
              </a:xfrm>
              <a:custGeom>
                <a:avLst/>
                <a:gdLst>
                  <a:gd name="connsiteX0" fmla="*/ 3847012 w 3847012"/>
                  <a:gd name="connsiteY0" fmla="*/ 587828 h 2018211"/>
                  <a:gd name="connsiteX1" fmla="*/ 2619103 w 3847012"/>
                  <a:gd name="connsiteY1" fmla="*/ 0 h 2018211"/>
                  <a:gd name="connsiteX2" fmla="*/ 150223 w 3847012"/>
                  <a:gd name="connsiteY2" fmla="*/ 58783 h 2018211"/>
                  <a:gd name="connsiteX3" fmla="*/ 738052 w 3847012"/>
                  <a:gd name="connsiteY3" fmla="*/ 293914 h 2018211"/>
                  <a:gd name="connsiteX4" fmla="*/ 91440 w 3847012"/>
                  <a:gd name="connsiteY4" fmla="*/ 313508 h 2018211"/>
                  <a:gd name="connsiteX5" fmla="*/ 685800 w 3847012"/>
                  <a:gd name="connsiteY5" fmla="*/ 542108 h 2018211"/>
                  <a:gd name="connsiteX6" fmla="*/ 32658 w 3847012"/>
                  <a:gd name="connsiteY6" fmla="*/ 568234 h 2018211"/>
                  <a:gd name="connsiteX7" fmla="*/ 692332 w 3847012"/>
                  <a:gd name="connsiteY7" fmla="*/ 777240 h 2018211"/>
                  <a:gd name="connsiteX8" fmla="*/ 39189 w 3847012"/>
                  <a:gd name="connsiteY8" fmla="*/ 829491 h 2018211"/>
                  <a:gd name="connsiteX9" fmla="*/ 685800 w 3847012"/>
                  <a:gd name="connsiteY9" fmla="*/ 1012371 h 2018211"/>
                  <a:gd name="connsiteX10" fmla="*/ 0 w 3847012"/>
                  <a:gd name="connsiteY10" fmla="*/ 1116874 h 2018211"/>
                  <a:gd name="connsiteX11" fmla="*/ 646612 w 3847012"/>
                  <a:gd name="connsiteY11" fmla="*/ 1234440 h 2018211"/>
                  <a:gd name="connsiteX12" fmla="*/ 6532 w 3847012"/>
                  <a:gd name="connsiteY12" fmla="*/ 1378131 h 2018211"/>
                  <a:gd name="connsiteX13" fmla="*/ 633549 w 3847012"/>
                  <a:gd name="connsiteY13" fmla="*/ 1449977 h 2018211"/>
                  <a:gd name="connsiteX14" fmla="*/ 6532 w 3847012"/>
                  <a:gd name="connsiteY14" fmla="*/ 1645920 h 2018211"/>
                  <a:gd name="connsiteX15" fmla="*/ 2592978 w 3847012"/>
                  <a:gd name="connsiteY15" fmla="*/ 2018211 h 2018211"/>
                  <a:gd name="connsiteX16" fmla="*/ 3768635 w 3847012"/>
                  <a:gd name="connsiteY16" fmla="*/ 1743891 h 2018211"/>
                  <a:gd name="connsiteX17" fmla="*/ 3847012 w 3847012"/>
                  <a:gd name="connsiteY17" fmla="*/ 587828 h 2018211"/>
                  <a:gd name="connsiteX0" fmla="*/ 3847012 w 3847012"/>
                  <a:gd name="connsiteY0" fmla="*/ 594359 h 2024742"/>
                  <a:gd name="connsiteX1" fmla="*/ 2619103 w 3847012"/>
                  <a:gd name="connsiteY1" fmla="*/ 6531 h 2024742"/>
                  <a:gd name="connsiteX2" fmla="*/ 150223 w 3847012"/>
                  <a:gd name="connsiteY2" fmla="*/ 65314 h 2024742"/>
                  <a:gd name="connsiteX3" fmla="*/ 738052 w 3847012"/>
                  <a:gd name="connsiteY3" fmla="*/ 300445 h 2024742"/>
                  <a:gd name="connsiteX4" fmla="*/ 91440 w 3847012"/>
                  <a:gd name="connsiteY4" fmla="*/ 320039 h 2024742"/>
                  <a:gd name="connsiteX5" fmla="*/ 685800 w 3847012"/>
                  <a:gd name="connsiteY5" fmla="*/ 548639 h 2024742"/>
                  <a:gd name="connsiteX6" fmla="*/ 32658 w 3847012"/>
                  <a:gd name="connsiteY6" fmla="*/ 574765 h 2024742"/>
                  <a:gd name="connsiteX7" fmla="*/ 692332 w 3847012"/>
                  <a:gd name="connsiteY7" fmla="*/ 783771 h 2024742"/>
                  <a:gd name="connsiteX8" fmla="*/ 39189 w 3847012"/>
                  <a:gd name="connsiteY8" fmla="*/ 836022 h 2024742"/>
                  <a:gd name="connsiteX9" fmla="*/ 685800 w 3847012"/>
                  <a:gd name="connsiteY9" fmla="*/ 1018902 h 2024742"/>
                  <a:gd name="connsiteX10" fmla="*/ 0 w 3847012"/>
                  <a:gd name="connsiteY10" fmla="*/ 1123405 h 2024742"/>
                  <a:gd name="connsiteX11" fmla="*/ 646612 w 3847012"/>
                  <a:gd name="connsiteY11" fmla="*/ 1240971 h 2024742"/>
                  <a:gd name="connsiteX12" fmla="*/ 6532 w 3847012"/>
                  <a:gd name="connsiteY12" fmla="*/ 1384662 h 2024742"/>
                  <a:gd name="connsiteX13" fmla="*/ 633549 w 3847012"/>
                  <a:gd name="connsiteY13" fmla="*/ 1456508 h 2024742"/>
                  <a:gd name="connsiteX14" fmla="*/ 6532 w 3847012"/>
                  <a:gd name="connsiteY14" fmla="*/ 1652451 h 2024742"/>
                  <a:gd name="connsiteX15" fmla="*/ 2592978 w 3847012"/>
                  <a:gd name="connsiteY15" fmla="*/ 2024742 h 2024742"/>
                  <a:gd name="connsiteX16" fmla="*/ 3768635 w 3847012"/>
                  <a:gd name="connsiteY16" fmla="*/ 1750422 h 2024742"/>
                  <a:gd name="connsiteX17" fmla="*/ 3847012 w 3847012"/>
                  <a:gd name="connsiteY17" fmla="*/ 594359 h 2024742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188029"/>
                  <a:gd name="connsiteX1" fmla="*/ 2619103 w 3907972"/>
                  <a:gd name="connsiteY1" fmla="*/ 169818 h 2188029"/>
                  <a:gd name="connsiteX2" fmla="*/ 150223 w 3907972"/>
                  <a:gd name="connsiteY2" fmla="*/ 228601 h 2188029"/>
                  <a:gd name="connsiteX3" fmla="*/ 738052 w 3907972"/>
                  <a:gd name="connsiteY3" fmla="*/ 463732 h 2188029"/>
                  <a:gd name="connsiteX4" fmla="*/ 91440 w 3907972"/>
                  <a:gd name="connsiteY4" fmla="*/ 483326 h 2188029"/>
                  <a:gd name="connsiteX5" fmla="*/ 685800 w 3907972"/>
                  <a:gd name="connsiteY5" fmla="*/ 711926 h 2188029"/>
                  <a:gd name="connsiteX6" fmla="*/ 32658 w 3907972"/>
                  <a:gd name="connsiteY6" fmla="*/ 738052 h 2188029"/>
                  <a:gd name="connsiteX7" fmla="*/ 692332 w 3907972"/>
                  <a:gd name="connsiteY7" fmla="*/ 947058 h 2188029"/>
                  <a:gd name="connsiteX8" fmla="*/ 39189 w 3907972"/>
                  <a:gd name="connsiteY8" fmla="*/ 999309 h 2188029"/>
                  <a:gd name="connsiteX9" fmla="*/ 685800 w 3907972"/>
                  <a:gd name="connsiteY9" fmla="*/ 1182189 h 2188029"/>
                  <a:gd name="connsiteX10" fmla="*/ 0 w 3907972"/>
                  <a:gd name="connsiteY10" fmla="*/ 1286692 h 2188029"/>
                  <a:gd name="connsiteX11" fmla="*/ 646612 w 3907972"/>
                  <a:gd name="connsiteY11" fmla="*/ 1404258 h 2188029"/>
                  <a:gd name="connsiteX12" fmla="*/ 6532 w 3907972"/>
                  <a:gd name="connsiteY12" fmla="*/ 1547949 h 2188029"/>
                  <a:gd name="connsiteX13" fmla="*/ 633549 w 3907972"/>
                  <a:gd name="connsiteY13" fmla="*/ 1619795 h 2188029"/>
                  <a:gd name="connsiteX14" fmla="*/ 6532 w 3907972"/>
                  <a:gd name="connsiteY14" fmla="*/ 1815738 h 2188029"/>
                  <a:gd name="connsiteX15" fmla="*/ 2592978 w 3907972"/>
                  <a:gd name="connsiteY15" fmla="*/ 2188029 h 2188029"/>
                  <a:gd name="connsiteX16" fmla="*/ 3768635 w 3907972"/>
                  <a:gd name="connsiteY16" fmla="*/ 1913709 h 2188029"/>
                  <a:gd name="connsiteX17" fmla="*/ 3847012 w 3907972"/>
                  <a:gd name="connsiteY17" fmla="*/ 757646 h 2188029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47012 w 3907972"/>
                  <a:gd name="connsiteY0" fmla="*/ 757646 h 2227217"/>
                  <a:gd name="connsiteX1" fmla="*/ 2619103 w 3907972"/>
                  <a:gd name="connsiteY1" fmla="*/ 169818 h 2227217"/>
                  <a:gd name="connsiteX2" fmla="*/ 150223 w 3907972"/>
                  <a:gd name="connsiteY2" fmla="*/ 228601 h 2227217"/>
                  <a:gd name="connsiteX3" fmla="*/ 738052 w 3907972"/>
                  <a:gd name="connsiteY3" fmla="*/ 463732 h 2227217"/>
                  <a:gd name="connsiteX4" fmla="*/ 91440 w 3907972"/>
                  <a:gd name="connsiteY4" fmla="*/ 483326 h 2227217"/>
                  <a:gd name="connsiteX5" fmla="*/ 685800 w 3907972"/>
                  <a:gd name="connsiteY5" fmla="*/ 711926 h 2227217"/>
                  <a:gd name="connsiteX6" fmla="*/ 32658 w 3907972"/>
                  <a:gd name="connsiteY6" fmla="*/ 738052 h 2227217"/>
                  <a:gd name="connsiteX7" fmla="*/ 692332 w 3907972"/>
                  <a:gd name="connsiteY7" fmla="*/ 947058 h 2227217"/>
                  <a:gd name="connsiteX8" fmla="*/ 39189 w 3907972"/>
                  <a:gd name="connsiteY8" fmla="*/ 999309 h 2227217"/>
                  <a:gd name="connsiteX9" fmla="*/ 685800 w 3907972"/>
                  <a:gd name="connsiteY9" fmla="*/ 1182189 h 2227217"/>
                  <a:gd name="connsiteX10" fmla="*/ 0 w 3907972"/>
                  <a:gd name="connsiteY10" fmla="*/ 1286692 h 2227217"/>
                  <a:gd name="connsiteX11" fmla="*/ 646612 w 3907972"/>
                  <a:gd name="connsiteY11" fmla="*/ 1404258 h 2227217"/>
                  <a:gd name="connsiteX12" fmla="*/ 6532 w 3907972"/>
                  <a:gd name="connsiteY12" fmla="*/ 1547949 h 2227217"/>
                  <a:gd name="connsiteX13" fmla="*/ 633549 w 3907972"/>
                  <a:gd name="connsiteY13" fmla="*/ 1619795 h 2227217"/>
                  <a:gd name="connsiteX14" fmla="*/ 6532 w 3907972"/>
                  <a:gd name="connsiteY14" fmla="*/ 1815738 h 2227217"/>
                  <a:gd name="connsiteX15" fmla="*/ 2592978 w 3907972"/>
                  <a:gd name="connsiteY15" fmla="*/ 2188029 h 2227217"/>
                  <a:gd name="connsiteX16" fmla="*/ 3768635 w 3907972"/>
                  <a:gd name="connsiteY16" fmla="*/ 1913709 h 2227217"/>
                  <a:gd name="connsiteX17" fmla="*/ 3847012 w 3907972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853543 w 3914503"/>
                  <a:gd name="connsiteY0" fmla="*/ 757646 h 2227217"/>
                  <a:gd name="connsiteX1" fmla="*/ 2625634 w 3914503"/>
                  <a:gd name="connsiteY1" fmla="*/ 169818 h 2227217"/>
                  <a:gd name="connsiteX2" fmla="*/ 156754 w 3914503"/>
                  <a:gd name="connsiteY2" fmla="*/ 228601 h 2227217"/>
                  <a:gd name="connsiteX3" fmla="*/ 744583 w 3914503"/>
                  <a:gd name="connsiteY3" fmla="*/ 463732 h 2227217"/>
                  <a:gd name="connsiteX4" fmla="*/ 97971 w 3914503"/>
                  <a:gd name="connsiteY4" fmla="*/ 483326 h 2227217"/>
                  <a:gd name="connsiteX5" fmla="*/ 692331 w 3914503"/>
                  <a:gd name="connsiteY5" fmla="*/ 711926 h 2227217"/>
                  <a:gd name="connsiteX6" fmla="*/ 39189 w 3914503"/>
                  <a:gd name="connsiteY6" fmla="*/ 738052 h 2227217"/>
                  <a:gd name="connsiteX7" fmla="*/ 698863 w 3914503"/>
                  <a:gd name="connsiteY7" fmla="*/ 947058 h 2227217"/>
                  <a:gd name="connsiteX8" fmla="*/ 45720 w 3914503"/>
                  <a:gd name="connsiteY8" fmla="*/ 999309 h 2227217"/>
                  <a:gd name="connsiteX9" fmla="*/ 692331 w 3914503"/>
                  <a:gd name="connsiteY9" fmla="*/ 1182189 h 2227217"/>
                  <a:gd name="connsiteX10" fmla="*/ 6531 w 3914503"/>
                  <a:gd name="connsiteY10" fmla="*/ 1286692 h 2227217"/>
                  <a:gd name="connsiteX11" fmla="*/ 653143 w 3914503"/>
                  <a:gd name="connsiteY11" fmla="*/ 1404258 h 2227217"/>
                  <a:gd name="connsiteX12" fmla="*/ 13063 w 3914503"/>
                  <a:gd name="connsiteY12" fmla="*/ 1547949 h 2227217"/>
                  <a:gd name="connsiteX13" fmla="*/ 640080 w 3914503"/>
                  <a:gd name="connsiteY13" fmla="*/ 1619795 h 2227217"/>
                  <a:gd name="connsiteX14" fmla="*/ 13063 w 3914503"/>
                  <a:gd name="connsiteY14" fmla="*/ 1815738 h 2227217"/>
                  <a:gd name="connsiteX15" fmla="*/ 2599509 w 3914503"/>
                  <a:gd name="connsiteY15" fmla="*/ 2188029 h 2227217"/>
                  <a:gd name="connsiteX16" fmla="*/ 3775166 w 3914503"/>
                  <a:gd name="connsiteY16" fmla="*/ 1913709 h 2227217"/>
                  <a:gd name="connsiteX17" fmla="*/ 3853543 w 3914503"/>
                  <a:gd name="connsiteY17" fmla="*/ 757646 h 2227217"/>
                  <a:gd name="connsiteX0" fmla="*/ 3971108 w 4032068"/>
                  <a:gd name="connsiteY0" fmla="*/ 757646 h 2227217"/>
                  <a:gd name="connsiteX1" fmla="*/ 2743199 w 4032068"/>
                  <a:gd name="connsiteY1" fmla="*/ 169818 h 2227217"/>
                  <a:gd name="connsiteX2" fmla="*/ 274319 w 4032068"/>
                  <a:gd name="connsiteY2" fmla="*/ 228601 h 2227217"/>
                  <a:gd name="connsiteX3" fmla="*/ 862148 w 4032068"/>
                  <a:gd name="connsiteY3" fmla="*/ 463732 h 2227217"/>
                  <a:gd name="connsiteX4" fmla="*/ 215536 w 4032068"/>
                  <a:gd name="connsiteY4" fmla="*/ 483326 h 2227217"/>
                  <a:gd name="connsiteX5" fmla="*/ 809896 w 4032068"/>
                  <a:gd name="connsiteY5" fmla="*/ 711926 h 2227217"/>
                  <a:gd name="connsiteX6" fmla="*/ 156754 w 4032068"/>
                  <a:gd name="connsiteY6" fmla="*/ 738052 h 2227217"/>
                  <a:gd name="connsiteX7" fmla="*/ 816428 w 4032068"/>
                  <a:gd name="connsiteY7" fmla="*/ 947058 h 2227217"/>
                  <a:gd name="connsiteX8" fmla="*/ 163285 w 4032068"/>
                  <a:gd name="connsiteY8" fmla="*/ 999309 h 2227217"/>
                  <a:gd name="connsiteX9" fmla="*/ 809896 w 4032068"/>
                  <a:gd name="connsiteY9" fmla="*/ 1182189 h 2227217"/>
                  <a:gd name="connsiteX10" fmla="*/ 124096 w 4032068"/>
                  <a:gd name="connsiteY10" fmla="*/ 1286692 h 2227217"/>
                  <a:gd name="connsiteX11" fmla="*/ 770708 w 4032068"/>
                  <a:gd name="connsiteY11" fmla="*/ 1404258 h 2227217"/>
                  <a:gd name="connsiteX12" fmla="*/ 130628 w 4032068"/>
                  <a:gd name="connsiteY12" fmla="*/ 1547949 h 2227217"/>
                  <a:gd name="connsiteX13" fmla="*/ 757645 w 4032068"/>
                  <a:gd name="connsiteY13" fmla="*/ 1619795 h 2227217"/>
                  <a:gd name="connsiteX14" fmla="*/ 130628 w 4032068"/>
                  <a:gd name="connsiteY14" fmla="*/ 1815738 h 2227217"/>
                  <a:gd name="connsiteX15" fmla="*/ 2717074 w 4032068"/>
                  <a:gd name="connsiteY15" fmla="*/ 2188029 h 2227217"/>
                  <a:gd name="connsiteX16" fmla="*/ 3892731 w 4032068"/>
                  <a:gd name="connsiteY16" fmla="*/ 1913709 h 2227217"/>
                  <a:gd name="connsiteX17" fmla="*/ 3971108 w 4032068"/>
                  <a:gd name="connsiteY17" fmla="*/ 757646 h 2227217"/>
                  <a:gd name="connsiteX0" fmla="*/ 4016829 w 4077789"/>
                  <a:gd name="connsiteY0" fmla="*/ 757646 h 2227217"/>
                  <a:gd name="connsiteX1" fmla="*/ 2788920 w 4077789"/>
                  <a:gd name="connsiteY1" fmla="*/ 169818 h 2227217"/>
                  <a:gd name="connsiteX2" fmla="*/ 320040 w 4077789"/>
                  <a:gd name="connsiteY2" fmla="*/ 228601 h 2227217"/>
                  <a:gd name="connsiteX3" fmla="*/ 907869 w 4077789"/>
                  <a:gd name="connsiteY3" fmla="*/ 463732 h 2227217"/>
                  <a:gd name="connsiteX4" fmla="*/ 261257 w 4077789"/>
                  <a:gd name="connsiteY4" fmla="*/ 483326 h 2227217"/>
                  <a:gd name="connsiteX5" fmla="*/ 855617 w 4077789"/>
                  <a:gd name="connsiteY5" fmla="*/ 711926 h 2227217"/>
                  <a:gd name="connsiteX6" fmla="*/ 202475 w 4077789"/>
                  <a:gd name="connsiteY6" fmla="*/ 738052 h 2227217"/>
                  <a:gd name="connsiteX7" fmla="*/ 862149 w 4077789"/>
                  <a:gd name="connsiteY7" fmla="*/ 947058 h 2227217"/>
                  <a:gd name="connsiteX8" fmla="*/ 209006 w 4077789"/>
                  <a:gd name="connsiteY8" fmla="*/ 999309 h 2227217"/>
                  <a:gd name="connsiteX9" fmla="*/ 855617 w 4077789"/>
                  <a:gd name="connsiteY9" fmla="*/ 1182189 h 2227217"/>
                  <a:gd name="connsiteX10" fmla="*/ 169817 w 4077789"/>
                  <a:gd name="connsiteY10" fmla="*/ 1286692 h 2227217"/>
                  <a:gd name="connsiteX11" fmla="*/ 816429 w 4077789"/>
                  <a:gd name="connsiteY11" fmla="*/ 1404258 h 2227217"/>
                  <a:gd name="connsiteX12" fmla="*/ 176349 w 4077789"/>
                  <a:gd name="connsiteY12" fmla="*/ 1547949 h 2227217"/>
                  <a:gd name="connsiteX13" fmla="*/ 803366 w 4077789"/>
                  <a:gd name="connsiteY13" fmla="*/ 1619795 h 2227217"/>
                  <a:gd name="connsiteX14" fmla="*/ 176349 w 4077789"/>
                  <a:gd name="connsiteY14" fmla="*/ 1815738 h 2227217"/>
                  <a:gd name="connsiteX15" fmla="*/ 2762795 w 4077789"/>
                  <a:gd name="connsiteY15" fmla="*/ 2188029 h 2227217"/>
                  <a:gd name="connsiteX16" fmla="*/ 3938452 w 4077789"/>
                  <a:gd name="connsiteY16" fmla="*/ 1913709 h 2227217"/>
                  <a:gd name="connsiteX17" fmla="*/ 4016829 w 4077789"/>
                  <a:gd name="connsiteY17" fmla="*/ 757646 h 222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77789" h="2227217">
                    <a:moveTo>
                      <a:pt x="4016829" y="757646"/>
                    </a:moveTo>
                    <a:cubicBezTo>
                      <a:pt x="4077789" y="0"/>
                      <a:pt x="3283131" y="137161"/>
                      <a:pt x="2788920" y="169818"/>
                    </a:cubicBezTo>
                    <a:cubicBezTo>
                      <a:pt x="1985554" y="215537"/>
                      <a:pt x="1136469" y="326573"/>
                      <a:pt x="320040" y="228601"/>
                    </a:cubicBezTo>
                    <a:cubicBezTo>
                      <a:pt x="0" y="261258"/>
                      <a:pt x="914401" y="339635"/>
                      <a:pt x="907869" y="463732"/>
                    </a:cubicBezTo>
                    <a:cubicBezTo>
                      <a:pt x="888275" y="561703"/>
                      <a:pt x="287382" y="418012"/>
                      <a:pt x="261257" y="483326"/>
                    </a:cubicBezTo>
                    <a:cubicBezTo>
                      <a:pt x="243840" y="566057"/>
                      <a:pt x="846908" y="590006"/>
                      <a:pt x="855617" y="711926"/>
                    </a:cubicBezTo>
                    <a:cubicBezTo>
                      <a:pt x="840378" y="785950"/>
                      <a:pt x="224247" y="644434"/>
                      <a:pt x="202475" y="738052"/>
                    </a:cubicBezTo>
                    <a:cubicBezTo>
                      <a:pt x="193766" y="833847"/>
                      <a:pt x="857795" y="792481"/>
                      <a:pt x="862149" y="947058"/>
                    </a:cubicBezTo>
                    <a:cubicBezTo>
                      <a:pt x="859973" y="1055915"/>
                      <a:pt x="224246" y="890452"/>
                      <a:pt x="209006" y="999309"/>
                    </a:cubicBezTo>
                    <a:cubicBezTo>
                      <a:pt x="222068" y="1086394"/>
                      <a:pt x="855617" y="1055915"/>
                      <a:pt x="855617" y="1182189"/>
                    </a:cubicBezTo>
                    <a:cubicBezTo>
                      <a:pt x="849086" y="1262743"/>
                      <a:pt x="189411" y="1180012"/>
                      <a:pt x="169817" y="1286692"/>
                    </a:cubicBezTo>
                    <a:cubicBezTo>
                      <a:pt x="163286" y="1397726"/>
                      <a:pt x="822961" y="1306286"/>
                      <a:pt x="816429" y="1404258"/>
                    </a:cubicBezTo>
                    <a:cubicBezTo>
                      <a:pt x="805543" y="1530532"/>
                      <a:pt x="187235" y="1454332"/>
                      <a:pt x="176349" y="1547949"/>
                    </a:cubicBezTo>
                    <a:cubicBezTo>
                      <a:pt x="189412" y="1656807"/>
                      <a:pt x="803366" y="1543594"/>
                      <a:pt x="803366" y="1619795"/>
                    </a:cubicBezTo>
                    <a:cubicBezTo>
                      <a:pt x="796835" y="1704703"/>
                      <a:pt x="45721" y="1724298"/>
                      <a:pt x="176349" y="1815738"/>
                    </a:cubicBezTo>
                    <a:cubicBezTo>
                      <a:pt x="1149532" y="1789612"/>
                      <a:pt x="1907177" y="2116183"/>
                      <a:pt x="2762795" y="2188029"/>
                    </a:cubicBezTo>
                    <a:cubicBezTo>
                      <a:pt x="3370218" y="2227217"/>
                      <a:pt x="3886200" y="2201092"/>
                      <a:pt x="3938452" y="1913709"/>
                    </a:cubicBezTo>
                    <a:lnTo>
                      <a:pt x="4016829" y="75764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23000">
                    <a:srgbClr val="DC8633"/>
                  </a:gs>
                  <a:gs pos="100000">
                    <a:srgbClr val="DC8633"/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8" name="Oval 1197"/>
              <p:cNvSpPr/>
              <p:nvPr/>
            </p:nvSpPr>
            <p:spPr>
              <a:xfrm rot="266339">
                <a:off x="4532811" y="2599508"/>
                <a:ext cx="568234" cy="1012372"/>
              </a:xfrm>
              <a:prstGeom prst="ellipse">
                <a:avLst/>
              </a:prstGeom>
              <a:gradFill flip="none" rotWithShape="1">
                <a:gsLst>
                  <a:gs pos="0">
                    <a:srgbClr val="DC8633">
                      <a:lumMod val="75000"/>
                      <a:shade val="30000"/>
                      <a:satMod val="115000"/>
                    </a:srgbClr>
                  </a:gs>
                  <a:gs pos="50000">
                    <a:srgbClr val="DC8633">
                      <a:lumMod val="75000"/>
                      <a:shade val="67500"/>
                      <a:satMod val="115000"/>
                    </a:srgbClr>
                  </a:gs>
                  <a:gs pos="100000">
                    <a:srgbClr val="DC8633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DC8633">
                    <a:lumMod val="50000"/>
                  </a:srgbClr>
                </a:solidFill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96" name="Freeform 16"/>
            <p:cNvSpPr/>
            <p:nvPr/>
          </p:nvSpPr>
          <p:spPr>
            <a:xfrm>
              <a:off x="894806" y="840378"/>
              <a:ext cx="5577840" cy="2497184"/>
            </a:xfrm>
            <a:custGeom>
              <a:avLst/>
              <a:gdLst>
                <a:gd name="connsiteX0" fmla="*/ 0 w 5577840"/>
                <a:gd name="connsiteY0" fmla="*/ 2351315 h 2429692"/>
                <a:gd name="connsiteX1" fmla="*/ 1561011 w 5577840"/>
                <a:gd name="connsiteY1" fmla="*/ 45720 h 2429692"/>
                <a:gd name="connsiteX2" fmla="*/ 4056017 w 5577840"/>
                <a:gd name="connsiteY2" fmla="*/ 2429692 h 2429692"/>
                <a:gd name="connsiteX3" fmla="*/ 5577840 w 5577840"/>
                <a:gd name="connsiteY3" fmla="*/ 0 h 2429692"/>
                <a:gd name="connsiteX0" fmla="*/ 0 w 5577840"/>
                <a:gd name="connsiteY0" fmla="*/ 2351315 h 2429692"/>
                <a:gd name="connsiteX1" fmla="*/ 1561011 w 5577840"/>
                <a:gd name="connsiteY1" fmla="*/ 45720 h 2429692"/>
                <a:gd name="connsiteX2" fmla="*/ 4056017 w 5577840"/>
                <a:gd name="connsiteY2" fmla="*/ 2429692 h 2429692"/>
                <a:gd name="connsiteX3" fmla="*/ 5577840 w 5577840"/>
                <a:gd name="connsiteY3" fmla="*/ 0 h 2429692"/>
                <a:gd name="connsiteX0" fmla="*/ 0 w 5577840"/>
                <a:gd name="connsiteY0" fmla="*/ 2351315 h 2429692"/>
                <a:gd name="connsiteX1" fmla="*/ 1561011 w 5577840"/>
                <a:gd name="connsiteY1" fmla="*/ 45720 h 2429692"/>
                <a:gd name="connsiteX2" fmla="*/ 4056017 w 5577840"/>
                <a:gd name="connsiteY2" fmla="*/ 2429692 h 2429692"/>
                <a:gd name="connsiteX3" fmla="*/ 5577840 w 5577840"/>
                <a:gd name="connsiteY3" fmla="*/ 0 h 2429692"/>
                <a:gd name="connsiteX0" fmla="*/ 0 w 5577840"/>
                <a:gd name="connsiteY0" fmla="*/ 2351315 h 2429692"/>
                <a:gd name="connsiteX1" fmla="*/ 1561011 w 5577840"/>
                <a:gd name="connsiteY1" fmla="*/ 45720 h 2429692"/>
                <a:gd name="connsiteX2" fmla="*/ 4056017 w 5577840"/>
                <a:gd name="connsiteY2" fmla="*/ 2429692 h 2429692"/>
                <a:gd name="connsiteX3" fmla="*/ 5577840 w 5577840"/>
                <a:gd name="connsiteY3" fmla="*/ 0 h 2429692"/>
                <a:gd name="connsiteX0" fmla="*/ 0 w 5577840"/>
                <a:gd name="connsiteY0" fmla="*/ 2351315 h 2431869"/>
                <a:gd name="connsiteX1" fmla="*/ 1561011 w 5577840"/>
                <a:gd name="connsiteY1" fmla="*/ 45720 h 2431869"/>
                <a:gd name="connsiteX2" fmla="*/ 4056017 w 5577840"/>
                <a:gd name="connsiteY2" fmla="*/ 2429692 h 2431869"/>
                <a:gd name="connsiteX3" fmla="*/ 5577840 w 5577840"/>
                <a:gd name="connsiteY3" fmla="*/ 0 h 2431869"/>
                <a:gd name="connsiteX0" fmla="*/ 0 w 5577840"/>
                <a:gd name="connsiteY0" fmla="*/ 2351315 h 2431869"/>
                <a:gd name="connsiteX1" fmla="*/ 1561011 w 5577840"/>
                <a:gd name="connsiteY1" fmla="*/ 45720 h 2431869"/>
                <a:gd name="connsiteX2" fmla="*/ 4056017 w 5577840"/>
                <a:gd name="connsiteY2" fmla="*/ 2429692 h 2431869"/>
                <a:gd name="connsiteX3" fmla="*/ 5577840 w 5577840"/>
                <a:gd name="connsiteY3" fmla="*/ 0 h 2431869"/>
                <a:gd name="connsiteX0" fmla="*/ 0 w 5577840"/>
                <a:gd name="connsiteY0" fmla="*/ 2351315 h 2438400"/>
                <a:gd name="connsiteX1" fmla="*/ 1561011 w 5577840"/>
                <a:gd name="connsiteY1" fmla="*/ 45720 h 2438400"/>
                <a:gd name="connsiteX2" fmla="*/ 4056017 w 5577840"/>
                <a:gd name="connsiteY2" fmla="*/ 2429692 h 2438400"/>
                <a:gd name="connsiteX3" fmla="*/ 5577840 w 5577840"/>
                <a:gd name="connsiteY3" fmla="*/ 0 h 2438400"/>
                <a:gd name="connsiteX0" fmla="*/ 0 w 5577840"/>
                <a:gd name="connsiteY0" fmla="*/ 2351315 h 2438400"/>
                <a:gd name="connsiteX1" fmla="*/ 1561011 w 5577840"/>
                <a:gd name="connsiteY1" fmla="*/ 45720 h 2438400"/>
                <a:gd name="connsiteX2" fmla="*/ 4056017 w 5577840"/>
                <a:gd name="connsiteY2" fmla="*/ 2429692 h 2438400"/>
                <a:gd name="connsiteX3" fmla="*/ 5577840 w 5577840"/>
                <a:gd name="connsiteY3" fmla="*/ 0 h 2438400"/>
                <a:gd name="connsiteX0" fmla="*/ 0 w 5577840"/>
                <a:gd name="connsiteY0" fmla="*/ 2399212 h 2486297"/>
                <a:gd name="connsiteX1" fmla="*/ 1561011 w 5577840"/>
                <a:gd name="connsiteY1" fmla="*/ 93617 h 2486297"/>
                <a:gd name="connsiteX2" fmla="*/ 4056017 w 5577840"/>
                <a:gd name="connsiteY2" fmla="*/ 2477589 h 2486297"/>
                <a:gd name="connsiteX3" fmla="*/ 5577840 w 5577840"/>
                <a:gd name="connsiteY3" fmla="*/ 47897 h 2486297"/>
                <a:gd name="connsiteX0" fmla="*/ 0 w 5577840"/>
                <a:gd name="connsiteY0" fmla="*/ 2399212 h 2497184"/>
                <a:gd name="connsiteX1" fmla="*/ 1561011 w 5577840"/>
                <a:gd name="connsiteY1" fmla="*/ 93617 h 2497184"/>
                <a:gd name="connsiteX2" fmla="*/ 4056017 w 5577840"/>
                <a:gd name="connsiteY2" fmla="*/ 2477589 h 2497184"/>
                <a:gd name="connsiteX3" fmla="*/ 5577840 w 5577840"/>
                <a:gd name="connsiteY3" fmla="*/ 47897 h 2497184"/>
                <a:gd name="connsiteX0" fmla="*/ 0 w 5577840"/>
                <a:gd name="connsiteY0" fmla="*/ 2399212 h 2497184"/>
                <a:gd name="connsiteX1" fmla="*/ 1561011 w 5577840"/>
                <a:gd name="connsiteY1" fmla="*/ 93617 h 2497184"/>
                <a:gd name="connsiteX2" fmla="*/ 4056017 w 5577840"/>
                <a:gd name="connsiteY2" fmla="*/ 2477589 h 2497184"/>
                <a:gd name="connsiteX3" fmla="*/ 5577840 w 5577840"/>
                <a:gd name="connsiteY3" fmla="*/ 47897 h 249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7840" h="2497184">
                  <a:moveTo>
                    <a:pt x="0" y="2399212"/>
                  </a:moveTo>
                  <a:cubicBezTo>
                    <a:pt x="108857" y="1598023"/>
                    <a:pt x="322217" y="0"/>
                    <a:pt x="1561011" y="93617"/>
                  </a:cubicBezTo>
                  <a:cubicBezTo>
                    <a:pt x="3411583" y="287382"/>
                    <a:pt x="2453639" y="2486297"/>
                    <a:pt x="4056017" y="2477589"/>
                  </a:cubicBezTo>
                  <a:cubicBezTo>
                    <a:pt x="5405846" y="2497184"/>
                    <a:pt x="5527766" y="903514"/>
                    <a:pt x="5577840" y="47897"/>
                  </a:cubicBezTo>
                </a:path>
              </a:pathLst>
            </a:custGeom>
            <a:noFill/>
            <a:ln w="38100" cap="flat" cmpd="sng" algn="ctr">
              <a:solidFill>
                <a:srgbClr val="DC8633">
                  <a:lumMod val="75000"/>
                </a:srgbClr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4" name="Group 3"/>
          <p:cNvGrpSpPr>
            <a:grpSpLocks/>
          </p:cNvGrpSpPr>
          <p:nvPr/>
        </p:nvGrpSpPr>
        <p:grpSpPr bwMode="auto">
          <a:xfrm rot="12715993">
            <a:off x="1567224" y="1988525"/>
            <a:ext cx="1130597" cy="689243"/>
            <a:chOff x="1671638" y="1839913"/>
            <a:chExt cx="1408112" cy="933450"/>
          </a:xfrm>
        </p:grpSpPr>
        <p:sp>
          <p:nvSpPr>
            <p:cNvPr id="1143" name="Freeform 1142"/>
            <p:cNvSpPr/>
            <p:nvPr/>
          </p:nvSpPr>
          <p:spPr>
            <a:xfrm rot="4750390">
              <a:off x="1910557" y="1602581"/>
              <a:ext cx="933450" cy="1408113"/>
            </a:xfrm>
            <a:custGeom>
              <a:avLst/>
              <a:gdLst>
                <a:gd name="connsiteX0" fmla="*/ 590550 w 933450"/>
                <a:gd name="connsiteY0" fmla="*/ 850102 h 1631152"/>
                <a:gd name="connsiteX1" fmla="*/ 590550 w 933450"/>
                <a:gd name="connsiteY1" fmla="*/ 850102 h 1631152"/>
                <a:gd name="connsiteX2" fmla="*/ 571500 w 933450"/>
                <a:gd name="connsiteY2" fmla="*/ 827877 h 1631152"/>
                <a:gd name="connsiteX3" fmla="*/ 561975 w 933450"/>
                <a:gd name="connsiteY3" fmla="*/ 818352 h 1631152"/>
                <a:gd name="connsiteX4" fmla="*/ 552450 w 933450"/>
                <a:gd name="connsiteY4" fmla="*/ 799302 h 1631152"/>
                <a:gd name="connsiteX5" fmla="*/ 546100 w 933450"/>
                <a:gd name="connsiteY5" fmla="*/ 789777 h 1631152"/>
                <a:gd name="connsiteX6" fmla="*/ 542925 w 933450"/>
                <a:gd name="connsiteY6" fmla="*/ 773902 h 1631152"/>
                <a:gd name="connsiteX7" fmla="*/ 536575 w 933450"/>
                <a:gd name="connsiteY7" fmla="*/ 723102 h 1631152"/>
                <a:gd name="connsiteX8" fmla="*/ 533400 w 933450"/>
                <a:gd name="connsiteY8" fmla="*/ 704052 h 1631152"/>
                <a:gd name="connsiteX9" fmla="*/ 530225 w 933450"/>
                <a:gd name="connsiteY9" fmla="*/ 662777 h 1631152"/>
                <a:gd name="connsiteX10" fmla="*/ 527050 w 933450"/>
                <a:gd name="connsiteY10" fmla="*/ 640552 h 1631152"/>
                <a:gd name="connsiteX11" fmla="*/ 530225 w 933450"/>
                <a:gd name="connsiteY11" fmla="*/ 583402 h 1631152"/>
                <a:gd name="connsiteX12" fmla="*/ 536575 w 933450"/>
                <a:gd name="connsiteY12" fmla="*/ 561177 h 1631152"/>
                <a:gd name="connsiteX13" fmla="*/ 530225 w 933450"/>
                <a:gd name="connsiteY13" fmla="*/ 510377 h 1631152"/>
                <a:gd name="connsiteX14" fmla="*/ 523875 w 933450"/>
                <a:gd name="connsiteY14" fmla="*/ 472277 h 1631152"/>
                <a:gd name="connsiteX15" fmla="*/ 527050 w 933450"/>
                <a:gd name="connsiteY15" fmla="*/ 310352 h 1631152"/>
                <a:gd name="connsiteX16" fmla="*/ 533400 w 933450"/>
                <a:gd name="connsiteY16" fmla="*/ 199227 h 1631152"/>
                <a:gd name="connsiteX17" fmla="*/ 536575 w 933450"/>
                <a:gd name="connsiteY17" fmla="*/ 189702 h 1631152"/>
                <a:gd name="connsiteX18" fmla="*/ 539750 w 933450"/>
                <a:gd name="connsiteY18" fmla="*/ 113502 h 1631152"/>
                <a:gd name="connsiteX19" fmla="*/ 546100 w 933450"/>
                <a:gd name="connsiteY19" fmla="*/ 84927 h 1631152"/>
                <a:gd name="connsiteX20" fmla="*/ 549275 w 933450"/>
                <a:gd name="connsiteY20" fmla="*/ 72227 h 1631152"/>
                <a:gd name="connsiteX21" fmla="*/ 555625 w 933450"/>
                <a:gd name="connsiteY21" fmla="*/ 53177 h 1631152"/>
                <a:gd name="connsiteX22" fmla="*/ 558800 w 933450"/>
                <a:gd name="connsiteY22" fmla="*/ 37302 h 1631152"/>
                <a:gd name="connsiteX23" fmla="*/ 523875 w 933450"/>
                <a:gd name="connsiteY23" fmla="*/ 8727 h 1631152"/>
                <a:gd name="connsiteX24" fmla="*/ 517525 w 933450"/>
                <a:gd name="connsiteY24" fmla="*/ 27777 h 1631152"/>
                <a:gd name="connsiteX25" fmla="*/ 511175 w 933450"/>
                <a:gd name="connsiteY25" fmla="*/ 37302 h 1631152"/>
                <a:gd name="connsiteX26" fmla="*/ 504825 w 933450"/>
                <a:gd name="connsiteY26" fmla="*/ 65877 h 1631152"/>
                <a:gd name="connsiteX27" fmla="*/ 498475 w 933450"/>
                <a:gd name="connsiteY27" fmla="*/ 84927 h 1631152"/>
                <a:gd name="connsiteX28" fmla="*/ 495300 w 933450"/>
                <a:gd name="connsiteY28" fmla="*/ 110327 h 1631152"/>
                <a:gd name="connsiteX29" fmla="*/ 488950 w 933450"/>
                <a:gd name="connsiteY29" fmla="*/ 148427 h 1631152"/>
                <a:gd name="connsiteX30" fmla="*/ 488950 w 933450"/>
                <a:gd name="connsiteY30" fmla="*/ 230977 h 1631152"/>
                <a:gd name="connsiteX31" fmla="*/ 482600 w 933450"/>
                <a:gd name="connsiteY31" fmla="*/ 354802 h 1631152"/>
                <a:gd name="connsiteX32" fmla="*/ 488950 w 933450"/>
                <a:gd name="connsiteY32" fmla="*/ 465927 h 1631152"/>
                <a:gd name="connsiteX33" fmla="*/ 492125 w 933450"/>
                <a:gd name="connsiteY33" fmla="*/ 475452 h 1631152"/>
                <a:gd name="connsiteX34" fmla="*/ 492125 w 933450"/>
                <a:gd name="connsiteY34" fmla="*/ 808827 h 1631152"/>
                <a:gd name="connsiteX35" fmla="*/ 476250 w 933450"/>
                <a:gd name="connsiteY35" fmla="*/ 834227 h 1631152"/>
                <a:gd name="connsiteX36" fmla="*/ 469900 w 933450"/>
                <a:gd name="connsiteY36" fmla="*/ 843752 h 1631152"/>
                <a:gd name="connsiteX37" fmla="*/ 441325 w 933450"/>
                <a:gd name="connsiteY37" fmla="*/ 865977 h 1631152"/>
                <a:gd name="connsiteX38" fmla="*/ 431800 w 933450"/>
                <a:gd name="connsiteY38" fmla="*/ 872327 h 1631152"/>
                <a:gd name="connsiteX39" fmla="*/ 403225 w 933450"/>
                <a:gd name="connsiteY39" fmla="*/ 881852 h 1631152"/>
                <a:gd name="connsiteX40" fmla="*/ 368300 w 933450"/>
                <a:gd name="connsiteY40" fmla="*/ 885027 h 1631152"/>
                <a:gd name="connsiteX41" fmla="*/ 349250 w 933450"/>
                <a:gd name="connsiteY41" fmla="*/ 891377 h 1631152"/>
                <a:gd name="connsiteX42" fmla="*/ 320675 w 933450"/>
                <a:gd name="connsiteY42" fmla="*/ 897727 h 1631152"/>
                <a:gd name="connsiteX43" fmla="*/ 250825 w 933450"/>
                <a:gd name="connsiteY43" fmla="*/ 900902 h 1631152"/>
                <a:gd name="connsiteX44" fmla="*/ 244475 w 933450"/>
                <a:gd name="connsiteY44" fmla="*/ 910427 h 1631152"/>
                <a:gd name="connsiteX45" fmla="*/ 317500 w 933450"/>
                <a:gd name="connsiteY45" fmla="*/ 926302 h 1631152"/>
                <a:gd name="connsiteX46" fmla="*/ 323850 w 933450"/>
                <a:gd name="connsiteY46" fmla="*/ 935827 h 1631152"/>
                <a:gd name="connsiteX47" fmla="*/ 307975 w 933450"/>
                <a:gd name="connsiteY47" fmla="*/ 948527 h 1631152"/>
                <a:gd name="connsiteX48" fmla="*/ 260350 w 933450"/>
                <a:gd name="connsiteY48" fmla="*/ 951702 h 1631152"/>
                <a:gd name="connsiteX49" fmla="*/ 231775 w 933450"/>
                <a:gd name="connsiteY49" fmla="*/ 954877 h 1631152"/>
                <a:gd name="connsiteX50" fmla="*/ 219075 w 933450"/>
                <a:gd name="connsiteY50" fmla="*/ 958052 h 1631152"/>
                <a:gd name="connsiteX51" fmla="*/ 187325 w 933450"/>
                <a:gd name="connsiteY51" fmla="*/ 967577 h 1631152"/>
                <a:gd name="connsiteX52" fmla="*/ 149225 w 933450"/>
                <a:gd name="connsiteY52" fmla="*/ 992977 h 1631152"/>
                <a:gd name="connsiteX53" fmla="*/ 139700 w 933450"/>
                <a:gd name="connsiteY53" fmla="*/ 996152 h 1631152"/>
                <a:gd name="connsiteX54" fmla="*/ 142875 w 933450"/>
                <a:gd name="connsiteY54" fmla="*/ 1015202 h 1631152"/>
                <a:gd name="connsiteX55" fmla="*/ 171450 w 933450"/>
                <a:gd name="connsiteY55" fmla="*/ 1008852 h 1631152"/>
                <a:gd name="connsiteX56" fmla="*/ 200025 w 933450"/>
                <a:gd name="connsiteY56" fmla="*/ 989802 h 1631152"/>
                <a:gd name="connsiteX57" fmla="*/ 209550 w 933450"/>
                <a:gd name="connsiteY57" fmla="*/ 986627 h 1631152"/>
                <a:gd name="connsiteX58" fmla="*/ 269875 w 933450"/>
                <a:gd name="connsiteY58" fmla="*/ 1018377 h 1631152"/>
                <a:gd name="connsiteX59" fmla="*/ 266700 w 933450"/>
                <a:gd name="connsiteY59" fmla="*/ 1027902 h 1631152"/>
                <a:gd name="connsiteX60" fmla="*/ 238125 w 933450"/>
                <a:gd name="connsiteY60" fmla="*/ 1040602 h 1631152"/>
                <a:gd name="connsiteX61" fmla="*/ 127000 w 933450"/>
                <a:gd name="connsiteY61" fmla="*/ 1046952 h 1631152"/>
                <a:gd name="connsiteX62" fmla="*/ 101600 w 933450"/>
                <a:gd name="connsiteY62" fmla="*/ 1053302 h 1631152"/>
                <a:gd name="connsiteX63" fmla="*/ 92075 w 933450"/>
                <a:gd name="connsiteY63" fmla="*/ 1056477 h 1631152"/>
                <a:gd name="connsiteX64" fmla="*/ 79375 w 933450"/>
                <a:gd name="connsiteY64" fmla="*/ 1059652 h 1631152"/>
                <a:gd name="connsiteX65" fmla="*/ 50800 w 933450"/>
                <a:gd name="connsiteY65" fmla="*/ 1069177 h 1631152"/>
                <a:gd name="connsiteX66" fmla="*/ 41275 w 933450"/>
                <a:gd name="connsiteY66" fmla="*/ 1072352 h 1631152"/>
                <a:gd name="connsiteX67" fmla="*/ 31750 w 933450"/>
                <a:gd name="connsiteY67" fmla="*/ 1078702 h 1631152"/>
                <a:gd name="connsiteX68" fmla="*/ 19050 w 933450"/>
                <a:gd name="connsiteY68" fmla="*/ 1097752 h 1631152"/>
                <a:gd name="connsiteX69" fmla="*/ 6350 w 933450"/>
                <a:gd name="connsiteY69" fmla="*/ 1116802 h 1631152"/>
                <a:gd name="connsiteX70" fmla="*/ 0 w 933450"/>
                <a:gd name="connsiteY70" fmla="*/ 1135852 h 1631152"/>
                <a:gd name="connsiteX71" fmla="*/ 28575 w 933450"/>
                <a:gd name="connsiteY71" fmla="*/ 1145377 h 1631152"/>
                <a:gd name="connsiteX72" fmla="*/ 47625 w 933450"/>
                <a:gd name="connsiteY72" fmla="*/ 1139027 h 1631152"/>
                <a:gd name="connsiteX73" fmla="*/ 73025 w 933450"/>
                <a:gd name="connsiteY73" fmla="*/ 1116802 h 1631152"/>
                <a:gd name="connsiteX74" fmla="*/ 92075 w 933450"/>
                <a:gd name="connsiteY74" fmla="*/ 1110452 h 1631152"/>
                <a:gd name="connsiteX75" fmla="*/ 101600 w 933450"/>
                <a:gd name="connsiteY75" fmla="*/ 1104102 h 1631152"/>
                <a:gd name="connsiteX76" fmla="*/ 130175 w 933450"/>
                <a:gd name="connsiteY76" fmla="*/ 1094577 h 1631152"/>
                <a:gd name="connsiteX77" fmla="*/ 149225 w 933450"/>
                <a:gd name="connsiteY77" fmla="*/ 1088227 h 1631152"/>
                <a:gd name="connsiteX78" fmla="*/ 158750 w 933450"/>
                <a:gd name="connsiteY78" fmla="*/ 1085052 h 1631152"/>
                <a:gd name="connsiteX79" fmla="*/ 190500 w 933450"/>
                <a:gd name="connsiteY79" fmla="*/ 1081877 h 1631152"/>
                <a:gd name="connsiteX80" fmla="*/ 206375 w 933450"/>
                <a:gd name="connsiteY80" fmla="*/ 1078702 h 1631152"/>
                <a:gd name="connsiteX81" fmla="*/ 231775 w 933450"/>
                <a:gd name="connsiteY81" fmla="*/ 1075527 h 1631152"/>
                <a:gd name="connsiteX82" fmla="*/ 260350 w 933450"/>
                <a:gd name="connsiteY82" fmla="*/ 1078702 h 1631152"/>
                <a:gd name="connsiteX83" fmla="*/ 257175 w 933450"/>
                <a:gd name="connsiteY83" fmla="*/ 1104102 h 1631152"/>
                <a:gd name="connsiteX84" fmla="*/ 215900 w 933450"/>
                <a:gd name="connsiteY84" fmla="*/ 1107277 h 1631152"/>
                <a:gd name="connsiteX85" fmla="*/ 219075 w 933450"/>
                <a:gd name="connsiteY85" fmla="*/ 1116802 h 1631152"/>
                <a:gd name="connsiteX86" fmla="*/ 238125 w 933450"/>
                <a:gd name="connsiteY86" fmla="*/ 1119977 h 1631152"/>
                <a:gd name="connsiteX87" fmla="*/ 247650 w 933450"/>
                <a:gd name="connsiteY87" fmla="*/ 1123152 h 1631152"/>
                <a:gd name="connsiteX88" fmla="*/ 254000 w 933450"/>
                <a:gd name="connsiteY88" fmla="*/ 1132677 h 1631152"/>
                <a:gd name="connsiteX89" fmla="*/ 244475 w 933450"/>
                <a:gd name="connsiteY89" fmla="*/ 1139027 h 1631152"/>
                <a:gd name="connsiteX90" fmla="*/ 200025 w 933450"/>
                <a:gd name="connsiteY90" fmla="*/ 1142202 h 1631152"/>
                <a:gd name="connsiteX91" fmla="*/ 184150 w 933450"/>
                <a:gd name="connsiteY91" fmla="*/ 1154902 h 1631152"/>
                <a:gd name="connsiteX92" fmla="*/ 187325 w 933450"/>
                <a:gd name="connsiteY92" fmla="*/ 1167602 h 1631152"/>
                <a:gd name="connsiteX93" fmla="*/ 254000 w 933450"/>
                <a:gd name="connsiteY93" fmla="*/ 1170777 h 1631152"/>
                <a:gd name="connsiteX94" fmla="*/ 260350 w 933450"/>
                <a:gd name="connsiteY94" fmla="*/ 1180302 h 1631152"/>
                <a:gd name="connsiteX95" fmla="*/ 250825 w 933450"/>
                <a:gd name="connsiteY95" fmla="*/ 1208877 h 1631152"/>
                <a:gd name="connsiteX96" fmla="*/ 241300 w 933450"/>
                <a:gd name="connsiteY96" fmla="*/ 1215227 h 1631152"/>
                <a:gd name="connsiteX97" fmla="*/ 225425 w 933450"/>
                <a:gd name="connsiteY97" fmla="*/ 1227927 h 1631152"/>
                <a:gd name="connsiteX98" fmla="*/ 196850 w 933450"/>
                <a:gd name="connsiteY98" fmla="*/ 1246977 h 1631152"/>
                <a:gd name="connsiteX99" fmla="*/ 187325 w 933450"/>
                <a:gd name="connsiteY99" fmla="*/ 1250152 h 1631152"/>
                <a:gd name="connsiteX100" fmla="*/ 177800 w 933450"/>
                <a:gd name="connsiteY100" fmla="*/ 1256502 h 1631152"/>
                <a:gd name="connsiteX101" fmla="*/ 158750 w 933450"/>
                <a:gd name="connsiteY101" fmla="*/ 1262852 h 1631152"/>
                <a:gd name="connsiteX102" fmla="*/ 139700 w 933450"/>
                <a:gd name="connsiteY102" fmla="*/ 1275552 h 1631152"/>
                <a:gd name="connsiteX103" fmla="*/ 130175 w 933450"/>
                <a:gd name="connsiteY103" fmla="*/ 1281902 h 1631152"/>
                <a:gd name="connsiteX104" fmla="*/ 120650 w 933450"/>
                <a:gd name="connsiteY104" fmla="*/ 1285077 h 1631152"/>
                <a:gd name="connsiteX105" fmla="*/ 111125 w 933450"/>
                <a:gd name="connsiteY105" fmla="*/ 1291427 h 1631152"/>
                <a:gd name="connsiteX106" fmla="*/ 85725 w 933450"/>
                <a:gd name="connsiteY106" fmla="*/ 1294602 h 1631152"/>
                <a:gd name="connsiteX107" fmla="*/ 76200 w 933450"/>
                <a:gd name="connsiteY107" fmla="*/ 1297777 h 1631152"/>
                <a:gd name="connsiteX108" fmla="*/ 57150 w 933450"/>
                <a:gd name="connsiteY108" fmla="*/ 1310477 h 1631152"/>
                <a:gd name="connsiteX109" fmla="*/ 19050 w 933450"/>
                <a:gd name="connsiteY109" fmla="*/ 1320002 h 1631152"/>
                <a:gd name="connsiteX110" fmla="*/ 9525 w 933450"/>
                <a:gd name="connsiteY110" fmla="*/ 1326352 h 1631152"/>
                <a:gd name="connsiteX111" fmla="*/ 9525 w 933450"/>
                <a:gd name="connsiteY111" fmla="*/ 1348577 h 1631152"/>
                <a:gd name="connsiteX112" fmla="*/ 19050 w 933450"/>
                <a:gd name="connsiteY112" fmla="*/ 1354927 h 1631152"/>
                <a:gd name="connsiteX113" fmla="*/ 57150 w 933450"/>
                <a:gd name="connsiteY113" fmla="*/ 1348577 h 1631152"/>
                <a:gd name="connsiteX114" fmla="*/ 76200 w 933450"/>
                <a:gd name="connsiteY114" fmla="*/ 1335877 h 1631152"/>
                <a:gd name="connsiteX115" fmla="*/ 95250 w 933450"/>
                <a:gd name="connsiteY115" fmla="*/ 1329527 h 1631152"/>
                <a:gd name="connsiteX116" fmla="*/ 114300 w 933450"/>
                <a:gd name="connsiteY116" fmla="*/ 1316827 h 1631152"/>
                <a:gd name="connsiteX117" fmla="*/ 123825 w 933450"/>
                <a:gd name="connsiteY117" fmla="*/ 1310477 h 1631152"/>
                <a:gd name="connsiteX118" fmla="*/ 133350 w 933450"/>
                <a:gd name="connsiteY118" fmla="*/ 1307302 h 1631152"/>
                <a:gd name="connsiteX119" fmla="*/ 152400 w 933450"/>
                <a:gd name="connsiteY119" fmla="*/ 1297777 h 1631152"/>
                <a:gd name="connsiteX120" fmla="*/ 161925 w 933450"/>
                <a:gd name="connsiteY120" fmla="*/ 1291427 h 1631152"/>
                <a:gd name="connsiteX121" fmla="*/ 180975 w 933450"/>
                <a:gd name="connsiteY121" fmla="*/ 1285077 h 1631152"/>
                <a:gd name="connsiteX122" fmla="*/ 190500 w 933450"/>
                <a:gd name="connsiteY122" fmla="*/ 1278727 h 1631152"/>
                <a:gd name="connsiteX123" fmla="*/ 238125 w 933450"/>
                <a:gd name="connsiteY123" fmla="*/ 1272377 h 1631152"/>
                <a:gd name="connsiteX124" fmla="*/ 276225 w 933450"/>
                <a:gd name="connsiteY124" fmla="*/ 1266027 h 1631152"/>
                <a:gd name="connsiteX125" fmla="*/ 304800 w 933450"/>
                <a:gd name="connsiteY125" fmla="*/ 1269202 h 1631152"/>
                <a:gd name="connsiteX126" fmla="*/ 317500 w 933450"/>
                <a:gd name="connsiteY126" fmla="*/ 1288252 h 1631152"/>
                <a:gd name="connsiteX127" fmla="*/ 327025 w 933450"/>
                <a:gd name="connsiteY127" fmla="*/ 1297777 h 1631152"/>
                <a:gd name="connsiteX128" fmla="*/ 349250 w 933450"/>
                <a:gd name="connsiteY128" fmla="*/ 1323177 h 1631152"/>
                <a:gd name="connsiteX129" fmla="*/ 346075 w 933450"/>
                <a:gd name="connsiteY129" fmla="*/ 1373977 h 1631152"/>
                <a:gd name="connsiteX130" fmla="*/ 339725 w 933450"/>
                <a:gd name="connsiteY130" fmla="*/ 1393027 h 1631152"/>
                <a:gd name="connsiteX131" fmla="*/ 336550 w 933450"/>
                <a:gd name="connsiteY131" fmla="*/ 1418427 h 1631152"/>
                <a:gd name="connsiteX132" fmla="*/ 330200 w 933450"/>
                <a:gd name="connsiteY132" fmla="*/ 1437477 h 1631152"/>
                <a:gd name="connsiteX133" fmla="*/ 323850 w 933450"/>
                <a:gd name="connsiteY133" fmla="*/ 1456527 h 1631152"/>
                <a:gd name="connsiteX134" fmla="*/ 317500 w 933450"/>
                <a:gd name="connsiteY134" fmla="*/ 1466052 h 1631152"/>
                <a:gd name="connsiteX135" fmla="*/ 311150 w 933450"/>
                <a:gd name="connsiteY135" fmla="*/ 1485102 h 1631152"/>
                <a:gd name="connsiteX136" fmla="*/ 304800 w 933450"/>
                <a:gd name="connsiteY136" fmla="*/ 1504152 h 1631152"/>
                <a:gd name="connsiteX137" fmla="*/ 298450 w 933450"/>
                <a:gd name="connsiteY137" fmla="*/ 1513677 h 1631152"/>
                <a:gd name="connsiteX138" fmla="*/ 295275 w 933450"/>
                <a:gd name="connsiteY138" fmla="*/ 1523202 h 1631152"/>
                <a:gd name="connsiteX139" fmla="*/ 288925 w 933450"/>
                <a:gd name="connsiteY139" fmla="*/ 1532727 h 1631152"/>
                <a:gd name="connsiteX140" fmla="*/ 282575 w 933450"/>
                <a:gd name="connsiteY140" fmla="*/ 1551777 h 1631152"/>
                <a:gd name="connsiteX141" fmla="*/ 279400 w 933450"/>
                <a:gd name="connsiteY141" fmla="*/ 1561302 h 1631152"/>
                <a:gd name="connsiteX142" fmla="*/ 276225 w 933450"/>
                <a:gd name="connsiteY142" fmla="*/ 1574002 h 1631152"/>
                <a:gd name="connsiteX143" fmla="*/ 273050 w 933450"/>
                <a:gd name="connsiteY143" fmla="*/ 1583527 h 1631152"/>
                <a:gd name="connsiteX144" fmla="*/ 282575 w 933450"/>
                <a:gd name="connsiteY144" fmla="*/ 1586702 h 1631152"/>
                <a:gd name="connsiteX145" fmla="*/ 301625 w 933450"/>
                <a:gd name="connsiteY145" fmla="*/ 1580352 h 1631152"/>
                <a:gd name="connsiteX146" fmla="*/ 320675 w 933450"/>
                <a:gd name="connsiteY146" fmla="*/ 1551777 h 1631152"/>
                <a:gd name="connsiteX147" fmla="*/ 327025 w 933450"/>
                <a:gd name="connsiteY147" fmla="*/ 1532727 h 1631152"/>
                <a:gd name="connsiteX148" fmla="*/ 333375 w 933450"/>
                <a:gd name="connsiteY148" fmla="*/ 1523202 h 1631152"/>
                <a:gd name="connsiteX149" fmla="*/ 342900 w 933450"/>
                <a:gd name="connsiteY149" fmla="*/ 1488277 h 1631152"/>
                <a:gd name="connsiteX150" fmla="*/ 349250 w 933450"/>
                <a:gd name="connsiteY150" fmla="*/ 1469227 h 1631152"/>
                <a:gd name="connsiteX151" fmla="*/ 361950 w 933450"/>
                <a:gd name="connsiteY151" fmla="*/ 1431127 h 1631152"/>
                <a:gd name="connsiteX152" fmla="*/ 371475 w 933450"/>
                <a:gd name="connsiteY152" fmla="*/ 1412077 h 1631152"/>
                <a:gd name="connsiteX153" fmla="*/ 374650 w 933450"/>
                <a:gd name="connsiteY153" fmla="*/ 1402552 h 1631152"/>
                <a:gd name="connsiteX154" fmla="*/ 387350 w 933450"/>
                <a:gd name="connsiteY154" fmla="*/ 1383502 h 1631152"/>
                <a:gd name="connsiteX155" fmla="*/ 393700 w 933450"/>
                <a:gd name="connsiteY155" fmla="*/ 1373977 h 1631152"/>
                <a:gd name="connsiteX156" fmla="*/ 403225 w 933450"/>
                <a:gd name="connsiteY156" fmla="*/ 1370802 h 1631152"/>
                <a:gd name="connsiteX157" fmla="*/ 434975 w 933450"/>
                <a:gd name="connsiteY157" fmla="*/ 1364452 h 1631152"/>
                <a:gd name="connsiteX158" fmla="*/ 441325 w 933450"/>
                <a:gd name="connsiteY158" fmla="*/ 1383502 h 1631152"/>
                <a:gd name="connsiteX159" fmla="*/ 441325 w 933450"/>
                <a:gd name="connsiteY159" fmla="*/ 1478752 h 1631152"/>
                <a:gd name="connsiteX160" fmla="*/ 444500 w 933450"/>
                <a:gd name="connsiteY160" fmla="*/ 1593052 h 1631152"/>
                <a:gd name="connsiteX161" fmla="*/ 454025 w 933450"/>
                <a:gd name="connsiteY161" fmla="*/ 1612102 h 1631152"/>
                <a:gd name="connsiteX162" fmla="*/ 473075 w 933450"/>
                <a:gd name="connsiteY162" fmla="*/ 1618452 h 1631152"/>
                <a:gd name="connsiteX163" fmla="*/ 485775 w 933450"/>
                <a:gd name="connsiteY163" fmla="*/ 1615277 h 1631152"/>
                <a:gd name="connsiteX164" fmla="*/ 495300 w 933450"/>
                <a:gd name="connsiteY164" fmla="*/ 1596227 h 1631152"/>
                <a:gd name="connsiteX165" fmla="*/ 492125 w 933450"/>
                <a:gd name="connsiteY165" fmla="*/ 1554952 h 1631152"/>
                <a:gd name="connsiteX166" fmla="*/ 485775 w 933450"/>
                <a:gd name="connsiteY166" fmla="*/ 1532727 h 1631152"/>
                <a:gd name="connsiteX167" fmla="*/ 482600 w 933450"/>
                <a:gd name="connsiteY167" fmla="*/ 1520027 h 1631152"/>
                <a:gd name="connsiteX168" fmla="*/ 479425 w 933450"/>
                <a:gd name="connsiteY168" fmla="*/ 1478752 h 1631152"/>
                <a:gd name="connsiteX169" fmla="*/ 482600 w 933450"/>
                <a:gd name="connsiteY169" fmla="*/ 1431127 h 1631152"/>
                <a:gd name="connsiteX170" fmla="*/ 488950 w 933450"/>
                <a:gd name="connsiteY170" fmla="*/ 1412077 h 1631152"/>
                <a:gd name="connsiteX171" fmla="*/ 492125 w 933450"/>
                <a:gd name="connsiteY171" fmla="*/ 1402552 h 1631152"/>
                <a:gd name="connsiteX172" fmla="*/ 504825 w 933450"/>
                <a:gd name="connsiteY172" fmla="*/ 1383502 h 1631152"/>
                <a:gd name="connsiteX173" fmla="*/ 523875 w 933450"/>
                <a:gd name="connsiteY173" fmla="*/ 1373977 h 1631152"/>
                <a:gd name="connsiteX174" fmla="*/ 542925 w 933450"/>
                <a:gd name="connsiteY174" fmla="*/ 1364452 h 1631152"/>
                <a:gd name="connsiteX175" fmla="*/ 561975 w 933450"/>
                <a:gd name="connsiteY175" fmla="*/ 1367627 h 1631152"/>
                <a:gd name="connsiteX176" fmla="*/ 571500 w 933450"/>
                <a:gd name="connsiteY176" fmla="*/ 1377152 h 1631152"/>
                <a:gd name="connsiteX177" fmla="*/ 584200 w 933450"/>
                <a:gd name="connsiteY177" fmla="*/ 1405727 h 1631152"/>
                <a:gd name="connsiteX178" fmla="*/ 593725 w 933450"/>
                <a:gd name="connsiteY178" fmla="*/ 1412077 h 1631152"/>
                <a:gd name="connsiteX179" fmla="*/ 603250 w 933450"/>
                <a:gd name="connsiteY179" fmla="*/ 1431127 h 1631152"/>
                <a:gd name="connsiteX180" fmla="*/ 609600 w 933450"/>
                <a:gd name="connsiteY180" fmla="*/ 1453352 h 1631152"/>
                <a:gd name="connsiteX181" fmla="*/ 612775 w 933450"/>
                <a:gd name="connsiteY181" fmla="*/ 1462877 h 1631152"/>
                <a:gd name="connsiteX182" fmla="*/ 622300 w 933450"/>
                <a:gd name="connsiteY182" fmla="*/ 1539077 h 1631152"/>
                <a:gd name="connsiteX183" fmla="*/ 625475 w 933450"/>
                <a:gd name="connsiteY183" fmla="*/ 1548602 h 1631152"/>
                <a:gd name="connsiteX184" fmla="*/ 628650 w 933450"/>
                <a:gd name="connsiteY184" fmla="*/ 1564477 h 1631152"/>
                <a:gd name="connsiteX185" fmla="*/ 631825 w 933450"/>
                <a:gd name="connsiteY185" fmla="*/ 1583527 h 1631152"/>
                <a:gd name="connsiteX186" fmla="*/ 635000 w 933450"/>
                <a:gd name="connsiteY186" fmla="*/ 1593052 h 1631152"/>
                <a:gd name="connsiteX187" fmla="*/ 638175 w 933450"/>
                <a:gd name="connsiteY187" fmla="*/ 1608927 h 1631152"/>
                <a:gd name="connsiteX188" fmla="*/ 647700 w 933450"/>
                <a:gd name="connsiteY188" fmla="*/ 1627977 h 1631152"/>
                <a:gd name="connsiteX189" fmla="*/ 657225 w 933450"/>
                <a:gd name="connsiteY189" fmla="*/ 1631152 h 1631152"/>
                <a:gd name="connsiteX190" fmla="*/ 673100 w 933450"/>
                <a:gd name="connsiteY190" fmla="*/ 1627977 h 1631152"/>
                <a:gd name="connsiteX191" fmla="*/ 685800 w 933450"/>
                <a:gd name="connsiteY191" fmla="*/ 1612102 h 1631152"/>
                <a:gd name="connsiteX192" fmla="*/ 692150 w 933450"/>
                <a:gd name="connsiteY192" fmla="*/ 1602577 h 1631152"/>
                <a:gd name="connsiteX193" fmla="*/ 688975 w 933450"/>
                <a:gd name="connsiteY193" fmla="*/ 1561302 h 1631152"/>
                <a:gd name="connsiteX194" fmla="*/ 682625 w 933450"/>
                <a:gd name="connsiteY194" fmla="*/ 1542252 h 1631152"/>
                <a:gd name="connsiteX195" fmla="*/ 676275 w 933450"/>
                <a:gd name="connsiteY195" fmla="*/ 1523202 h 1631152"/>
                <a:gd name="connsiteX196" fmla="*/ 663575 w 933450"/>
                <a:gd name="connsiteY196" fmla="*/ 1504152 h 1631152"/>
                <a:gd name="connsiteX197" fmla="*/ 657225 w 933450"/>
                <a:gd name="connsiteY197" fmla="*/ 1485102 h 1631152"/>
                <a:gd name="connsiteX198" fmla="*/ 647700 w 933450"/>
                <a:gd name="connsiteY198" fmla="*/ 1456527 h 1631152"/>
                <a:gd name="connsiteX199" fmla="*/ 641350 w 933450"/>
                <a:gd name="connsiteY199" fmla="*/ 1431127 h 1631152"/>
                <a:gd name="connsiteX200" fmla="*/ 641350 w 933450"/>
                <a:gd name="connsiteY200" fmla="*/ 1339052 h 1631152"/>
                <a:gd name="connsiteX201" fmla="*/ 657225 w 933450"/>
                <a:gd name="connsiteY201" fmla="*/ 1342227 h 1631152"/>
                <a:gd name="connsiteX202" fmla="*/ 666750 w 933450"/>
                <a:gd name="connsiteY202" fmla="*/ 1351752 h 1631152"/>
                <a:gd name="connsiteX203" fmla="*/ 682625 w 933450"/>
                <a:gd name="connsiteY203" fmla="*/ 1380327 h 1631152"/>
                <a:gd name="connsiteX204" fmla="*/ 685800 w 933450"/>
                <a:gd name="connsiteY204" fmla="*/ 1389852 h 1631152"/>
                <a:gd name="connsiteX205" fmla="*/ 704850 w 933450"/>
                <a:gd name="connsiteY205" fmla="*/ 1399377 h 1631152"/>
                <a:gd name="connsiteX206" fmla="*/ 708025 w 933450"/>
                <a:gd name="connsiteY206" fmla="*/ 1389852 h 1631152"/>
                <a:gd name="connsiteX207" fmla="*/ 711200 w 933450"/>
                <a:gd name="connsiteY207" fmla="*/ 1323177 h 1631152"/>
                <a:gd name="connsiteX208" fmla="*/ 720725 w 933450"/>
                <a:gd name="connsiteY208" fmla="*/ 1316827 h 1631152"/>
                <a:gd name="connsiteX209" fmla="*/ 746125 w 933450"/>
                <a:gd name="connsiteY209" fmla="*/ 1320002 h 1631152"/>
                <a:gd name="connsiteX210" fmla="*/ 752475 w 933450"/>
                <a:gd name="connsiteY210" fmla="*/ 1329527 h 1631152"/>
                <a:gd name="connsiteX211" fmla="*/ 771525 w 933450"/>
                <a:gd name="connsiteY211" fmla="*/ 1339052 h 1631152"/>
                <a:gd name="connsiteX212" fmla="*/ 777875 w 933450"/>
                <a:gd name="connsiteY212" fmla="*/ 1348577 h 1631152"/>
                <a:gd name="connsiteX213" fmla="*/ 787400 w 933450"/>
                <a:gd name="connsiteY213" fmla="*/ 1351752 h 1631152"/>
                <a:gd name="connsiteX214" fmla="*/ 806450 w 933450"/>
                <a:gd name="connsiteY214" fmla="*/ 1370802 h 1631152"/>
                <a:gd name="connsiteX215" fmla="*/ 806450 w 933450"/>
                <a:gd name="connsiteY215" fmla="*/ 1370802 h 1631152"/>
                <a:gd name="connsiteX216" fmla="*/ 828675 w 933450"/>
                <a:gd name="connsiteY216" fmla="*/ 1396202 h 1631152"/>
                <a:gd name="connsiteX217" fmla="*/ 838200 w 933450"/>
                <a:gd name="connsiteY217" fmla="*/ 1399377 h 1631152"/>
                <a:gd name="connsiteX218" fmla="*/ 857250 w 933450"/>
                <a:gd name="connsiteY218" fmla="*/ 1412077 h 1631152"/>
                <a:gd name="connsiteX219" fmla="*/ 876300 w 933450"/>
                <a:gd name="connsiteY219" fmla="*/ 1421602 h 1631152"/>
                <a:gd name="connsiteX220" fmla="*/ 930275 w 933450"/>
                <a:gd name="connsiteY220" fmla="*/ 1424777 h 1631152"/>
                <a:gd name="connsiteX221" fmla="*/ 933450 w 933450"/>
                <a:gd name="connsiteY221" fmla="*/ 1415252 h 1631152"/>
                <a:gd name="connsiteX222" fmla="*/ 930275 w 933450"/>
                <a:gd name="connsiteY222" fmla="*/ 1405727 h 1631152"/>
                <a:gd name="connsiteX223" fmla="*/ 911225 w 933450"/>
                <a:gd name="connsiteY223" fmla="*/ 1393027 h 1631152"/>
                <a:gd name="connsiteX224" fmla="*/ 901700 w 933450"/>
                <a:gd name="connsiteY224" fmla="*/ 1386677 h 1631152"/>
                <a:gd name="connsiteX225" fmla="*/ 892175 w 933450"/>
                <a:gd name="connsiteY225" fmla="*/ 1377152 h 1631152"/>
                <a:gd name="connsiteX226" fmla="*/ 882650 w 933450"/>
                <a:gd name="connsiteY226" fmla="*/ 1373977 h 1631152"/>
                <a:gd name="connsiteX227" fmla="*/ 863600 w 933450"/>
                <a:gd name="connsiteY227" fmla="*/ 1361277 h 1631152"/>
                <a:gd name="connsiteX228" fmla="*/ 854075 w 933450"/>
                <a:gd name="connsiteY228" fmla="*/ 1354927 h 1631152"/>
                <a:gd name="connsiteX229" fmla="*/ 844550 w 933450"/>
                <a:gd name="connsiteY229" fmla="*/ 1351752 h 1631152"/>
                <a:gd name="connsiteX230" fmla="*/ 825500 w 933450"/>
                <a:gd name="connsiteY230" fmla="*/ 1339052 h 1631152"/>
                <a:gd name="connsiteX231" fmla="*/ 806450 w 933450"/>
                <a:gd name="connsiteY231" fmla="*/ 1320002 h 1631152"/>
                <a:gd name="connsiteX232" fmla="*/ 787400 w 933450"/>
                <a:gd name="connsiteY232" fmla="*/ 1300952 h 1631152"/>
                <a:gd name="connsiteX233" fmla="*/ 774700 w 933450"/>
                <a:gd name="connsiteY233" fmla="*/ 1281902 h 1631152"/>
                <a:gd name="connsiteX234" fmla="*/ 768350 w 933450"/>
                <a:gd name="connsiteY234" fmla="*/ 1272377 h 1631152"/>
                <a:gd name="connsiteX235" fmla="*/ 762000 w 933450"/>
                <a:gd name="connsiteY235" fmla="*/ 1262852 h 1631152"/>
                <a:gd name="connsiteX236" fmla="*/ 755650 w 933450"/>
                <a:gd name="connsiteY236" fmla="*/ 1243802 h 1631152"/>
                <a:gd name="connsiteX237" fmla="*/ 758825 w 933450"/>
                <a:gd name="connsiteY237" fmla="*/ 1208877 h 1631152"/>
                <a:gd name="connsiteX238" fmla="*/ 765175 w 933450"/>
                <a:gd name="connsiteY238" fmla="*/ 1199352 h 1631152"/>
                <a:gd name="connsiteX239" fmla="*/ 796925 w 933450"/>
                <a:gd name="connsiteY239" fmla="*/ 1202527 h 1631152"/>
                <a:gd name="connsiteX240" fmla="*/ 828675 w 933450"/>
                <a:gd name="connsiteY240" fmla="*/ 1205702 h 1631152"/>
                <a:gd name="connsiteX241" fmla="*/ 825500 w 933450"/>
                <a:gd name="connsiteY241" fmla="*/ 1189827 h 1631152"/>
                <a:gd name="connsiteX242" fmla="*/ 800100 w 933450"/>
                <a:gd name="connsiteY242" fmla="*/ 1180302 h 1631152"/>
                <a:gd name="connsiteX243" fmla="*/ 793750 w 933450"/>
                <a:gd name="connsiteY243" fmla="*/ 1170777 h 1631152"/>
                <a:gd name="connsiteX244" fmla="*/ 803275 w 933450"/>
                <a:gd name="connsiteY244" fmla="*/ 1167602 h 1631152"/>
                <a:gd name="connsiteX245" fmla="*/ 885825 w 933450"/>
                <a:gd name="connsiteY245" fmla="*/ 1164427 h 1631152"/>
                <a:gd name="connsiteX246" fmla="*/ 904875 w 933450"/>
                <a:gd name="connsiteY246" fmla="*/ 1161252 h 1631152"/>
                <a:gd name="connsiteX247" fmla="*/ 904875 w 933450"/>
                <a:gd name="connsiteY247" fmla="*/ 1139027 h 1631152"/>
                <a:gd name="connsiteX248" fmla="*/ 885825 w 933450"/>
                <a:gd name="connsiteY248" fmla="*/ 1129502 h 1631152"/>
                <a:gd name="connsiteX249" fmla="*/ 809625 w 933450"/>
                <a:gd name="connsiteY249" fmla="*/ 1126327 h 1631152"/>
                <a:gd name="connsiteX250" fmla="*/ 790575 w 933450"/>
                <a:gd name="connsiteY250" fmla="*/ 1119977 h 1631152"/>
                <a:gd name="connsiteX251" fmla="*/ 784225 w 933450"/>
                <a:gd name="connsiteY251" fmla="*/ 1110452 h 1631152"/>
                <a:gd name="connsiteX252" fmla="*/ 774700 w 933450"/>
                <a:gd name="connsiteY252" fmla="*/ 1107277 h 1631152"/>
                <a:gd name="connsiteX253" fmla="*/ 768350 w 933450"/>
                <a:gd name="connsiteY253" fmla="*/ 1088227 h 1631152"/>
                <a:gd name="connsiteX254" fmla="*/ 765175 w 933450"/>
                <a:gd name="connsiteY254" fmla="*/ 1078702 h 1631152"/>
                <a:gd name="connsiteX255" fmla="*/ 819150 w 933450"/>
                <a:gd name="connsiteY255" fmla="*/ 1066002 h 1631152"/>
                <a:gd name="connsiteX256" fmla="*/ 838200 w 933450"/>
                <a:gd name="connsiteY256" fmla="*/ 1072352 h 1631152"/>
                <a:gd name="connsiteX257" fmla="*/ 841375 w 933450"/>
                <a:gd name="connsiteY257" fmla="*/ 1053302 h 1631152"/>
                <a:gd name="connsiteX258" fmla="*/ 825500 w 933450"/>
                <a:gd name="connsiteY258" fmla="*/ 1050127 h 1631152"/>
                <a:gd name="connsiteX259" fmla="*/ 806450 w 933450"/>
                <a:gd name="connsiteY259" fmla="*/ 1043777 h 1631152"/>
                <a:gd name="connsiteX260" fmla="*/ 796925 w 933450"/>
                <a:gd name="connsiteY260" fmla="*/ 1040602 h 1631152"/>
                <a:gd name="connsiteX261" fmla="*/ 777875 w 933450"/>
                <a:gd name="connsiteY261" fmla="*/ 1027902 h 1631152"/>
                <a:gd name="connsiteX262" fmla="*/ 768350 w 933450"/>
                <a:gd name="connsiteY262" fmla="*/ 1021552 h 1631152"/>
                <a:gd name="connsiteX263" fmla="*/ 762000 w 933450"/>
                <a:gd name="connsiteY263" fmla="*/ 1012027 h 1631152"/>
                <a:gd name="connsiteX264" fmla="*/ 746125 w 933450"/>
                <a:gd name="connsiteY264" fmla="*/ 996152 h 1631152"/>
                <a:gd name="connsiteX265" fmla="*/ 755650 w 933450"/>
                <a:gd name="connsiteY265" fmla="*/ 992977 h 1631152"/>
                <a:gd name="connsiteX266" fmla="*/ 803275 w 933450"/>
                <a:gd name="connsiteY266" fmla="*/ 999327 h 1631152"/>
                <a:gd name="connsiteX267" fmla="*/ 812800 w 933450"/>
                <a:gd name="connsiteY267" fmla="*/ 1005677 h 1631152"/>
                <a:gd name="connsiteX268" fmla="*/ 822325 w 933450"/>
                <a:gd name="connsiteY268" fmla="*/ 1008852 h 1631152"/>
                <a:gd name="connsiteX269" fmla="*/ 850900 w 933450"/>
                <a:gd name="connsiteY269" fmla="*/ 1027902 h 1631152"/>
                <a:gd name="connsiteX270" fmla="*/ 879475 w 933450"/>
                <a:gd name="connsiteY270" fmla="*/ 1037427 h 1631152"/>
                <a:gd name="connsiteX271" fmla="*/ 889000 w 933450"/>
                <a:gd name="connsiteY271" fmla="*/ 1040602 h 1631152"/>
                <a:gd name="connsiteX272" fmla="*/ 901700 w 933450"/>
                <a:gd name="connsiteY272" fmla="*/ 1037427 h 1631152"/>
                <a:gd name="connsiteX273" fmla="*/ 879475 w 933450"/>
                <a:gd name="connsiteY273" fmla="*/ 992977 h 1631152"/>
                <a:gd name="connsiteX274" fmla="*/ 869950 w 933450"/>
                <a:gd name="connsiteY274" fmla="*/ 986627 h 1631152"/>
                <a:gd name="connsiteX275" fmla="*/ 847725 w 933450"/>
                <a:gd name="connsiteY275" fmla="*/ 980277 h 1631152"/>
                <a:gd name="connsiteX276" fmla="*/ 825500 w 933450"/>
                <a:gd name="connsiteY276" fmla="*/ 973927 h 1631152"/>
                <a:gd name="connsiteX277" fmla="*/ 803275 w 933450"/>
                <a:gd name="connsiteY277" fmla="*/ 970752 h 1631152"/>
                <a:gd name="connsiteX278" fmla="*/ 790575 w 933450"/>
                <a:gd name="connsiteY278" fmla="*/ 967577 h 1631152"/>
                <a:gd name="connsiteX279" fmla="*/ 774700 w 933450"/>
                <a:gd name="connsiteY279" fmla="*/ 964402 h 1631152"/>
                <a:gd name="connsiteX280" fmla="*/ 755650 w 933450"/>
                <a:gd name="connsiteY280" fmla="*/ 958052 h 1631152"/>
                <a:gd name="connsiteX281" fmla="*/ 746125 w 933450"/>
                <a:gd name="connsiteY281" fmla="*/ 954877 h 1631152"/>
                <a:gd name="connsiteX282" fmla="*/ 736600 w 933450"/>
                <a:gd name="connsiteY282" fmla="*/ 951702 h 1631152"/>
                <a:gd name="connsiteX283" fmla="*/ 730250 w 933450"/>
                <a:gd name="connsiteY283" fmla="*/ 942177 h 1631152"/>
                <a:gd name="connsiteX284" fmla="*/ 736600 w 933450"/>
                <a:gd name="connsiteY284" fmla="*/ 919952 h 1631152"/>
                <a:gd name="connsiteX285" fmla="*/ 768350 w 933450"/>
                <a:gd name="connsiteY285" fmla="*/ 923127 h 1631152"/>
                <a:gd name="connsiteX286" fmla="*/ 793750 w 933450"/>
                <a:gd name="connsiteY286" fmla="*/ 929477 h 1631152"/>
                <a:gd name="connsiteX287" fmla="*/ 866775 w 933450"/>
                <a:gd name="connsiteY287" fmla="*/ 935827 h 1631152"/>
                <a:gd name="connsiteX288" fmla="*/ 882650 w 933450"/>
                <a:gd name="connsiteY288" fmla="*/ 932652 h 1631152"/>
                <a:gd name="connsiteX289" fmla="*/ 873125 w 933450"/>
                <a:gd name="connsiteY289" fmla="*/ 907252 h 1631152"/>
                <a:gd name="connsiteX290" fmla="*/ 844550 w 933450"/>
                <a:gd name="connsiteY290" fmla="*/ 894552 h 1631152"/>
                <a:gd name="connsiteX291" fmla="*/ 825500 w 933450"/>
                <a:gd name="connsiteY291" fmla="*/ 888202 h 1631152"/>
                <a:gd name="connsiteX292" fmla="*/ 787400 w 933450"/>
                <a:gd name="connsiteY292" fmla="*/ 875502 h 1631152"/>
                <a:gd name="connsiteX293" fmla="*/ 765175 w 933450"/>
                <a:gd name="connsiteY293" fmla="*/ 872327 h 1631152"/>
                <a:gd name="connsiteX294" fmla="*/ 682625 w 933450"/>
                <a:gd name="connsiteY294" fmla="*/ 869152 h 1631152"/>
                <a:gd name="connsiteX295" fmla="*/ 647700 w 933450"/>
                <a:gd name="connsiteY295" fmla="*/ 865977 h 1631152"/>
                <a:gd name="connsiteX296" fmla="*/ 628650 w 933450"/>
                <a:gd name="connsiteY296" fmla="*/ 859627 h 1631152"/>
                <a:gd name="connsiteX297" fmla="*/ 619125 w 933450"/>
                <a:gd name="connsiteY297" fmla="*/ 856452 h 1631152"/>
                <a:gd name="connsiteX298" fmla="*/ 609600 w 933450"/>
                <a:gd name="connsiteY298" fmla="*/ 853277 h 1631152"/>
                <a:gd name="connsiteX299" fmla="*/ 590550 w 933450"/>
                <a:gd name="connsiteY299" fmla="*/ 850102 h 163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</a:cxnLst>
              <a:rect l="l" t="t" r="r" b="b"/>
              <a:pathLst>
                <a:path w="933450" h="1631152">
                  <a:moveTo>
                    <a:pt x="590550" y="850102"/>
                  </a:moveTo>
                  <a:lnTo>
                    <a:pt x="590550" y="850102"/>
                  </a:lnTo>
                  <a:cubicBezTo>
                    <a:pt x="584200" y="842694"/>
                    <a:pt x="578027" y="835130"/>
                    <a:pt x="571500" y="827877"/>
                  </a:cubicBezTo>
                  <a:cubicBezTo>
                    <a:pt x="568496" y="824540"/>
                    <a:pt x="564850" y="821801"/>
                    <a:pt x="561975" y="818352"/>
                  </a:cubicBezTo>
                  <a:cubicBezTo>
                    <a:pt x="550601" y="804703"/>
                    <a:pt x="559610" y="813621"/>
                    <a:pt x="552450" y="799302"/>
                  </a:cubicBezTo>
                  <a:cubicBezTo>
                    <a:pt x="550743" y="795889"/>
                    <a:pt x="548217" y="792952"/>
                    <a:pt x="546100" y="789777"/>
                  </a:cubicBezTo>
                  <a:cubicBezTo>
                    <a:pt x="545042" y="784485"/>
                    <a:pt x="543812" y="779225"/>
                    <a:pt x="542925" y="773902"/>
                  </a:cubicBezTo>
                  <a:cubicBezTo>
                    <a:pt x="538290" y="746094"/>
                    <a:pt x="540710" y="754115"/>
                    <a:pt x="536575" y="723102"/>
                  </a:cubicBezTo>
                  <a:cubicBezTo>
                    <a:pt x="535724" y="716721"/>
                    <a:pt x="534458" y="710402"/>
                    <a:pt x="533400" y="704052"/>
                  </a:cubicBezTo>
                  <a:cubicBezTo>
                    <a:pt x="532342" y="690294"/>
                    <a:pt x="531598" y="676507"/>
                    <a:pt x="530225" y="662777"/>
                  </a:cubicBezTo>
                  <a:cubicBezTo>
                    <a:pt x="529480" y="655331"/>
                    <a:pt x="527050" y="648036"/>
                    <a:pt x="527050" y="640552"/>
                  </a:cubicBezTo>
                  <a:cubicBezTo>
                    <a:pt x="527050" y="621473"/>
                    <a:pt x="528498" y="602403"/>
                    <a:pt x="530225" y="583402"/>
                  </a:cubicBezTo>
                  <a:cubicBezTo>
                    <a:pt x="530723" y="577920"/>
                    <a:pt x="534696" y="566815"/>
                    <a:pt x="536575" y="561177"/>
                  </a:cubicBezTo>
                  <a:cubicBezTo>
                    <a:pt x="530640" y="507759"/>
                    <a:pt x="536265" y="555680"/>
                    <a:pt x="530225" y="510377"/>
                  </a:cubicBezTo>
                  <a:cubicBezTo>
                    <a:pt x="525978" y="478524"/>
                    <a:pt x="529391" y="494341"/>
                    <a:pt x="523875" y="472277"/>
                  </a:cubicBezTo>
                  <a:cubicBezTo>
                    <a:pt x="524933" y="418302"/>
                    <a:pt x="525734" y="364321"/>
                    <a:pt x="527050" y="310352"/>
                  </a:cubicBezTo>
                  <a:cubicBezTo>
                    <a:pt x="528365" y="256456"/>
                    <a:pt x="522530" y="237273"/>
                    <a:pt x="533400" y="199227"/>
                  </a:cubicBezTo>
                  <a:cubicBezTo>
                    <a:pt x="534319" y="196009"/>
                    <a:pt x="535517" y="192877"/>
                    <a:pt x="536575" y="189702"/>
                  </a:cubicBezTo>
                  <a:cubicBezTo>
                    <a:pt x="537633" y="164302"/>
                    <a:pt x="538059" y="138868"/>
                    <a:pt x="539750" y="113502"/>
                  </a:cubicBezTo>
                  <a:cubicBezTo>
                    <a:pt x="540996" y="94818"/>
                    <a:pt x="542178" y="98653"/>
                    <a:pt x="546100" y="84927"/>
                  </a:cubicBezTo>
                  <a:cubicBezTo>
                    <a:pt x="547299" y="80731"/>
                    <a:pt x="548021" y="76407"/>
                    <a:pt x="549275" y="72227"/>
                  </a:cubicBezTo>
                  <a:cubicBezTo>
                    <a:pt x="551198" y="65816"/>
                    <a:pt x="554312" y="59741"/>
                    <a:pt x="555625" y="53177"/>
                  </a:cubicBezTo>
                  <a:lnTo>
                    <a:pt x="558800" y="37302"/>
                  </a:lnTo>
                  <a:cubicBezTo>
                    <a:pt x="556500" y="14302"/>
                    <a:pt x="564275" y="-14840"/>
                    <a:pt x="523875" y="8727"/>
                  </a:cubicBezTo>
                  <a:cubicBezTo>
                    <a:pt x="518093" y="12100"/>
                    <a:pt x="519642" y="21427"/>
                    <a:pt x="517525" y="27777"/>
                  </a:cubicBezTo>
                  <a:cubicBezTo>
                    <a:pt x="516318" y="31397"/>
                    <a:pt x="512882" y="33889"/>
                    <a:pt x="511175" y="37302"/>
                  </a:cubicBezTo>
                  <a:cubicBezTo>
                    <a:pt x="506633" y="46386"/>
                    <a:pt x="507264" y="56122"/>
                    <a:pt x="504825" y="65877"/>
                  </a:cubicBezTo>
                  <a:cubicBezTo>
                    <a:pt x="503202" y="72371"/>
                    <a:pt x="498475" y="84927"/>
                    <a:pt x="498475" y="84927"/>
                  </a:cubicBezTo>
                  <a:cubicBezTo>
                    <a:pt x="497417" y="93394"/>
                    <a:pt x="496297" y="101853"/>
                    <a:pt x="495300" y="110327"/>
                  </a:cubicBezTo>
                  <a:cubicBezTo>
                    <a:pt x="491433" y="143195"/>
                    <a:pt x="495268" y="129473"/>
                    <a:pt x="488950" y="148427"/>
                  </a:cubicBezTo>
                  <a:cubicBezTo>
                    <a:pt x="481777" y="205812"/>
                    <a:pt x="488950" y="136121"/>
                    <a:pt x="488950" y="230977"/>
                  </a:cubicBezTo>
                  <a:cubicBezTo>
                    <a:pt x="488950" y="316196"/>
                    <a:pt x="489814" y="304304"/>
                    <a:pt x="482600" y="354802"/>
                  </a:cubicBezTo>
                  <a:cubicBezTo>
                    <a:pt x="483825" y="391562"/>
                    <a:pt x="479907" y="429753"/>
                    <a:pt x="488950" y="465927"/>
                  </a:cubicBezTo>
                  <a:cubicBezTo>
                    <a:pt x="489762" y="469174"/>
                    <a:pt x="491067" y="472277"/>
                    <a:pt x="492125" y="475452"/>
                  </a:cubicBezTo>
                  <a:cubicBezTo>
                    <a:pt x="503777" y="603622"/>
                    <a:pt x="499939" y="548352"/>
                    <a:pt x="492125" y="808827"/>
                  </a:cubicBezTo>
                  <a:cubicBezTo>
                    <a:pt x="491585" y="826819"/>
                    <a:pt x="487344" y="826831"/>
                    <a:pt x="476250" y="834227"/>
                  </a:cubicBezTo>
                  <a:cubicBezTo>
                    <a:pt x="474133" y="837402"/>
                    <a:pt x="472343" y="840821"/>
                    <a:pt x="469900" y="843752"/>
                  </a:cubicBezTo>
                  <a:cubicBezTo>
                    <a:pt x="460574" y="854943"/>
                    <a:pt x="454600" y="857127"/>
                    <a:pt x="441325" y="865977"/>
                  </a:cubicBezTo>
                  <a:cubicBezTo>
                    <a:pt x="438150" y="868094"/>
                    <a:pt x="435420" y="871120"/>
                    <a:pt x="431800" y="872327"/>
                  </a:cubicBezTo>
                  <a:lnTo>
                    <a:pt x="403225" y="881852"/>
                  </a:lnTo>
                  <a:cubicBezTo>
                    <a:pt x="392135" y="885549"/>
                    <a:pt x="379942" y="883969"/>
                    <a:pt x="368300" y="885027"/>
                  </a:cubicBezTo>
                  <a:lnTo>
                    <a:pt x="349250" y="891377"/>
                  </a:lnTo>
                  <a:cubicBezTo>
                    <a:pt x="337843" y="895179"/>
                    <a:pt x="334898" y="896711"/>
                    <a:pt x="320675" y="897727"/>
                  </a:cubicBezTo>
                  <a:cubicBezTo>
                    <a:pt x="297427" y="899388"/>
                    <a:pt x="274108" y="899844"/>
                    <a:pt x="250825" y="900902"/>
                  </a:cubicBezTo>
                  <a:cubicBezTo>
                    <a:pt x="248708" y="904077"/>
                    <a:pt x="245015" y="906649"/>
                    <a:pt x="244475" y="910427"/>
                  </a:cubicBezTo>
                  <a:cubicBezTo>
                    <a:pt x="239520" y="945112"/>
                    <a:pt x="316909" y="926275"/>
                    <a:pt x="317500" y="926302"/>
                  </a:cubicBezTo>
                  <a:cubicBezTo>
                    <a:pt x="319617" y="929477"/>
                    <a:pt x="323850" y="932011"/>
                    <a:pt x="323850" y="935827"/>
                  </a:cubicBezTo>
                  <a:cubicBezTo>
                    <a:pt x="323850" y="943894"/>
                    <a:pt x="313923" y="947866"/>
                    <a:pt x="307975" y="948527"/>
                  </a:cubicBezTo>
                  <a:cubicBezTo>
                    <a:pt x="292162" y="950284"/>
                    <a:pt x="276205" y="950381"/>
                    <a:pt x="260350" y="951702"/>
                  </a:cubicBezTo>
                  <a:cubicBezTo>
                    <a:pt x="250799" y="952498"/>
                    <a:pt x="241300" y="953819"/>
                    <a:pt x="231775" y="954877"/>
                  </a:cubicBezTo>
                  <a:cubicBezTo>
                    <a:pt x="227542" y="955935"/>
                    <a:pt x="223255" y="956798"/>
                    <a:pt x="219075" y="958052"/>
                  </a:cubicBezTo>
                  <a:cubicBezTo>
                    <a:pt x="180426" y="969647"/>
                    <a:pt x="216597" y="960259"/>
                    <a:pt x="187325" y="967577"/>
                  </a:cubicBezTo>
                  <a:lnTo>
                    <a:pt x="149225" y="992977"/>
                  </a:lnTo>
                  <a:cubicBezTo>
                    <a:pt x="146440" y="994833"/>
                    <a:pt x="142875" y="995094"/>
                    <a:pt x="139700" y="996152"/>
                  </a:cubicBezTo>
                  <a:cubicBezTo>
                    <a:pt x="140758" y="1002502"/>
                    <a:pt x="137637" y="1011460"/>
                    <a:pt x="142875" y="1015202"/>
                  </a:cubicBezTo>
                  <a:cubicBezTo>
                    <a:pt x="146431" y="1017742"/>
                    <a:pt x="165589" y="1010806"/>
                    <a:pt x="171450" y="1008852"/>
                  </a:cubicBezTo>
                  <a:lnTo>
                    <a:pt x="200025" y="989802"/>
                  </a:lnTo>
                  <a:cubicBezTo>
                    <a:pt x="202810" y="987946"/>
                    <a:pt x="206375" y="987685"/>
                    <a:pt x="209550" y="986627"/>
                  </a:cubicBezTo>
                  <a:cubicBezTo>
                    <a:pt x="276574" y="989978"/>
                    <a:pt x="278125" y="968875"/>
                    <a:pt x="269875" y="1018377"/>
                  </a:cubicBezTo>
                  <a:cubicBezTo>
                    <a:pt x="269325" y="1021678"/>
                    <a:pt x="268791" y="1025289"/>
                    <a:pt x="266700" y="1027902"/>
                  </a:cubicBezTo>
                  <a:cubicBezTo>
                    <a:pt x="261211" y="1034763"/>
                    <a:pt x="243946" y="1038662"/>
                    <a:pt x="238125" y="1040602"/>
                  </a:cubicBezTo>
                  <a:cubicBezTo>
                    <a:pt x="202927" y="1052335"/>
                    <a:pt x="127000" y="1046952"/>
                    <a:pt x="127000" y="1046952"/>
                  </a:cubicBezTo>
                  <a:cubicBezTo>
                    <a:pt x="118533" y="1049069"/>
                    <a:pt x="109879" y="1050542"/>
                    <a:pt x="101600" y="1053302"/>
                  </a:cubicBezTo>
                  <a:cubicBezTo>
                    <a:pt x="98425" y="1054360"/>
                    <a:pt x="95293" y="1055558"/>
                    <a:pt x="92075" y="1056477"/>
                  </a:cubicBezTo>
                  <a:cubicBezTo>
                    <a:pt x="87879" y="1057676"/>
                    <a:pt x="83555" y="1058398"/>
                    <a:pt x="79375" y="1059652"/>
                  </a:cubicBezTo>
                  <a:lnTo>
                    <a:pt x="50800" y="1069177"/>
                  </a:lnTo>
                  <a:lnTo>
                    <a:pt x="41275" y="1072352"/>
                  </a:lnTo>
                  <a:cubicBezTo>
                    <a:pt x="38100" y="1074469"/>
                    <a:pt x="34263" y="1075830"/>
                    <a:pt x="31750" y="1078702"/>
                  </a:cubicBezTo>
                  <a:cubicBezTo>
                    <a:pt x="26724" y="1084445"/>
                    <a:pt x="23283" y="1091402"/>
                    <a:pt x="19050" y="1097752"/>
                  </a:cubicBezTo>
                  <a:lnTo>
                    <a:pt x="6350" y="1116802"/>
                  </a:lnTo>
                  <a:cubicBezTo>
                    <a:pt x="2637" y="1122371"/>
                    <a:pt x="0" y="1135852"/>
                    <a:pt x="0" y="1135852"/>
                  </a:cubicBezTo>
                  <a:cubicBezTo>
                    <a:pt x="4922" y="1155541"/>
                    <a:pt x="-525" y="1151613"/>
                    <a:pt x="28575" y="1145377"/>
                  </a:cubicBezTo>
                  <a:cubicBezTo>
                    <a:pt x="35120" y="1143975"/>
                    <a:pt x="47625" y="1139027"/>
                    <a:pt x="47625" y="1139027"/>
                  </a:cubicBezTo>
                  <a:cubicBezTo>
                    <a:pt x="58208" y="1123152"/>
                    <a:pt x="50800" y="1131619"/>
                    <a:pt x="73025" y="1116802"/>
                  </a:cubicBezTo>
                  <a:cubicBezTo>
                    <a:pt x="78594" y="1113089"/>
                    <a:pt x="92075" y="1110452"/>
                    <a:pt x="92075" y="1110452"/>
                  </a:cubicBezTo>
                  <a:cubicBezTo>
                    <a:pt x="95250" y="1108335"/>
                    <a:pt x="98113" y="1105652"/>
                    <a:pt x="101600" y="1104102"/>
                  </a:cubicBezTo>
                  <a:lnTo>
                    <a:pt x="130175" y="1094577"/>
                  </a:lnTo>
                  <a:lnTo>
                    <a:pt x="149225" y="1088227"/>
                  </a:lnTo>
                  <a:cubicBezTo>
                    <a:pt x="152400" y="1087169"/>
                    <a:pt x="155420" y="1085385"/>
                    <a:pt x="158750" y="1085052"/>
                  </a:cubicBezTo>
                  <a:cubicBezTo>
                    <a:pt x="169333" y="1083994"/>
                    <a:pt x="179957" y="1083283"/>
                    <a:pt x="190500" y="1081877"/>
                  </a:cubicBezTo>
                  <a:cubicBezTo>
                    <a:pt x="195849" y="1081164"/>
                    <a:pt x="201041" y="1079523"/>
                    <a:pt x="206375" y="1078702"/>
                  </a:cubicBezTo>
                  <a:cubicBezTo>
                    <a:pt x="214808" y="1077405"/>
                    <a:pt x="223308" y="1076585"/>
                    <a:pt x="231775" y="1075527"/>
                  </a:cubicBezTo>
                  <a:cubicBezTo>
                    <a:pt x="241300" y="1076585"/>
                    <a:pt x="253983" y="1071539"/>
                    <a:pt x="260350" y="1078702"/>
                  </a:cubicBezTo>
                  <a:cubicBezTo>
                    <a:pt x="266019" y="1085079"/>
                    <a:pt x="264352" y="1099488"/>
                    <a:pt x="257175" y="1104102"/>
                  </a:cubicBezTo>
                  <a:cubicBezTo>
                    <a:pt x="245568" y="1111564"/>
                    <a:pt x="229658" y="1106219"/>
                    <a:pt x="215900" y="1107277"/>
                  </a:cubicBezTo>
                  <a:cubicBezTo>
                    <a:pt x="216958" y="1110452"/>
                    <a:pt x="216169" y="1115142"/>
                    <a:pt x="219075" y="1116802"/>
                  </a:cubicBezTo>
                  <a:cubicBezTo>
                    <a:pt x="224664" y="1119996"/>
                    <a:pt x="231841" y="1118580"/>
                    <a:pt x="238125" y="1119977"/>
                  </a:cubicBezTo>
                  <a:cubicBezTo>
                    <a:pt x="241392" y="1120703"/>
                    <a:pt x="244475" y="1122094"/>
                    <a:pt x="247650" y="1123152"/>
                  </a:cubicBezTo>
                  <a:cubicBezTo>
                    <a:pt x="249767" y="1126327"/>
                    <a:pt x="254748" y="1128935"/>
                    <a:pt x="254000" y="1132677"/>
                  </a:cubicBezTo>
                  <a:cubicBezTo>
                    <a:pt x="253252" y="1136419"/>
                    <a:pt x="248233" y="1138364"/>
                    <a:pt x="244475" y="1139027"/>
                  </a:cubicBezTo>
                  <a:cubicBezTo>
                    <a:pt x="229847" y="1141608"/>
                    <a:pt x="214842" y="1141144"/>
                    <a:pt x="200025" y="1142202"/>
                  </a:cubicBezTo>
                  <a:cubicBezTo>
                    <a:pt x="192818" y="1144604"/>
                    <a:pt x="185586" y="1144849"/>
                    <a:pt x="184150" y="1154902"/>
                  </a:cubicBezTo>
                  <a:cubicBezTo>
                    <a:pt x="183533" y="1159222"/>
                    <a:pt x="183070" y="1166635"/>
                    <a:pt x="187325" y="1167602"/>
                  </a:cubicBezTo>
                  <a:cubicBezTo>
                    <a:pt x="209022" y="1172533"/>
                    <a:pt x="231775" y="1169719"/>
                    <a:pt x="254000" y="1170777"/>
                  </a:cubicBezTo>
                  <a:cubicBezTo>
                    <a:pt x="256117" y="1173952"/>
                    <a:pt x="259929" y="1176509"/>
                    <a:pt x="260350" y="1180302"/>
                  </a:cubicBezTo>
                  <a:cubicBezTo>
                    <a:pt x="261414" y="1189881"/>
                    <a:pt x="257861" y="1201841"/>
                    <a:pt x="250825" y="1208877"/>
                  </a:cubicBezTo>
                  <a:cubicBezTo>
                    <a:pt x="248127" y="1211575"/>
                    <a:pt x="244475" y="1213110"/>
                    <a:pt x="241300" y="1215227"/>
                  </a:cubicBezTo>
                  <a:cubicBezTo>
                    <a:pt x="229567" y="1232826"/>
                    <a:pt x="241663" y="1218906"/>
                    <a:pt x="225425" y="1227927"/>
                  </a:cubicBezTo>
                  <a:lnTo>
                    <a:pt x="196850" y="1246977"/>
                  </a:lnTo>
                  <a:cubicBezTo>
                    <a:pt x="194065" y="1248833"/>
                    <a:pt x="190500" y="1249094"/>
                    <a:pt x="187325" y="1250152"/>
                  </a:cubicBezTo>
                  <a:cubicBezTo>
                    <a:pt x="184150" y="1252269"/>
                    <a:pt x="181287" y="1254952"/>
                    <a:pt x="177800" y="1256502"/>
                  </a:cubicBezTo>
                  <a:cubicBezTo>
                    <a:pt x="171683" y="1259220"/>
                    <a:pt x="158750" y="1262852"/>
                    <a:pt x="158750" y="1262852"/>
                  </a:cubicBezTo>
                  <a:lnTo>
                    <a:pt x="139700" y="1275552"/>
                  </a:lnTo>
                  <a:cubicBezTo>
                    <a:pt x="136525" y="1277669"/>
                    <a:pt x="133795" y="1280695"/>
                    <a:pt x="130175" y="1281902"/>
                  </a:cubicBezTo>
                  <a:lnTo>
                    <a:pt x="120650" y="1285077"/>
                  </a:lnTo>
                  <a:cubicBezTo>
                    <a:pt x="117475" y="1287194"/>
                    <a:pt x="114806" y="1290423"/>
                    <a:pt x="111125" y="1291427"/>
                  </a:cubicBezTo>
                  <a:cubicBezTo>
                    <a:pt x="102893" y="1293672"/>
                    <a:pt x="94120" y="1293076"/>
                    <a:pt x="85725" y="1294602"/>
                  </a:cubicBezTo>
                  <a:cubicBezTo>
                    <a:pt x="82432" y="1295201"/>
                    <a:pt x="79375" y="1296719"/>
                    <a:pt x="76200" y="1297777"/>
                  </a:cubicBezTo>
                  <a:lnTo>
                    <a:pt x="57150" y="1310477"/>
                  </a:lnTo>
                  <a:cubicBezTo>
                    <a:pt x="48764" y="1316067"/>
                    <a:pt x="28572" y="1318415"/>
                    <a:pt x="19050" y="1320002"/>
                  </a:cubicBezTo>
                  <a:cubicBezTo>
                    <a:pt x="15875" y="1322119"/>
                    <a:pt x="11909" y="1323372"/>
                    <a:pt x="9525" y="1326352"/>
                  </a:cubicBezTo>
                  <a:cubicBezTo>
                    <a:pt x="4851" y="1332194"/>
                    <a:pt x="5693" y="1342829"/>
                    <a:pt x="9525" y="1348577"/>
                  </a:cubicBezTo>
                  <a:cubicBezTo>
                    <a:pt x="11642" y="1351752"/>
                    <a:pt x="15875" y="1352810"/>
                    <a:pt x="19050" y="1354927"/>
                  </a:cubicBezTo>
                  <a:cubicBezTo>
                    <a:pt x="24296" y="1354344"/>
                    <a:pt x="47842" y="1353748"/>
                    <a:pt x="57150" y="1348577"/>
                  </a:cubicBezTo>
                  <a:cubicBezTo>
                    <a:pt x="63821" y="1344871"/>
                    <a:pt x="69850" y="1340110"/>
                    <a:pt x="76200" y="1335877"/>
                  </a:cubicBezTo>
                  <a:cubicBezTo>
                    <a:pt x="81769" y="1332164"/>
                    <a:pt x="95250" y="1329527"/>
                    <a:pt x="95250" y="1329527"/>
                  </a:cubicBezTo>
                  <a:lnTo>
                    <a:pt x="114300" y="1316827"/>
                  </a:lnTo>
                  <a:cubicBezTo>
                    <a:pt x="117475" y="1314710"/>
                    <a:pt x="120205" y="1311684"/>
                    <a:pt x="123825" y="1310477"/>
                  </a:cubicBezTo>
                  <a:lnTo>
                    <a:pt x="133350" y="1307302"/>
                  </a:lnTo>
                  <a:cubicBezTo>
                    <a:pt x="160647" y="1289104"/>
                    <a:pt x="126110" y="1310922"/>
                    <a:pt x="152400" y="1297777"/>
                  </a:cubicBezTo>
                  <a:cubicBezTo>
                    <a:pt x="155813" y="1296070"/>
                    <a:pt x="158438" y="1292977"/>
                    <a:pt x="161925" y="1291427"/>
                  </a:cubicBezTo>
                  <a:cubicBezTo>
                    <a:pt x="168042" y="1288709"/>
                    <a:pt x="180975" y="1285077"/>
                    <a:pt x="180975" y="1285077"/>
                  </a:cubicBezTo>
                  <a:cubicBezTo>
                    <a:pt x="184150" y="1282960"/>
                    <a:pt x="186993" y="1280230"/>
                    <a:pt x="190500" y="1278727"/>
                  </a:cubicBezTo>
                  <a:cubicBezTo>
                    <a:pt x="202085" y="1273762"/>
                    <a:pt x="232222" y="1273147"/>
                    <a:pt x="238125" y="1272377"/>
                  </a:cubicBezTo>
                  <a:cubicBezTo>
                    <a:pt x="250892" y="1270712"/>
                    <a:pt x="276225" y="1266027"/>
                    <a:pt x="276225" y="1266027"/>
                  </a:cubicBezTo>
                  <a:cubicBezTo>
                    <a:pt x="285750" y="1267085"/>
                    <a:pt x="296362" y="1264658"/>
                    <a:pt x="304800" y="1269202"/>
                  </a:cubicBezTo>
                  <a:cubicBezTo>
                    <a:pt x="311520" y="1272820"/>
                    <a:pt x="313267" y="1281902"/>
                    <a:pt x="317500" y="1288252"/>
                  </a:cubicBezTo>
                  <a:cubicBezTo>
                    <a:pt x="319991" y="1291988"/>
                    <a:pt x="324268" y="1294233"/>
                    <a:pt x="327025" y="1297777"/>
                  </a:cubicBezTo>
                  <a:cubicBezTo>
                    <a:pt x="346971" y="1323421"/>
                    <a:pt x="330811" y="1310884"/>
                    <a:pt x="349250" y="1323177"/>
                  </a:cubicBezTo>
                  <a:cubicBezTo>
                    <a:pt x="348192" y="1340110"/>
                    <a:pt x="348367" y="1357166"/>
                    <a:pt x="346075" y="1373977"/>
                  </a:cubicBezTo>
                  <a:cubicBezTo>
                    <a:pt x="345171" y="1380609"/>
                    <a:pt x="339725" y="1393027"/>
                    <a:pt x="339725" y="1393027"/>
                  </a:cubicBezTo>
                  <a:cubicBezTo>
                    <a:pt x="338667" y="1401494"/>
                    <a:pt x="338338" y="1410084"/>
                    <a:pt x="336550" y="1418427"/>
                  </a:cubicBezTo>
                  <a:cubicBezTo>
                    <a:pt x="335148" y="1424972"/>
                    <a:pt x="332317" y="1431127"/>
                    <a:pt x="330200" y="1437477"/>
                  </a:cubicBezTo>
                  <a:lnTo>
                    <a:pt x="323850" y="1456527"/>
                  </a:lnTo>
                  <a:cubicBezTo>
                    <a:pt x="322643" y="1460147"/>
                    <a:pt x="319050" y="1462565"/>
                    <a:pt x="317500" y="1466052"/>
                  </a:cubicBezTo>
                  <a:cubicBezTo>
                    <a:pt x="314782" y="1472169"/>
                    <a:pt x="313267" y="1478752"/>
                    <a:pt x="311150" y="1485102"/>
                  </a:cubicBezTo>
                  <a:lnTo>
                    <a:pt x="304800" y="1504152"/>
                  </a:lnTo>
                  <a:cubicBezTo>
                    <a:pt x="303593" y="1507772"/>
                    <a:pt x="300157" y="1510264"/>
                    <a:pt x="298450" y="1513677"/>
                  </a:cubicBezTo>
                  <a:cubicBezTo>
                    <a:pt x="296953" y="1516670"/>
                    <a:pt x="296772" y="1520209"/>
                    <a:pt x="295275" y="1523202"/>
                  </a:cubicBezTo>
                  <a:cubicBezTo>
                    <a:pt x="293568" y="1526615"/>
                    <a:pt x="290475" y="1529240"/>
                    <a:pt x="288925" y="1532727"/>
                  </a:cubicBezTo>
                  <a:cubicBezTo>
                    <a:pt x="286207" y="1538844"/>
                    <a:pt x="284692" y="1545427"/>
                    <a:pt x="282575" y="1551777"/>
                  </a:cubicBezTo>
                  <a:lnTo>
                    <a:pt x="279400" y="1561302"/>
                  </a:lnTo>
                  <a:cubicBezTo>
                    <a:pt x="278020" y="1565442"/>
                    <a:pt x="277424" y="1569806"/>
                    <a:pt x="276225" y="1574002"/>
                  </a:cubicBezTo>
                  <a:cubicBezTo>
                    <a:pt x="275306" y="1577220"/>
                    <a:pt x="274108" y="1580352"/>
                    <a:pt x="273050" y="1583527"/>
                  </a:cubicBezTo>
                  <a:cubicBezTo>
                    <a:pt x="276225" y="1584585"/>
                    <a:pt x="279249" y="1587072"/>
                    <a:pt x="282575" y="1586702"/>
                  </a:cubicBezTo>
                  <a:cubicBezTo>
                    <a:pt x="289228" y="1585963"/>
                    <a:pt x="301625" y="1580352"/>
                    <a:pt x="301625" y="1580352"/>
                  </a:cubicBezTo>
                  <a:lnTo>
                    <a:pt x="320675" y="1551777"/>
                  </a:lnTo>
                  <a:cubicBezTo>
                    <a:pt x="324388" y="1546208"/>
                    <a:pt x="323312" y="1538296"/>
                    <a:pt x="327025" y="1532727"/>
                  </a:cubicBezTo>
                  <a:cubicBezTo>
                    <a:pt x="329142" y="1529552"/>
                    <a:pt x="331825" y="1526689"/>
                    <a:pt x="333375" y="1523202"/>
                  </a:cubicBezTo>
                  <a:cubicBezTo>
                    <a:pt x="342405" y="1502884"/>
                    <a:pt x="337627" y="1507610"/>
                    <a:pt x="342900" y="1488277"/>
                  </a:cubicBezTo>
                  <a:cubicBezTo>
                    <a:pt x="344661" y="1481819"/>
                    <a:pt x="347133" y="1475577"/>
                    <a:pt x="349250" y="1469227"/>
                  </a:cubicBezTo>
                  <a:lnTo>
                    <a:pt x="361950" y="1431127"/>
                  </a:lnTo>
                  <a:cubicBezTo>
                    <a:pt x="369930" y="1407186"/>
                    <a:pt x="359165" y="1436696"/>
                    <a:pt x="371475" y="1412077"/>
                  </a:cubicBezTo>
                  <a:cubicBezTo>
                    <a:pt x="372972" y="1409084"/>
                    <a:pt x="373025" y="1405478"/>
                    <a:pt x="374650" y="1402552"/>
                  </a:cubicBezTo>
                  <a:cubicBezTo>
                    <a:pt x="378356" y="1395881"/>
                    <a:pt x="383117" y="1389852"/>
                    <a:pt x="387350" y="1383502"/>
                  </a:cubicBezTo>
                  <a:cubicBezTo>
                    <a:pt x="389467" y="1380327"/>
                    <a:pt x="390080" y="1375184"/>
                    <a:pt x="393700" y="1373977"/>
                  </a:cubicBezTo>
                  <a:lnTo>
                    <a:pt x="403225" y="1370802"/>
                  </a:lnTo>
                  <a:cubicBezTo>
                    <a:pt x="410897" y="1359295"/>
                    <a:pt x="413417" y="1349361"/>
                    <a:pt x="434975" y="1364452"/>
                  </a:cubicBezTo>
                  <a:cubicBezTo>
                    <a:pt x="440459" y="1368290"/>
                    <a:pt x="441325" y="1383502"/>
                    <a:pt x="441325" y="1383502"/>
                  </a:cubicBezTo>
                  <a:cubicBezTo>
                    <a:pt x="448934" y="1482414"/>
                    <a:pt x="441325" y="1359193"/>
                    <a:pt x="441325" y="1478752"/>
                  </a:cubicBezTo>
                  <a:cubicBezTo>
                    <a:pt x="441325" y="1516867"/>
                    <a:pt x="442548" y="1554987"/>
                    <a:pt x="444500" y="1593052"/>
                  </a:cubicBezTo>
                  <a:cubicBezTo>
                    <a:pt x="444718" y="1597297"/>
                    <a:pt x="450566" y="1609940"/>
                    <a:pt x="454025" y="1612102"/>
                  </a:cubicBezTo>
                  <a:cubicBezTo>
                    <a:pt x="459701" y="1615650"/>
                    <a:pt x="473075" y="1618452"/>
                    <a:pt x="473075" y="1618452"/>
                  </a:cubicBezTo>
                  <a:cubicBezTo>
                    <a:pt x="477308" y="1617394"/>
                    <a:pt x="482144" y="1617698"/>
                    <a:pt x="485775" y="1615277"/>
                  </a:cubicBezTo>
                  <a:cubicBezTo>
                    <a:pt x="491051" y="1611760"/>
                    <a:pt x="493489" y="1601660"/>
                    <a:pt x="495300" y="1596227"/>
                  </a:cubicBezTo>
                  <a:cubicBezTo>
                    <a:pt x="494242" y="1582469"/>
                    <a:pt x="493737" y="1568656"/>
                    <a:pt x="492125" y="1554952"/>
                  </a:cubicBezTo>
                  <a:cubicBezTo>
                    <a:pt x="491132" y="1546515"/>
                    <a:pt x="488033" y="1540632"/>
                    <a:pt x="485775" y="1532727"/>
                  </a:cubicBezTo>
                  <a:cubicBezTo>
                    <a:pt x="484576" y="1528531"/>
                    <a:pt x="483658" y="1524260"/>
                    <a:pt x="482600" y="1520027"/>
                  </a:cubicBezTo>
                  <a:cubicBezTo>
                    <a:pt x="481542" y="1506269"/>
                    <a:pt x="479425" y="1492551"/>
                    <a:pt x="479425" y="1478752"/>
                  </a:cubicBezTo>
                  <a:cubicBezTo>
                    <a:pt x="479425" y="1462842"/>
                    <a:pt x="480350" y="1446877"/>
                    <a:pt x="482600" y="1431127"/>
                  </a:cubicBezTo>
                  <a:cubicBezTo>
                    <a:pt x="483547" y="1424501"/>
                    <a:pt x="486833" y="1418427"/>
                    <a:pt x="488950" y="1412077"/>
                  </a:cubicBezTo>
                  <a:lnTo>
                    <a:pt x="492125" y="1402552"/>
                  </a:lnTo>
                  <a:cubicBezTo>
                    <a:pt x="494538" y="1395312"/>
                    <a:pt x="500592" y="1389852"/>
                    <a:pt x="504825" y="1383502"/>
                  </a:cubicBezTo>
                  <a:cubicBezTo>
                    <a:pt x="508342" y="1378226"/>
                    <a:pt x="518442" y="1375788"/>
                    <a:pt x="523875" y="1373977"/>
                  </a:cubicBezTo>
                  <a:cubicBezTo>
                    <a:pt x="528691" y="1370766"/>
                    <a:pt x="536352" y="1364452"/>
                    <a:pt x="542925" y="1364452"/>
                  </a:cubicBezTo>
                  <a:cubicBezTo>
                    <a:pt x="549363" y="1364452"/>
                    <a:pt x="555625" y="1366569"/>
                    <a:pt x="561975" y="1367627"/>
                  </a:cubicBezTo>
                  <a:cubicBezTo>
                    <a:pt x="565150" y="1370802"/>
                    <a:pt x="569319" y="1373227"/>
                    <a:pt x="571500" y="1377152"/>
                  </a:cubicBezTo>
                  <a:cubicBezTo>
                    <a:pt x="579360" y="1391299"/>
                    <a:pt x="573964" y="1395491"/>
                    <a:pt x="584200" y="1405727"/>
                  </a:cubicBezTo>
                  <a:cubicBezTo>
                    <a:pt x="586898" y="1408425"/>
                    <a:pt x="590550" y="1409960"/>
                    <a:pt x="593725" y="1412077"/>
                  </a:cubicBezTo>
                  <a:cubicBezTo>
                    <a:pt x="601705" y="1436018"/>
                    <a:pt x="590940" y="1406508"/>
                    <a:pt x="603250" y="1431127"/>
                  </a:cubicBezTo>
                  <a:cubicBezTo>
                    <a:pt x="605788" y="1436202"/>
                    <a:pt x="608244" y="1448605"/>
                    <a:pt x="609600" y="1453352"/>
                  </a:cubicBezTo>
                  <a:cubicBezTo>
                    <a:pt x="610519" y="1456570"/>
                    <a:pt x="611963" y="1459630"/>
                    <a:pt x="612775" y="1462877"/>
                  </a:cubicBezTo>
                  <a:cubicBezTo>
                    <a:pt x="618617" y="1486245"/>
                    <a:pt x="620249" y="1519596"/>
                    <a:pt x="622300" y="1539077"/>
                  </a:cubicBezTo>
                  <a:cubicBezTo>
                    <a:pt x="622650" y="1542405"/>
                    <a:pt x="624663" y="1545355"/>
                    <a:pt x="625475" y="1548602"/>
                  </a:cubicBezTo>
                  <a:cubicBezTo>
                    <a:pt x="626784" y="1553837"/>
                    <a:pt x="627685" y="1559168"/>
                    <a:pt x="628650" y="1564477"/>
                  </a:cubicBezTo>
                  <a:cubicBezTo>
                    <a:pt x="629802" y="1570811"/>
                    <a:pt x="630428" y="1577243"/>
                    <a:pt x="631825" y="1583527"/>
                  </a:cubicBezTo>
                  <a:cubicBezTo>
                    <a:pt x="632551" y="1586794"/>
                    <a:pt x="634188" y="1589805"/>
                    <a:pt x="635000" y="1593052"/>
                  </a:cubicBezTo>
                  <a:cubicBezTo>
                    <a:pt x="636309" y="1598287"/>
                    <a:pt x="636866" y="1603692"/>
                    <a:pt x="638175" y="1608927"/>
                  </a:cubicBezTo>
                  <a:cubicBezTo>
                    <a:pt x="639613" y="1614679"/>
                    <a:pt x="642850" y="1624097"/>
                    <a:pt x="647700" y="1627977"/>
                  </a:cubicBezTo>
                  <a:cubicBezTo>
                    <a:pt x="650313" y="1630068"/>
                    <a:pt x="654050" y="1630094"/>
                    <a:pt x="657225" y="1631152"/>
                  </a:cubicBezTo>
                  <a:cubicBezTo>
                    <a:pt x="662517" y="1630094"/>
                    <a:pt x="668047" y="1629872"/>
                    <a:pt x="673100" y="1627977"/>
                  </a:cubicBezTo>
                  <a:cubicBezTo>
                    <a:pt x="686275" y="1623037"/>
                    <a:pt x="680660" y="1622383"/>
                    <a:pt x="685800" y="1612102"/>
                  </a:cubicBezTo>
                  <a:cubicBezTo>
                    <a:pt x="687507" y="1608689"/>
                    <a:pt x="690033" y="1605752"/>
                    <a:pt x="692150" y="1602577"/>
                  </a:cubicBezTo>
                  <a:cubicBezTo>
                    <a:pt x="691092" y="1588819"/>
                    <a:pt x="691127" y="1574932"/>
                    <a:pt x="688975" y="1561302"/>
                  </a:cubicBezTo>
                  <a:cubicBezTo>
                    <a:pt x="687931" y="1554690"/>
                    <a:pt x="684742" y="1548602"/>
                    <a:pt x="682625" y="1542252"/>
                  </a:cubicBezTo>
                  <a:lnTo>
                    <a:pt x="676275" y="1523202"/>
                  </a:lnTo>
                  <a:cubicBezTo>
                    <a:pt x="673862" y="1515962"/>
                    <a:pt x="665988" y="1511392"/>
                    <a:pt x="663575" y="1504152"/>
                  </a:cubicBezTo>
                  <a:lnTo>
                    <a:pt x="657225" y="1485102"/>
                  </a:lnTo>
                  <a:lnTo>
                    <a:pt x="647700" y="1456527"/>
                  </a:lnTo>
                  <a:cubicBezTo>
                    <a:pt x="644940" y="1448248"/>
                    <a:pt x="641350" y="1431127"/>
                    <a:pt x="641350" y="1431127"/>
                  </a:cubicBezTo>
                  <a:cubicBezTo>
                    <a:pt x="638120" y="1402061"/>
                    <a:pt x="632641" y="1366629"/>
                    <a:pt x="641350" y="1339052"/>
                  </a:cubicBezTo>
                  <a:cubicBezTo>
                    <a:pt x="642975" y="1333906"/>
                    <a:pt x="651933" y="1341169"/>
                    <a:pt x="657225" y="1342227"/>
                  </a:cubicBezTo>
                  <a:cubicBezTo>
                    <a:pt x="660400" y="1345402"/>
                    <a:pt x="664569" y="1347827"/>
                    <a:pt x="666750" y="1351752"/>
                  </a:cubicBezTo>
                  <a:cubicBezTo>
                    <a:pt x="686175" y="1386717"/>
                    <a:pt x="660549" y="1358251"/>
                    <a:pt x="682625" y="1380327"/>
                  </a:cubicBezTo>
                  <a:cubicBezTo>
                    <a:pt x="683683" y="1383502"/>
                    <a:pt x="683709" y="1387239"/>
                    <a:pt x="685800" y="1389852"/>
                  </a:cubicBezTo>
                  <a:cubicBezTo>
                    <a:pt x="690276" y="1395447"/>
                    <a:pt x="698575" y="1397285"/>
                    <a:pt x="704850" y="1399377"/>
                  </a:cubicBezTo>
                  <a:cubicBezTo>
                    <a:pt x="705908" y="1396202"/>
                    <a:pt x="707747" y="1393187"/>
                    <a:pt x="708025" y="1389852"/>
                  </a:cubicBezTo>
                  <a:cubicBezTo>
                    <a:pt x="709873" y="1367679"/>
                    <a:pt x="707388" y="1345098"/>
                    <a:pt x="711200" y="1323177"/>
                  </a:cubicBezTo>
                  <a:cubicBezTo>
                    <a:pt x="711854" y="1319418"/>
                    <a:pt x="717550" y="1318944"/>
                    <a:pt x="720725" y="1316827"/>
                  </a:cubicBezTo>
                  <a:cubicBezTo>
                    <a:pt x="729192" y="1317885"/>
                    <a:pt x="738203" y="1316833"/>
                    <a:pt x="746125" y="1320002"/>
                  </a:cubicBezTo>
                  <a:cubicBezTo>
                    <a:pt x="749668" y="1321419"/>
                    <a:pt x="749777" y="1326829"/>
                    <a:pt x="752475" y="1329527"/>
                  </a:cubicBezTo>
                  <a:cubicBezTo>
                    <a:pt x="758630" y="1335682"/>
                    <a:pt x="763778" y="1336470"/>
                    <a:pt x="771525" y="1339052"/>
                  </a:cubicBezTo>
                  <a:cubicBezTo>
                    <a:pt x="773642" y="1342227"/>
                    <a:pt x="774895" y="1346193"/>
                    <a:pt x="777875" y="1348577"/>
                  </a:cubicBezTo>
                  <a:cubicBezTo>
                    <a:pt x="780488" y="1350668"/>
                    <a:pt x="784758" y="1349697"/>
                    <a:pt x="787400" y="1351752"/>
                  </a:cubicBezTo>
                  <a:cubicBezTo>
                    <a:pt x="794489" y="1357265"/>
                    <a:pt x="800100" y="1364452"/>
                    <a:pt x="806450" y="1370802"/>
                  </a:cubicBezTo>
                  <a:lnTo>
                    <a:pt x="806450" y="1370802"/>
                  </a:lnTo>
                  <a:cubicBezTo>
                    <a:pt x="815975" y="1385090"/>
                    <a:pt x="815446" y="1389587"/>
                    <a:pt x="828675" y="1396202"/>
                  </a:cubicBezTo>
                  <a:cubicBezTo>
                    <a:pt x="831668" y="1397699"/>
                    <a:pt x="835025" y="1398319"/>
                    <a:pt x="838200" y="1399377"/>
                  </a:cubicBezTo>
                  <a:cubicBezTo>
                    <a:pt x="856256" y="1417433"/>
                    <a:pt x="838870" y="1402887"/>
                    <a:pt x="857250" y="1412077"/>
                  </a:cubicBezTo>
                  <a:cubicBezTo>
                    <a:pt x="881869" y="1424387"/>
                    <a:pt x="852359" y="1413622"/>
                    <a:pt x="876300" y="1421602"/>
                  </a:cubicBezTo>
                  <a:cubicBezTo>
                    <a:pt x="895592" y="1434463"/>
                    <a:pt x="892113" y="1434953"/>
                    <a:pt x="930275" y="1424777"/>
                  </a:cubicBezTo>
                  <a:cubicBezTo>
                    <a:pt x="933509" y="1423915"/>
                    <a:pt x="932392" y="1418427"/>
                    <a:pt x="933450" y="1415252"/>
                  </a:cubicBezTo>
                  <a:cubicBezTo>
                    <a:pt x="932392" y="1412077"/>
                    <a:pt x="932642" y="1408094"/>
                    <a:pt x="930275" y="1405727"/>
                  </a:cubicBezTo>
                  <a:cubicBezTo>
                    <a:pt x="924879" y="1400331"/>
                    <a:pt x="917575" y="1397260"/>
                    <a:pt x="911225" y="1393027"/>
                  </a:cubicBezTo>
                  <a:cubicBezTo>
                    <a:pt x="908050" y="1390910"/>
                    <a:pt x="904398" y="1389375"/>
                    <a:pt x="901700" y="1386677"/>
                  </a:cubicBezTo>
                  <a:cubicBezTo>
                    <a:pt x="898525" y="1383502"/>
                    <a:pt x="895911" y="1379643"/>
                    <a:pt x="892175" y="1377152"/>
                  </a:cubicBezTo>
                  <a:cubicBezTo>
                    <a:pt x="889390" y="1375296"/>
                    <a:pt x="885825" y="1375035"/>
                    <a:pt x="882650" y="1373977"/>
                  </a:cubicBezTo>
                  <a:lnTo>
                    <a:pt x="863600" y="1361277"/>
                  </a:lnTo>
                  <a:cubicBezTo>
                    <a:pt x="860425" y="1359160"/>
                    <a:pt x="857695" y="1356134"/>
                    <a:pt x="854075" y="1354927"/>
                  </a:cubicBezTo>
                  <a:lnTo>
                    <a:pt x="844550" y="1351752"/>
                  </a:lnTo>
                  <a:lnTo>
                    <a:pt x="825500" y="1339052"/>
                  </a:lnTo>
                  <a:cubicBezTo>
                    <a:pt x="818028" y="1334071"/>
                    <a:pt x="812800" y="1326352"/>
                    <a:pt x="806450" y="1320002"/>
                  </a:cubicBezTo>
                  <a:lnTo>
                    <a:pt x="787400" y="1300952"/>
                  </a:lnTo>
                  <a:cubicBezTo>
                    <a:pt x="782004" y="1295556"/>
                    <a:pt x="778933" y="1288252"/>
                    <a:pt x="774700" y="1281902"/>
                  </a:cubicBezTo>
                  <a:lnTo>
                    <a:pt x="768350" y="1272377"/>
                  </a:lnTo>
                  <a:cubicBezTo>
                    <a:pt x="766233" y="1269202"/>
                    <a:pt x="763207" y="1266472"/>
                    <a:pt x="762000" y="1262852"/>
                  </a:cubicBezTo>
                  <a:lnTo>
                    <a:pt x="755650" y="1243802"/>
                  </a:lnTo>
                  <a:cubicBezTo>
                    <a:pt x="756708" y="1232160"/>
                    <a:pt x="756376" y="1220307"/>
                    <a:pt x="758825" y="1208877"/>
                  </a:cubicBezTo>
                  <a:cubicBezTo>
                    <a:pt x="759625" y="1205146"/>
                    <a:pt x="761411" y="1199979"/>
                    <a:pt x="765175" y="1199352"/>
                  </a:cubicBezTo>
                  <a:cubicBezTo>
                    <a:pt x="775666" y="1197603"/>
                    <a:pt x="786342" y="1201469"/>
                    <a:pt x="796925" y="1202527"/>
                  </a:cubicBezTo>
                  <a:cubicBezTo>
                    <a:pt x="820115" y="1210257"/>
                    <a:pt x="809481" y="1210500"/>
                    <a:pt x="828675" y="1205702"/>
                  </a:cubicBezTo>
                  <a:cubicBezTo>
                    <a:pt x="827617" y="1200410"/>
                    <a:pt x="828177" y="1194512"/>
                    <a:pt x="825500" y="1189827"/>
                  </a:cubicBezTo>
                  <a:cubicBezTo>
                    <a:pt x="821280" y="1182443"/>
                    <a:pt x="805864" y="1181455"/>
                    <a:pt x="800100" y="1180302"/>
                  </a:cubicBezTo>
                  <a:cubicBezTo>
                    <a:pt x="797983" y="1177127"/>
                    <a:pt x="792825" y="1174479"/>
                    <a:pt x="793750" y="1170777"/>
                  </a:cubicBezTo>
                  <a:cubicBezTo>
                    <a:pt x="794562" y="1167530"/>
                    <a:pt x="799936" y="1167832"/>
                    <a:pt x="803275" y="1167602"/>
                  </a:cubicBezTo>
                  <a:cubicBezTo>
                    <a:pt x="830747" y="1165707"/>
                    <a:pt x="858308" y="1165485"/>
                    <a:pt x="885825" y="1164427"/>
                  </a:cubicBezTo>
                  <a:cubicBezTo>
                    <a:pt x="892175" y="1163369"/>
                    <a:pt x="899286" y="1164446"/>
                    <a:pt x="904875" y="1161252"/>
                  </a:cubicBezTo>
                  <a:cubicBezTo>
                    <a:pt x="911080" y="1157706"/>
                    <a:pt x="906710" y="1141780"/>
                    <a:pt x="904875" y="1139027"/>
                  </a:cubicBezTo>
                  <a:cubicBezTo>
                    <a:pt x="902484" y="1135441"/>
                    <a:pt x="890271" y="1129831"/>
                    <a:pt x="885825" y="1129502"/>
                  </a:cubicBezTo>
                  <a:cubicBezTo>
                    <a:pt x="860472" y="1127624"/>
                    <a:pt x="835025" y="1127385"/>
                    <a:pt x="809625" y="1126327"/>
                  </a:cubicBezTo>
                  <a:lnTo>
                    <a:pt x="790575" y="1119977"/>
                  </a:lnTo>
                  <a:cubicBezTo>
                    <a:pt x="786955" y="1118770"/>
                    <a:pt x="787205" y="1112836"/>
                    <a:pt x="784225" y="1110452"/>
                  </a:cubicBezTo>
                  <a:cubicBezTo>
                    <a:pt x="781612" y="1108361"/>
                    <a:pt x="777875" y="1108335"/>
                    <a:pt x="774700" y="1107277"/>
                  </a:cubicBezTo>
                  <a:lnTo>
                    <a:pt x="768350" y="1088227"/>
                  </a:lnTo>
                  <a:lnTo>
                    <a:pt x="765175" y="1078702"/>
                  </a:lnTo>
                  <a:cubicBezTo>
                    <a:pt x="771420" y="1047475"/>
                    <a:pt x="763772" y="1058450"/>
                    <a:pt x="819150" y="1066002"/>
                  </a:cubicBezTo>
                  <a:cubicBezTo>
                    <a:pt x="825782" y="1066906"/>
                    <a:pt x="838200" y="1072352"/>
                    <a:pt x="838200" y="1072352"/>
                  </a:cubicBezTo>
                  <a:cubicBezTo>
                    <a:pt x="841026" y="1068113"/>
                    <a:pt x="850475" y="1059369"/>
                    <a:pt x="841375" y="1053302"/>
                  </a:cubicBezTo>
                  <a:cubicBezTo>
                    <a:pt x="836885" y="1050309"/>
                    <a:pt x="830706" y="1051547"/>
                    <a:pt x="825500" y="1050127"/>
                  </a:cubicBezTo>
                  <a:cubicBezTo>
                    <a:pt x="819042" y="1048366"/>
                    <a:pt x="812800" y="1045894"/>
                    <a:pt x="806450" y="1043777"/>
                  </a:cubicBezTo>
                  <a:lnTo>
                    <a:pt x="796925" y="1040602"/>
                  </a:lnTo>
                  <a:lnTo>
                    <a:pt x="777875" y="1027902"/>
                  </a:lnTo>
                  <a:lnTo>
                    <a:pt x="768350" y="1021552"/>
                  </a:lnTo>
                  <a:cubicBezTo>
                    <a:pt x="766233" y="1018377"/>
                    <a:pt x="764698" y="1014725"/>
                    <a:pt x="762000" y="1012027"/>
                  </a:cubicBezTo>
                  <a:cubicBezTo>
                    <a:pt x="740833" y="990860"/>
                    <a:pt x="763058" y="1021552"/>
                    <a:pt x="746125" y="996152"/>
                  </a:cubicBezTo>
                  <a:cubicBezTo>
                    <a:pt x="749300" y="995094"/>
                    <a:pt x="752303" y="992977"/>
                    <a:pt x="755650" y="992977"/>
                  </a:cubicBezTo>
                  <a:cubicBezTo>
                    <a:pt x="786726" y="992977"/>
                    <a:pt x="784380" y="993029"/>
                    <a:pt x="803275" y="999327"/>
                  </a:cubicBezTo>
                  <a:cubicBezTo>
                    <a:pt x="806450" y="1001444"/>
                    <a:pt x="809387" y="1003970"/>
                    <a:pt x="812800" y="1005677"/>
                  </a:cubicBezTo>
                  <a:cubicBezTo>
                    <a:pt x="815793" y="1007174"/>
                    <a:pt x="819399" y="1007227"/>
                    <a:pt x="822325" y="1008852"/>
                  </a:cubicBezTo>
                  <a:lnTo>
                    <a:pt x="850900" y="1027902"/>
                  </a:lnTo>
                  <a:lnTo>
                    <a:pt x="879475" y="1037427"/>
                  </a:lnTo>
                  <a:lnTo>
                    <a:pt x="889000" y="1040602"/>
                  </a:lnTo>
                  <a:cubicBezTo>
                    <a:pt x="893233" y="1039544"/>
                    <a:pt x="900552" y="1041637"/>
                    <a:pt x="901700" y="1037427"/>
                  </a:cubicBezTo>
                  <a:cubicBezTo>
                    <a:pt x="910174" y="1006355"/>
                    <a:pt x="898471" y="1005641"/>
                    <a:pt x="879475" y="992977"/>
                  </a:cubicBezTo>
                  <a:cubicBezTo>
                    <a:pt x="876300" y="990860"/>
                    <a:pt x="873570" y="987834"/>
                    <a:pt x="869950" y="986627"/>
                  </a:cubicBezTo>
                  <a:cubicBezTo>
                    <a:pt x="847112" y="979014"/>
                    <a:pt x="875632" y="988250"/>
                    <a:pt x="847725" y="980277"/>
                  </a:cubicBezTo>
                  <a:cubicBezTo>
                    <a:pt x="835824" y="976877"/>
                    <a:pt x="839148" y="976408"/>
                    <a:pt x="825500" y="973927"/>
                  </a:cubicBezTo>
                  <a:cubicBezTo>
                    <a:pt x="818137" y="972588"/>
                    <a:pt x="810638" y="972091"/>
                    <a:pt x="803275" y="970752"/>
                  </a:cubicBezTo>
                  <a:cubicBezTo>
                    <a:pt x="798982" y="969971"/>
                    <a:pt x="794835" y="968524"/>
                    <a:pt x="790575" y="967577"/>
                  </a:cubicBezTo>
                  <a:cubicBezTo>
                    <a:pt x="785307" y="966406"/>
                    <a:pt x="779906" y="965822"/>
                    <a:pt x="774700" y="964402"/>
                  </a:cubicBezTo>
                  <a:cubicBezTo>
                    <a:pt x="768242" y="962641"/>
                    <a:pt x="762000" y="960169"/>
                    <a:pt x="755650" y="958052"/>
                  </a:cubicBezTo>
                  <a:lnTo>
                    <a:pt x="746125" y="954877"/>
                  </a:lnTo>
                  <a:lnTo>
                    <a:pt x="736600" y="951702"/>
                  </a:lnTo>
                  <a:cubicBezTo>
                    <a:pt x="734483" y="948527"/>
                    <a:pt x="730790" y="945955"/>
                    <a:pt x="730250" y="942177"/>
                  </a:cubicBezTo>
                  <a:cubicBezTo>
                    <a:pt x="729851" y="939386"/>
                    <a:pt x="735409" y="923526"/>
                    <a:pt x="736600" y="919952"/>
                  </a:cubicBezTo>
                  <a:cubicBezTo>
                    <a:pt x="747183" y="921010"/>
                    <a:pt x="757859" y="921378"/>
                    <a:pt x="768350" y="923127"/>
                  </a:cubicBezTo>
                  <a:cubicBezTo>
                    <a:pt x="776958" y="924562"/>
                    <a:pt x="785045" y="928855"/>
                    <a:pt x="793750" y="929477"/>
                  </a:cubicBezTo>
                  <a:cubicBezTo>
                    <a:pt x="847759" y="933335"/>
                    <a:pt x="823436" y="931012"/>
                    <a:pt x="866775" y="935827"/>
                  </a:cubicBezTo>
                  <a:cubicBezTo>
                    <a:pt x="872067" y="934769"/>
                    <a:pt x="879657" y="937142"/>
                    <a:pt x="882650" y="932652"/>
                  </a:cubicBezTo>
                  <a:cubicBezTo>
                    <a:pt x="886285" y="927200"/>
                    <a:pt x="877124" y="911251"/>
                    <a:pt x="873125" y="907252"/>
                  </a:cubicBezTo>
                  <a:cubicBezTo>
                    <a:pt x="865578" y="899705"/>
                    <a:pt x="853981" y="897696"/>
                    <a:pt x="844550" y="894552"/>
                  </a:cubicBezTo>
                  <a:lnTo>
                    <a:pt x="825500" y="888202"/>
                  </a:lnTo>
                  <a:lnTo>
                    <a:pt x="787400" y="875502"/>
                  </a:lnTo>
                  <a:cubicBezTo>
                    <a:pt x="780300" y="873135"/>
                    <a:pt x="772645" y="872780"/>
                    <a:pt x="765175" y="872327"/>
                  </a:cubicBezTo>
                  <a:cubicBezTo>
                    <a:pt x="737688" y="870661"/>
                    <a:pt x="710142" y="870210"/>
                    <a:pt x="682625" y="869152"/>
                  </a:cubicBezTo>
                  <a:cubicBezTo>
                    <a:pt x="670983" y="868094"/>
                    <a:pt x="659212" y="868008"/>
                    <a:pt x="647700" y="865977"/>
                  </a:cubicBezTo>
                  <a:cubicBezTo>
                    <a:pt x="641108" y="864814"/>
                    <a:pt x="635000" y="861744"/>
                    <a:pt x="628650" y="859627"/>
                  </a:cubicBezTo>
                  <a:lnTo>
                    <a:pt x="619125" y="856452"/>
                  </a:lnTo>
                  <a:cubicBezTo>
                    <a:pt x="615950" y="855394"/>
                    <a:pt x="612913" y="853750"/>
                    <a:pt x="609600" y="853277"/>
                  </a:cubicBezTo>
                  <a:cubicBezTo>
                    <a:pt x="585893" y="849890"/>
                    <a:pt x="593725" y="850631"/>
                    <a:pt x="590550" y="850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71B81">
                    <a:lumMod val="20000"/>
                    <a:lumOff val="80000"/>
                    <a:shade val="30000"/>
                    <a:satMod val="115000"/>
                  </a:srgbClr>
                </a:gs>
                <a:gs pos="50000">
                  <a:srgbClr val="971B81">
                    <a:lumMod val="20000"/>
                    <a:lumOff val="80000"/>
                    <a:shade val="67500"/>
                    <a:satMod val="115000"/>
                  </a:srgbClr>
                </a:gs>
                <a:gs pos="100000">
                  <a:srgbClr val="971B81">
                    <a:lumMod val="20000"/>
                    <a:lumOff val="80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971B81">
                  <a:lumMod val="40000"/>
                  <a:lumOff val="6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4" name="Oval 1143"/>
            <p:cNvSpPr/>
            <p:nvPr/>
          </p:nvSpPr>
          <p:spPr>
            <a:xfrm>
              <a:off x="2038350" y="2278181"/>
              <a:ext cx="238125" cy="274519"/>
            </a:xfrm>
            <a:prstGeom prst="ellipse">
              <a:avLst/>
            </a:prstGeom>
            <a:solidFill>
              <a:srgbClr val="971B81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34" name="Freeform 1133"/>
          <p:cNvSpPr/>
          <p:nvPr/>
        </p:nvSpPr>
        <p:spPr>
          <a:xfrm>
            <a:off x="8368935" y="2897506"/>
            <a:ext cx="1332413" cy="833701"/>
          </a:xfrm>
          <a:custGeom>
            <a:avLst/>
            <a:gdLst>
              <a:gd name="connsiteX0" fmla="*/ 1378131 w 3690257"/>
              <a:gd name="connsiteY0" fmla="*/ 2169225 h 2309021"/>
              <a:gd name="connsiteX1" fmla="*/ 1378131 w 3690257"/>
              <a:gd name="connsiteY1" fmla="*/ 2169225 h 2309021"/>
              <a:gd name="connsiteX2" fmla="*/ 1306285 w 3690257"/>
              <a:gd name="connsiteY2" fmla="*/ 2175756 h 2309021"/>
              <a:gd name="connsiteX3" fmla="*/ 1280160 w 3690257"/>
              <a:gd name="connsiteY3" fmla="*/ 2214945 h 2309021"/>
              <a:gd name="connsiteX4" fmla="*/ 1195251 w 3690257"/>
              <a:gd name="connsiteY4" fmla="*/ 2221476 h 2309021"/>
              <a:gd name="connsiteX5" fmla="*/ 1090748 w 3690257"/>
              <a:gd name="connsiteY5" fmla="*/ 2221476 h 2309021"/>
              <a:gd name="connsiteX6" fmla="*/ 1051560 w 3690257"/>
              <a:gd name="connsiteY6" fmla="*/ 2208413 h 2309021"/>
              <a:gd name="connsiteX7" fmla="*/ 1031965 w 3690257"/>
              <a:gd name="connsiteY7" fmla="*/ 2201882 h 2309021"/>
              <a:gd name="connsiteX8" fmla="*/ 992777 w 3690257"/>
              <a:gd name="connsiteY8" fmla="*/ 2188819 h 2309021"/>
              <a:gd name="connsiteX9" fmla="*/ 973182 w 3690257"/>
              <a:gd name="connsiteY9" fmla="*/ 2182288 h 2309021"/>
              <a:gd name="connsiteX10" fmla="*/ 907868 w 3690257"/>
              <a:gd name="connsiteY10" fmla="*/ 2169225 h 2309021"/>
              <a:gd name="connsiteX11" fmla="*/ 868680 w 3690257"/>
              <a:gd name="connsiteY11" fmla="*/ 2149631 h 2309021"/>
              <a:gd name="connsiteX12" fmla="*/ 822960 w 3690257"/>
              <a:gd name="connsiteY12" fmla="*/ 2136568 h 2309021"/>
              <a:gd name="connsiteX13" fmla="*/ 757645 w 3690257"/>
              <a:gd name="connsiteY13" fmla="*/ 2149631 h 2309021"/>
              <a:gd name="connsiteX14" fmla="*/ 738051 w 3690257"/>
              <a:gd name="connsiteY14" fmla="*/ 2169225 h 2309021"/>
              <a:gd name="connsiteX15" fmla="*/ 698862 w 3690257"/>
              <a:gd name="connsiteY15" fmla="*/ 2182288 h 2309021"/>
              <a:gd name="connsiteX16" fmla="*/ 685800 w 3690257"/>
              <a:gd name="connsiteY16" fmla="*/ 2201882 h 2309021"/>
              <a:gd name="connsiteX17" fmla="*/ 666205 w 3690257"/>
              <a:gd name="connsiteY17" fmla="*/ 2214945 h 2309021"/>
              <a:gd name="connsiteX18" fmla="*/ 646611 w 3690257"/>
              <a:gd name="connsiteY18" fmla="*/ 2273728 h 2309021"/>
              <a:gd name="connsiteX19" fmla="*/ 640080 w 3690257"/>
              <a:gd name="connsiteY19" fmla="*/ 2293322 h 2309021"/>
              <a:gd name="connsiteX20" fmla="*/ 620485 w 3690257"/>
              <a:gd name="connsiteY20" fmla="*/ 2299853 h 2309021"/>
              <a:gd name="connsiteX21" fmla="*/ 568234 w 3690257"/>
              <a:gd name="connsiteY21" fmla="*/ 2293322 h 2309021"/>
              <a:gd name="connsiteX22" fmla="*/ 574765 w 3690257"/>
              <a:gd name="connsiteY22" fmla="*/ 2208413 h 2309021"/>
              <a:gd name="connsiteX23" fmla="*/ 600891 w 3690257"/>
              <a:gd name="connsiteY23" fmla="*/ 2169225 h 2309021"/>
              <a:gd name="connsiteX24" fmla="*/ 633548 w 3690257"/>
              <a:gd name="connsiteY24" fmla="*/ 2116973 h 2309021"/>
              <a:gd name="connsiteX25" fmla="*/ 627017 w 3690257"/>
              <a:gd name="connsiteY25" fmla="*/ 2084316 h 2309021"/>
              <a:gd name="connsiteX26" fmla="*/ 587828 w 3690257"/>
              <a:gd name="connsiteY26" fmla="*/ 2058191 h 2309021"/>
              <a:gd name="connsiteX27" fmla="*/ 568234 w 3690257"/>
              <a:gd name="connsiteY27" fmla="*/ 2019002 h 2309021"/>
              <a:gd name="connsiteX28" fmla="*/ 561702 w 3690257"/>
              <a:gd name="connsiteY28" fmla="*/ 1979813 h 2309021"/>
              <a:gd name="connsiteX29" fmla="*/ 535577 w 3690257"/>
              <a:gd name="connsiteY29" fmla="*/ 1940625 h 2309021"/>
              <a:gd name="connsiteX30" fmla="*/ 522514 w 3690257"/>
              <a:gd name="connsiteY30" fmla="*/ 1921031 h 2309021"/>
              <a:gd name="connsiteX31" fmla="*/ 489857 w 3690257"/>
              <a:gd name="connsiteY31" fmla="*/ 1927562 h 2309021"/>
              <a:gd name="connsiteX32" fmla="*/ 470262 w 3690257"/>
              <a:gd name="connsiteY32" fmla="*/ 1966751 h 2309021"/>
              <a:gd name="connsiteX33" fmla="*/ 398417 w 3690257"/>
              <a:gd name="connsiteY33" fmla="*/ 1953688 h 2309021"/>
              <a:gd name="connsiteX34" fmla="*/ 346165 w 3690257"/>
              <a:gd name="connsiteY34" fmla="*/ 1914499 h 2309021"/>
              <a:gd name="connsiteX35" fmla="*/ 293914 w 3690257"/>
              <a:gd name="connsiteY35" fmla="*/ 1894905 h 2309021"/>
              <a:gd name="connsiteX36" fmla="*/ 235131 w 3690257"/>
              <a:gd name="connsiteY36" fmla="*/ 1849185 h 2309021"/>
              <a:gd name="connsiteX37" fmla="*/ 228600 w 3690257"/>
              <a:gd name="connsiteY37" fmla="*/ 1816528 h 2309021"/>
              <a:gd name="connsiteX38" fmla="*/ 215537 w 3690257"/>
              <a:gd name="connsiteY38" fmla="*/ 1744682 h 2309021"/>
              <a:gd name="connsiteX39" fmla="*/ 209005 w 3690257"/>
              <a:gd name="connsiteY39" fmla="*/ 1725088 h 2309021"/>
              <a:gd name="connsiteX40" fmla="*/ 176348 w 3690257"/>
              <a:gd name="connsiteY40" fmla="*/ 1692431 h 2309021"/>
              <a:gd name="connsiteX41" fmla="*/ 156754 w 3690257"/>
              <a:gd name="connsiteY41" fmla="*/ 1672836 h 2309021"/>
              <a:gd name="connsiteX42" fmla="*/ 137160 w 3690257"/>
              <a:gd name="connsiteY42" fmla="*/ 1666305 h 2309021"/>
              <a:gd name="connsiteX43" fmla="*/ 78377 w 3690257"/>
              <a:gd name="connsiteY43" fmla="*/ 1659773 h 2309021"/>
              <a:gd name="connsiteX44" fmla="*/ 19594 w 3690257"/>
              <a:gd name="connsiteY44" fmla="*/ 1633648 h 2309021"/>
              <a:gd name="connsiteX45" fmla="*/ 13062 w 3690257"/>
              <a:gd name="connsiteY45" fmla="*/ 1600991 h 2309021"/>
              <a:gd name="connsiteX46" fmla="*/ 0 w 3690257"/>
              <a:gd name="connsiteY46" fmla="*/ 1561802 h 2309021"/>
              <a:gd name="connsiteX47" fmla="*/ 6531 w 3690257"/>
              <a:gd name="connsiteY47" fmla="*/ 1509551 h 2309021"/>
              <a:gd name="connsiteX48" fmla="*/ 26125 w 3690257"/>
              <a:gd name="connsiteY48" fmla="*/ 1489956 h 2309021"/>
              <a:gd name="connsiteX49" fmla="*/ 52251 w 3690257"/>
              <a:gd name="connsiteY49" fmla="*/ 1450768 h 2309021"/>
              <a:gd name="connsiteX50" fmla="*/ 84908 w 3690257"/>
              <a:gd name="connsiteY50" fmla="*/ 1411579 h 2309021"/>
              <a:gd name="connsiteX51" fmla="*/ 78377 w 3690257"/>
              <a:gd name="connsiteY51" fmla="*/ 1333202 h 2309021"/>
              <a:gd name="connsiteX52" fmla="*/ 58782 w 3690257"/>
              <a:gd name="connsiteY52" fmla="*/ 1320139 h 2309021"/>
              <a:gd name="connsiteX53" fmla="*/ 45720 w 3690257"/>
              <a:gd name="connsiteY53" fmla="*/ 1300545 h 2309021"/>
              <a:gd name="connsiteX54" fmla="*/ 39188 w 3690257"/>
              <a:gd name="connsiteY54" fmla="*/ 1280951 h 2309021"/>
              <a:gd name="connsiteX55" fmla="*/ 26125 w 3690257"/>
              <a:gd name="connsiteY55" fmla="*/ 1235231 h 2309021"/>
              <a:gd name="connsiteX56" fmla="*/ 19594 w 3690257"/>
              <a:gd name="connsiteY56" fmla="*/ 1176448 h 2309021"/>
              <a:gd name="connsiteX57" fmla="*/ 13062 w 3690257"/>
              <a:gd name="connsiteY57" fmla="*/ 1156853 h 2309021"/>
              <a:gd name="connsiteX58" fmla="*/ 19594 w 3690257"/>
              <a:gd name="connsiteY58" fmla="*/ 1071945 h 2309021"/>
              <a:gd name="connsiteX59" fmla="*/ 26125 w 3690257"/>
              <a:gd name="connsiteY59" fmla="*/ 1052351 h 2309021"/>
              <a:gd name="connsiteX60" fmla="*/ 45720 w 3690257"/>
              <a:gd name="connsiteY60" fmla="*/ 1039288 h 2309021"/>
              <a:gd name="connsiteX61" fmla="*/ 52251 w 3690257"/>
              <a:gd name="connsiteY61" fmla="*/ 1013162 h 2309021"/>
              <a:gd name="connsiteX62" fmla="*/ 111034 w 3690257"/>
              <a:gd name="connsiteY62" fmla="*/ 1006631 h 2309021"/>
              <a:gd name="connsiteX63" fmla="*/ 137160 w 3690257"/>
              <a:gd name="connsiteY63" fmla="*/ 1143791 h 2309021"/>
              <a:gd name="connsiteX64" fmla="*/ 156754 w 3690257"/>
              <a:gd name="connsiteY64" fmla="*/ 1150322 h 2309021"/>
              <a:gd name="connsiteX65" fmla="*/ 176348 w 3690257"/>
              <a:gd name="connsiteY65" fmla="*/ 1163385 h 2309021"/>
              <a:gd name="connsiteX66" fmla="*/ 222068 w 3690257"/>
              <a:gd name="connsiteY66" fmla="*/ 1091539 h 2309021"/>
              <a:gd name="connsiteX67" fmla="*/ 248194 w 3690257"/>
              <a:gd name="connsiteY67" fmla="*/ 1058882 h 2309021"/>
              <a:gd name="connsiteX68" fmla="*/ 261257 w 3690257"/>
              <a:gd name="connsiteY68" fmla="*/ 1039288 h 2309021"/>
              <a:gd name="connsiteX69" fmla="*/ 274320 w 3690257"/>
              <a:gd name="connsiteY69" fmla="*/ 993568 h 2309021"/>
              <a:gd name="connsiteX70" fmla="*/ 287382 w 3690257"/>
              <a:gd name="connsiteY70" fmla="*/ 973973 h 2309021"/>
              <a:gd name="connsiteX71" fmla="*/ 313508 w 3690257"/>
              <a:gd name="connsiteY71" fmla="*/ 928253 h 2309021"/>
              <a:gd name="connsiteX72" fmla="*/ 326571 w 3690257"/>
              <a:gd name="connsiteY72" fmla="*/ 882533 h 2309021"/>
              <a:gd name="connsiteX73" fmla="*/ 339634 w 3690257"/>
              <a:gd name="connsiteY73" fmla="*/ 836813 h 2309021"/>
              <a:gd name="connsiteX74" fmla="*/ 333102 w 3690257"/>
              <a:gd name="connsiteY74" fmla="*/ 784562 h 2309021"/>
              <a:gd name="connsiteX75" fmla="*/ 293914 w 3690257"/>
              <a:gd name="connsiteY75" fmla="*/ 706185 h 2309021"/>
              <a:gd name="connsiteX76" fmla="*/ 261257 w 3690257"/>
              <a:gd name="connsiteY76" fmla="*/ 673528 h 2309021"/>
              <a:gd name="connsiteX77" fmla="*/ 235131 w 3690257"/>
              <a:gd name="connsiteY77" fmla="*/ 666996 h 2309021"/>
              <a:gd name="connsiteX78" fmla="*/ 215537 w 3690257"/>
              <a:gd name="connsiteY78" fmla="*/ 647402 h 2309021"/>
              <a:gd name="connsiteX79" fmla="*/ 189411 w 3690257"/>
              <a:gd name="connsiteY79" fmla="*/ 621276 h 2309021"/>
              <a:gd name="connsiteX80" fmla="*/ 176348 w 3690257"/>
              <a:gd name="connsiteY80" fmla="*/ 523305 h 2309021"/>
              <a:gd name="connsiteX81" fmla="*/ 241662 w 3690257"/>
              <a:gd name="connsiteY81" fmla="*/ 516773 h 2309021"/>
              <a:gd name="connsiteX82" fmla="*/ 287382 w 3690257"/>
              <a:gd name="connsiteY82" fmla="*/ 523305 h 2309021"/>
              <a:gd name="connsiteX83" fmla="*/ 320040 w 3690257"/>
              <a:gd name="connsiteY83" fmla="*/ 555962 h 2309021"/>
              <a:gd name="connsiteX84" fmla="*/ 339634 w 3690257"/>
              <a:gd name="connsiteY84" fmla="*/ 569025 h 2309021"/>
              <a:gd name="connsiteX85" fmla="*/ 359228 w 3690257"/>
              <a:gd name="connsiteY85" fmla="*/ 588619 h 2309021"/>
              <a:gd name="connsiteX86" fmla="*/ 378822 w 3690257"/>
              <a:gd name="connsiteY86" fmla="*/ 627808 h 2309021"/>
              <a:gd name="connsiteX87" fmla="*/ 398417 w 3690257"/>
              <a:gd name="connsiteY87" fmla="*/ 634339 h 2309021"/>
              <a:gd name="connsiteX88" fmla="*/ 431074 w 3690257"/>
              <a:gd name="connsiteY88" fmla="*/ 693122 h 2309021"/>
              <a:gd name="connsiteX89" fmla="*/ 463731 w 3690257"/>
              <a:gd name="connsiteY89" fmla="*/ 686591 h 2309021"/>
              <a:gd name="connsiteX90" fmla="*/ 489857 w 3690257"/>
              <a:gd name="connsiteY90" fmla="*/ 647402 h 2309021"/>
              <a:gd name="connsiteX91" fmla="*/ 496388 w 3690257"/>
              <a:gd name="connsiteY91" fmla="*/ 627808 h 2309021"/>
              <a:gd name="connsiteX92" fmla="*/ 627017 w 3690257"/>
              <a:gd name="connsiteY92" fmla="*/ 608213 h 2309021"/>
              <a:gd name="connsiteX93" fmla="*/ 640080 w 3690257"/>
              <a:gd name="connsiteY93" fmla="*/ 588619 h 2309021"/>
              <a:gd name="connsiteX94" fmla="*/ 646611 w 3690257"/>
              <a:gd name="connsiteY94" fmla="*/ 569025 h 2309021"/>
              <a:gd name="connsiteX95" fmla="*/ 685800 w 3690257"/>
              <a:gd name="connsiteY95" fmla="*/ 555962 h 2309021"/>
              <a:gd name="connsiteX96" fmla="*/ 724988 w 3690257"/>
              <a:gd name="connsiteY96" fmla="*/ 529836 h 2309021"/>
              <a:gd name="connsiteX97" fmla="*/ 744582 w 3690257"/>
              <a:gd name="connsiteY97" fmla="*/ 516773 h 2309021"/>
              <a:gd name="connsiteX98" fmla="*/ 751114 w 3690257"/>
              <a:gd name="connsiteY98" fmla="*/ 497179 h 2309021"/>
              <a:gd name="connsiteX99" fmla="*/ 757645 w 3690257"/>
              <a:gd name="connsiteY99" fmla="*/ 471053 h 2309021"/>
              <a:gd name="connsiteX100" fmla="*/ 770708 w 3690257"/>
              <a:gd name="connsiteY100" fmla="*/ 431865 h 2309021"/>
              <a:gd name="connsiteX101" fmla="*/ 790302 w 3690257"/>
              <a:gd name="connsiteY101" fmla="*/ 425333 h 2309021"/>
              <a:gd name="connsiteX102" fmla="*/ 777240 w 3690257"/>
              <a:gd name="connsiteY102" fmla="*/ 418802 h 2309021"/>
              <a:gd name="connsiteX103" fmla="*/ 842554 w 3690257"/>
              <a:gd name="connsiteY103" fmla="*/ 405739 h 2309021"/>
              <a:gd name="connsiteX104" fmla="*/ 849085 w 3690257"/>
              <a:gd name="connsiteY104" fmla="*/ 235922 h 2309021"/>
              <a:gd name="connsiteX105" fmla="*/ 842554 w 3690257"/>
              <a:gd name="connsiteY105" fmla="*/ 177139 h 2309021"/>
              <a:gd name="connsiteX106" fmla="*/ 816428 w 3690257"/>
              <a:gd name="connsiteY106" fmla="*/ 137951 h 2309021"/>
              <a:gd name="connsiteX107" fmla="*/ 809897 w 3690257"/>
              <a:gd name="connsiteY107" fmla="*/ 118356 h 2309021"/>
              <a:gd name="connsiteX108" fmla="*/ 803365 w 3690257"/>
              <a:gd name="connsiteY108" fmla="*/ 92231 h 2309021"/>
              <a:gd name="connsiteX109" fmla="*/ 790302 w 3690257"/>
              <a:gd name="connsiteY109" fmla="*/ 72636 h 2309021"/>
              <a:gd name="connsiteX110" fmla="*/ 783771 w 3690257"/>
              <a:gd name="connsiteY110" fmla="*/ 53042 h 2309021"/>
              <a:gd name="connsiteX111" fmla="*/ 809897 w 3690257"/>
              <a:gd name="connsiteY111" fmla="*/ 20385 h 2309021"/>
              <a:gd name="connsiteX112" fmla="*/ 829491 w 3690257"/>
              <a:gd name="connsiteY112" fmla="*/ 13853 h 2309021"/>
              <a:gd name="connsiteX113" fmla="*/ 849085 w 3690257"/>
              <a:gd name="connsiteY113" fmla="*/ 791 h 2309021"/>
              <a:gd name="connsiteX114" fmla="*/ 907868 w 3690257"/>
              <a:gd name="connsiteY114" fmla="*/ 7322 h 2309021"/>
              <a:gd name="connsiteX115" fmla="*/ 914400 w 3690257"/>
              <a:gd name="connsiteY115" fmla="*/ 26916 h 2309021"/>
              <a:gd name="connsiteX116" fmla="*/ 927462 w 3690257"/>
              <a:gd name="connsiteY116" fmla="*/ 92231 h 2309021"/>
              <a:gd name="connsiteX117" fmla="*/ 940525 w 3690257"/>
              <a:gd name="connsiteY117" fmla="*/ 111825 h 2309021"/>
              <a:gd name="connsiteX118" fmla="*/ 947057 w 3690257"/>
              <a:gd name="connsiteY118" fmla="*/ 144482 h 2309021"/>
              <a:gd name="connsiteX119" fmla="*/ 960120 w 3690257"/>
              <a:gd name="connsiteY119" fmla="*/ 216328 h 2309021"/>
              <a:gd name="connsiteX120" fmla="*/ 966651 w 3690257"/>
              <a:gd name="connsiteY120" fmla="*/ 333893 h 2309021"/>
              <a:gd name="connsiteX121" fmla="*/ 973182 w 3690257"/>
              <a:gd name="connsiteY121" fmla="*/ 353488 h 2309021"/>
              <a:gd name="connsiteX122" fmla="*/ 992777 w 3690257"/>
              <a:gd name="connsiteY122" fmla="*/ 360019 h 2309021"/>
              <a:gd name="connsiteX123" fmla="*/ 1031965 w 3690257"/>
              <a:gd name="connsiteY123" fmla="*/ 346956 h 2309021"/>
              <a:gd name="connsiteX124" fmla="*/ 1045028 w 3690257"/>
              <a:gd name="connsiteY124" fmla="*/ 327362 h 2309021"/>
              <a:gd name="connsiteX125" fmla="*/ 1156062 w 3690257"/>
              <a:gd name="connsiteY125" fmla="*/ 320831 h 2309021"/>
              <a:gd name="connsiteX126" fmla="*/ 1208314 w 3690257"/>
              <a:gd name="connsiteY126" fmla="*/ 314299 h 2309021"/>
              <a:gd name="connsiteX127" fmla="*/ 1247502 w 3690257"/>
              <a:gd name="connsiteY127" fmla="*/ 301236 h 2309021"/>
              <a:gd name="connsiteX128" fmla="*/ 1312817 w 3690257"/>
              <a:gd name="connsiteY128" fmla="*/ 294705 h 2309021"/>
              <a:gd name="connsiteX129" fmla="*/ 1371600 w 3690257"/>
              <a:gd name="connsiteY129" fmla="*/ 268579 h 2309021"/>
              <a:gd name="connsiteX130" fmla="*/ 1456508 w 3690257"/>
              <a:gd name="connsiteY130" fmla="*/ 281642 h 2309021"/>
              <a:gd name="connsiteX131" fmla="*/ 1476102 w 3690257"/>
              <a:gd name="connsiteY131" fmla="*/ 294705 h 2309021"/>
              <a:gd name="connsiteX132" fmla="*/ 1469571 w 3690257"/>
              <a:gd name="connsiteY132" fmla="*/ 327362 h 2309021"/>
              <a:gd name="connsiteX133" fmla="*/ 1463040 w 3690257"/>
              <a:gd name="connsiteY133" fmla="*/ 346956 h 2309021"/>
              <a:gd name="connsiteX134" fmla="*/ 1469571 w 3690257"/>
              <a:gd name="connsiteY134" fmla="*/ 366551 h 2309021"/>
              <a:gd name="connsiteX135" fmla="*/ 1489165 w 3690257"/>
              <a:gd name="connsiteY135" fmla="*/ 360019 h 2309021"/>
              <a:gd name="connsiteX136" fmla="*/ 1521822 w 3690257"/>
              <a:gd name="connsiteY136" fmla="*/ 353488 h 2309021"/>
              <a:gd name="connsiteX137" fmla="*/ 1547948 w 3690257"/>
              <a:gd name="connsiteY137" fmla="*/ 346956 h 2309021"/>
              <a:gd name="connsiteX138" fmla="*/ 1567542 w 3690257"/>
              <a:gd name="connsiteY138" fmla="*/ 333893 h 2309021"/>
              <a:gd name="connsiteX139" fmla="*/ 1541417 w 3690257"/>
              <a:gd name="connsiteY139" fmla="*/ 307768 h 2309021"/>
              <a:gd name="connsiteX140" fmla="*/ 1521822 w 3690257"/>
              <a:gd name="connsiteY140" fmla="*/ 294705 h 2309021"/>
              <a:gd name="connsiteX141" fmla="*/ 1521822 w 3690257"/>
              <a:gd name="connsiteY141" fmla="*/ 255516 h 2309021"/>
              <a:gd name="connsiteX142" fmla="*/ 1541417 w 3690257"/>
              <a:gd name="connsiteY142" fmla="*/ 242453 h 2309021"/>
              <a:gd name="connsiteX143" fmla="*/ 1606731 w 3690257"/>
              <a:gd name="connsiteY143" fmla="*/ 242453 h 2309021"/>
              <a:gd name="connsiteX144" fmla="*/ 1737360 w 3690257"/>
              <a:gd name="connsiteY144" fmla="*/ 268579 h 2309021"/>
              <a:gd name="connsiteX145" fmla="*/ 1796142 w 3690257"/>
              <a:gd name="connsiteY145" fmla="*/ 275111 h 2309021"/>
              <a:gd name="connsiteX146" fmla="*/ 1815737 w 3690257"/>
              <a:gd name="connsiteY146" fmla="*/ 288173 h 2309021"/>
              <a:gd name="connsiteX147" fmla="*/ 1861457 w 3690257"/>
              <a:gd name="connsiteY147" fmla="*/ 307768 h 2309021"/>
              <a:gd name="connsiteX148" fmla="*/ 1907177 w 3690257"/>
              <a:gd name="connsiteY148" fmla="*/ 301236 h 2309021"/>
              <a:gd name="connsiteX149" fmla="*/ 1926771 w 3690257"/>
              <a:gd name="connsiteY149" fmla="*/ 294705 h 2309021"/>
              <a:gd name="connsiteX150" fmla="*/ 1965960 w 3690257"/>
              <a:gd name="connsiteY150" fmla="*/ 301236 h 2309021"/>
              <a:gd name="connsiteX151" fmla="*/ 1972491 w 3690257"/>
              <a:gd name="connsiteY151" fmla="*/ 320831 h 2309021"/>
              <a:gd name="connsiteX152" fmla="*/ 1959428 w 3690257"/>
              <a:gd name="connsiteY152" fmla="*/ 340425 h 2309021"/>
              <a:gd name="connsiteX153" fmla="*/ 1979022 w 3690257"/>
              <a:gd name="connsiteY153" fmla="*/ 353488 h 2309021"/>
              <a:gd name="connsiteX154" fmla="*/ 2057400 w 3690257"/>
              <a:gd name="connsiteY154" fmla="*/ 360019 h 2309021"/>
              <a:gd name="connsiteX155" fmla="*/ 2070462 w 3690257"/>
              <a:gd name="connsiteY155" fmla="*/ 379613 h 2309021"/>
              <a:gd name="connsiteX156" fmla="*/ 2076994 w 3690257"/>
              <a:gd name="connsiteY156" fmla="*/ 405739 h 2309021"/>
              <a:gd name="connsiteX157" fmla="*/ 2129245 w 3690257"/>
              <a:gd name="connsiteY157" fmla="*/ 399208 h 2309021"/>
              <a:gd name="connsiteX158" fmla="*/ 2220685 w 3690257"/>
              <a:gd name="connsiteY158" fmla="*/ 392676 h 2309021"/>
              <a:gd name="connsiteX159" fmla="*/ 2272937 w 3690257"/>
              <a:gd name="connsiteY159" fmla="*/ 438396 h 2309021"/>
              <a:gd name="connsiteX160" fmla="*/ 2292531 w 3690257"/>
              <a:gd name="connsiteY160" fmla="*/ 451459 h 2309021"/>
              <a:gd name="connsiteX161" fmla="*/ 2312125 w 3690257"/>
              <a:gd name="connsiteY161" fmla="*/ 457991 h 2309021"/>
              <a:gd name="connsiteX162" fmla="*/ 2331720 w 3690257"/>
              <a:gd name="connsiteY162" fmla="*/ 471053 h 2309021"/>
              <a:gd name="connsiteX163" fmla="*/ 2351314 w 3690257"/>
              <a:gd name="connsiteY163" fmla="*/ 477585 h 2309021"/>
              <a:gd name="connsiteX164" fmla="*/ 2397034 w 3690257"/>
              <a:gd name="connsiteY164" fmla="*/ 497179 h 2309021"/>
              <a:gd name="connsiteX165" fmla="*/ 2436222 w 3690257"/>
              <a:gd name="connsiteY165" fmla="*/ 523305 h 2309021"/>
              <a:gd name="connsiteX166" fmla="*/ 2455817 w 3690257"/>
              <a:gd name="connsiteY166" fmla="*/ 536368 h 2309021"/>
              <a:gd name="connsiteX167" fmla="*/ 2475411 w 3690257"/>
              <a:gd name="connsiteY167" fmla="*/ 542899 h 2309021"/>
              <a:gd name="connsiteX168" fmla="*/ 2488474 w 3690257"/>
              <a:gd name="connsiteY168" fmla="*/ 562493 h 2309021"/>
              <a:gd name="connsiteX169" fmla="*/ 2527662 w 3690257"/>
              <a:gd name="connsiteY169" fmla="*/ 588619 h 2309021"/>
              <a:gd name="connsiteX170" fmla="*/ 2527662 w 3690257"/>
              <a:gd name="connsiteY170" fmla="*/ 660465 h 2309021"/>
              <a:gd name="connsiteX171" fmla="*/ 2514600 w 3690257"/>
              <a:gd name="connsiteY171" fmla="*/ 699653 h 2309021"/>
              <a:gd name="connsiteX172" fmla="*/ 2521131 w 3690257"/>
              <a:gd name="connsiteY172" fmla="*/ 725779 h 2309021"/>
              <a:gd name="connsiteX173" fmla="*/ 2560320 w 3690257"/>
              <a:gd name="connsiteY173" fmla="*/ 745373 h 2309021"/>
              <a:gd name="connsiteX174" fmla="*/ 2599508 w 3690257"/>
              <a:gd name="connsiteY174" fmla="*/ 719248 h 2309021"/>
              <a:gd name="connsiteX175" fmla="*/ 2651760 w 3690257"/>
              <a:gd name="connsiteY175" fmla="*/ 706185 h 2309021"/>
              <a:gd name="connsiteX176" fmla="*/ 2671354 w 3690257"/>
              <a:gd name="connsiteY176" fmla="*/ 693122 h 2309021"/>
              <a:gd name="connsiteX177" fmla="*/ 2834640 w 3690257"/>
              <a:gd name="connsiteY177" fmla="*/ 693122 h 2309021"/>
              <a:gd name="connsiteX178" fmla="*/ 2873828 w 3690257"/>
              <a:gd name="connsiteY178" fmla="*/ 725779 h 2309021"/>
              <a:gd name="connsiteX179" fmla="*/ 2899954 w 3690257"/>
              <a:gd name="connsiteY179" fmla="*/ 764968 h 2309021"/>
              <a:gd name="connsiteX180" fmla="*/ 2899954 w 3690257"/>
              <a:gd name="connsiteY180" fmla="*/ 849876 h 2309021"/>
              <a:gd name="connsiteX181" fmla="*/ 2880360 w 3690257"/>
              <a:gd name="connsiteY181" fmla="*/ 862939 h 2309021"/>
              <a:gd name="connsiteX182" fmla="*/ 2867297 w 3690257"/>
              <a:gd name="connsiteY182" fmla="*/ 882533 h 2309021"/>
              <a:gd name="connsiteX183" fmla="*/ 2821577 w 3690257"/>
              <a:gd name="connsiteY183" fmla="*/ 895596 h 2309021"/>
              <a:gd name="connsiteX184" fmla="*/ 2782388 w 3690257"/>
              <a:gd name="connsiteY184" fmla="*/ 908659 h 2309021"/>
              <a:gd name="connsiteX185" fmla="*/ 2749731 w 3690257"/>
              <a:gd name="connsiteY185" fmla="*/ 941316 h 2309021"/>
              <a:gd name="connsiteX186" fmla="*/ 2736668 w 3690257"/>
              <a:gd name="connsiteY186" fmla="*/ 980505 h 2309021"/>
              <a:gd name="connsiteX187" fmla="*/ 2697480 w 3690257"/>
              <a:gd name="connsiteY187" fmla="*/ 1013162 h 2309021"/>
              <a:gd name="connsiteX188" fmla="*/ 2690948 w 3690257"/>
              <a:gd name="connsiteY188" fmla="*/ 1032756 h 2309021"/>
              <a:gd name="connsiteX189" fmla="*/ 2723605 w 3690257"/>
              <a:gd name="connsiteY189" fmla="*/ 1058882 h 2309021"/>
              <a:gd name="connsiteX190" fmla="*/ 2782388 w 3690257"/>
              <a:gd name="connsiteY190" fmla="*/ 1078476 h 2309021"/>
              <a:gd name="connsiteX191" fmla="*/ 2847702 w 3690257"/>
              <a:gd name="connsiteY191" fmla="*/ 1091539 h 2309021"/>
              <a:gd name="connsiteX192" fmla="*/ 2867297 w 3690257"/>
              <a:gd name="connsiteY192" fmla="*/ 1104602 h 2309021"/>
              <a:gd name="connsiteX193" fmla="*/ 2880360 w 3690257"/>
              <a:gd name="connsiteY193" fmla="*/ 1124196 h 2309021"/>
              <a:gd name="connsiteX194" fmla="*/ 3043645 w 3690257"/>
              <a:gd name="connsiteY194" fmla="*/ 1137259 h 2309021"/>
              <a:gd name="connsiteX195" fmla="*/ 3069771 w 3690257"/>
              <a:gd name="connsiteY195" fmla="*/ 1143791 h 2309021"/>
              <a:gd name="connsiteX196" fmla="*/ 3089365 w 3690257"/>
              <a:gd name="connsiteY196" fmla="*/ 1150322 h 2309021"/>
              <a:gd name="connsiteX197" fmla="*/ 3213462 w 3690257"/>
              <a:gd name="connsiteY197" fmla="*/ 1143791 h 2309021"/>
              <a:gd name="connsiteX198" fmla="*/ 3259182 w 3690257"/>
              <a:gd name="connsiteY198" fmla="*/ 1130728 h 2309021"/>
              <a:gd name="connsiteX199" fmla="*/ 3344091 w 3690257"/>
              <a:gd name="connsiteY199" fmla="*/ 1137259 h 2309021"/>
              <a:gd name="connsiteX200" fmla="*/ 3383280 w 3690257"/>
              <a:gd name="connsiteY200" fmla="*/ 1143791 h 2309021"/>
              <a:gd name="connsiteX201" fmla="*/ 3422468 w 3690257"/>
              <a:gd name="connsiteY201" fmla="*/ 1156853 h 2309021"/>
              <a:gd name="connsiteX202" fmla="*/ 3455125 w 3690257"/>
              <a:gd name="connsiteY202" fmla="*/ 1150322 h 2309021"/>
              <a:gd name="connsiteX203" fmla="*/ 3474720 w 3690257"/>
              <a:gd name="connsiteY203" fmla="*/ 1137259 h 2309021"/>
              <a:gd name="connsiteX204" fmla="*/ 3559628 w 3690257"/>
              <a:gd name="connsiteY204" fmla="*/ 1130728 h 2309021"/>
              <a:gd name="connsiteX205" fmla="*/ 3592285 w 3690257"/>
              <a:gd name="connsiteY205" fmla="*/ 1091539 h 2309021"/>
              <a:gd name="connsiteX206" fmla="*/ 3631474 w 3690257"/>
              <a:gd name="connsiteY206" fmla="*/ 1078476 h 2309021"/>
              <a:gd name="connsiteX207" fmla="*/ 3657600 w 3690257"/>
              <a:gd name="connsiteY207" fmla="*/ 1085008 h 2309021"/>
              <a:gd name="connsiteX208" fmla="*/ 3683725 w 3690257"/>
              <a:gd name="connsiteY208" fmla="*/ 1143791 h 2309021"/>
              <a:gd name="connsiteX209" fmla="*/ 3690257 w 3690257"/>
              <a:gd name="connsiteY209" fmla="*/ 1163385 h 2309021"/>
              <a:gd name="connsiteX210" fmla="*/ 3683725 w 3690257"/>
              <a:gd name="connsiteY210" fmla="*/ 1182979 h 2309021"/>
              <a:gd name="connsiteX211" fmla="*/ 3677194 w 3690257"/>
              <a:gd name="connsiteY211" fmla="*/ 1241762 h 2309021"/>
              <a:gd name="connsiteX212" fmla="*/ 3618411 w 3690257"/>
              <a:gd name="connsiteY212" fmla="*/ 1274419 h 2309021"/>
              <a:gd name="connsiteX213" fmla="*/ 3585754 w 3690257"/>
              <a:gd name="connsiteY213" fmla="*/ 1280951 h 2309021"/>
              <a:gd name="connsiteX214" fmla="*/ 3546565 w 3690257"/>
              <a:gd name="connsiteY214" fmla="*/ 1300545 h 2309021"/>
              <a:gd name="connsiteX215" fmla="*/ 3526971 w 3690257"/>
              <a:gd name="connsiteY215" fmla="*/ 1313608 h 2309021"/>
              <a:gd name="connsiteX216" fmla="*/ 3409405 w 3690257"/>
              <a:gd name="connsiteY216" fmla="*/ 1320139 h 2309021"/>
              <a:gd name="connsiteX217" fmla="*/ 3252651 w 3690257"/>
              <a:gd name="connsiteY217" fmla="*/ 1313608 h 2309021"/>
              <a:gd name="connsiteX218" fmla="*/ 3187337 w 3690257"/>
              <a:gd name="connsiteY218" fmla="*/ 1307076 h 2309021"/>
              <a:gd name="connsiteX219" fmla="*/ 3063240 w 3690257"/>
              <a:gd name="connsiteY219" fmla="*/ 1313608 h 2309021"/>
              <a:gd name="connsiteX220" fmla="*/ 2919548 w 3690257"/>
              <a:gd name="connsiteY220" fmla="*/ 1320139 h 2309021"/>
              <a:gd name="connsiteX221" fmla="*/ 2919548 w 3690257"/>
              <a:gd name="connsiteY221" fmla="*/ 1385453 h 2309021"/>
              <a:gd name="connsiteX222" fmla="*/ 2939142 w 3690257"/>
              <a:gd name="connsiteY222" fmla="*/ 1391985 h 2309021"/>
              <a:gd name="connsiteX223" fmla="*/ 2958737 w 3690257"/>
              <a:gd name="connsiteY223" fmla="*/ 1405048 h 2309021"/>
              <a:gd name="connsiteX224" fmla="*/ 2991394 w 3690257"/>
              <a:gd name="connsiteY224" fmla="*/ 1411579 h 2309021"/>
              <a:gd name="connsiteX225" fmla="*/ 3017520 w 3690257"/>
              <a:gd name="connsiteY225" fmla="*/ 1418111 h 2309021"/>
              <a:gd name="connsiteX226" fmla="*/ 3076302 w 3690257"/>
              <a:gd name="connsiteY226" fmla="*/ 1437705 h 2309021"/>
              <a:gd name="connsiteX227" fmla="*/ 3135085 w 3690257"/>
              <a:gd name="connsiteY227" fmla="*/ 1457299 h 2309021"/>
              <a:gd name="connsiteX228" fmla="*/ 3154680 w 3690257"/>
              <a:gd name="connsiteY228" fmla="*/ 1463831 h 2309021"/>
              <a:gd name="connsiteX229" fmla="*/ 3167742 w 3690257"/>
              <a:gd name="connsiteY229" fmla="*/ 1483425 h 2309021"/>
              <a:gd name="connsiteX230" fmla="*/ 3193868 w 3690257"/>
              <a:gd name="connsiteY230" fmla="*/ 1489956 h 2309021"/>
              <a:gd name="connsiteX231" fmla="*/ 3213462 w 3690257"/>
              <a:gd name="connsiteY231" fmla="*/ 1496488 h 2309021"/>
              <a:gd name="connsiteX232" fmla="*/ 3252651 w 3690257"/>
              <a:gd name="connsiteY232" fmla="*/ 1522613 h 2309021"/>
              <a:gd name="connsiteX233" fmla="*/ 3311434 w 3690257"/>
              <a:gd name="connsiteY233" fmla="*/ 1555271 h 2309021"/>
              <a:gd name="connsiteX234" fmla="*/ 3350622 w 3690257"/>
              <a:gd name="connsiteY234" fmla="*/ 1568333 h 2309021"/>
              <a:gd name="connsiteX235" fmla="*/ 3370217 w 3690257"/>
              <a:gd name="connsiteY235" fmla="*/ 1574865 h 2309021"/>
              <a:gd name="connsiteX236" fmla="*/ 3383280 w 3690257"/>
              <a:gd name="connsiteY236" fmla="*/ 1594459 h 2309021"/>
              <a:gd name="connsiteX237" fmla="*/ 3422468 w 3690257"/>
              <a:gd name="connsiteY237" fmla="*/ 1607522 h 2309021"/>
              <a:gd name="connsiteX238" fmla="*/ 3435531 w 3690257"/>
              <a:gd name="connsiteY238" fmla="*/ 1627116 h 2309021"/>
              <a:gd name="connsiteX239" fmla="*/ 3435531 w 3690257"/>
              <a:gd name="connsiteY239" fmla="*/ 1698962 h 2309021"/>
              <a:gd name="connsiteX240" fmla="*/ 3396342 w 3690257"/>
              <a:gd name="connsiteY240" fmla="*/ 1712025 h 2309021"/>
              <a:gd name="connsiteX241" fmla="*/ 3350622 w 3690257"/>
              <a:gd name="connsiteY241" fmla="*/ 1705493 h 2309021"/>
              <a:gd name="connsiteX242" fmla="*/ 3331028 w 3690257"/>
              <a:gd name="connsiteY242" fmla="*/ 1692431 h 2309021"/>
              <a:gd name="connsiteX243" fmla="*/ 3291840 w 3690257"/>
              <a:gd name="connsiteY243" fmla="*/ 1672836 h 2309021"/>
              <a:gd name="connsiteX244" fmla="*/ 3252651 w 3690257"/>
              <a:gd name="connsiteY244" fmla="*/ 1646711 h 2309021"/>
              <a:gd name="connsiteX245" fmla="*/ 3219994 w 3690257"/>
              <a:gd name="connsiteY245" fmla="*/ 1620585 h 2309021"/>
              <a:gd name="connsiteX246" fmla="*/ 3180805 w 3690257"/>
              <a:gd name="connsiteY246" fmla="*/ 1594459 h 2309021"/>
              <a:gd name="connsiteX247" fmla="*/ 3141617 w 3690257"/>
              <a:gd name="connsiteY247" fmla="*/ 1581396 h 2309021"/>
              <a:gd name="connsiteX248" fmla="*/ 3122022 w 3690257"/>
              <a:gd name="connsiteY248" fmla="*/ 1568333 h 2309021"/>
              <a:gd name="connsiteX249" fmla="*/ 3082834 w 3690257"/>
              <a:gd name="connsiteY249" fmla="*/ 1555271 h 2309021"/>
              <a:gd name="connsiteX250" fmla="*/ 3063240 w 3690257"/>
              <a:gd name="connsiteY250" fmla="*/ 1548739 h 2309021"/>
              <a:gd name="connsiteX251" fmla="*/ 3017520 w 3690257"/>
              <a:gd name="connsiteY251" fmla="*/ 1542208 h 2309021"/>
              <a:gd name="connsiteX252" fmla="*/ 2978331 w 3690257"/>
              <a:gd name="connsiteY252" fmla="*/ 1529145 h 2309021"/>
              <a:gd name="connsiteX253" fmla="*/ 2939142 w 3690257"/>
              <a:gd name="connsiteY253" fmla="*/ 1503019 h 2309021"/>
              <a:gd name="connsiteX254" fmla="*/ 2880360 w 3690257"/>
              <a:gd name="connsiteY254" fmla="*/ 1489956 h 2309021"/>
              <a:gd name="connsiteX255" fmla="*/ 2815045 w 3690257"/>
              <a:gd name="connsiteY255" fmla="*/ 1496488 h 2309021"/>
              <a:gd name="connsiteX256" fmla="*/ 2775857 w 3690257"/>
              <a:gd name="connsiteY256" fmla="*/ 1522613 h 2309021"/>
              <a:gd name="connsiteX257" fmla="*/ 2762794 w 3690257"/>
              <a:gd name="connsiteY257" fmla="*/ 1574865 h 2309021"/>
              <a:gd name="connsiteX258" fmla="*/ 2756262 w 3690257"/>
              <a:gd name="connsiteY258" fmla="*/ 1633648 h 2309021"/>
              <a:gd name="connsiteX259" fmla="*/ 2723605 w 3690257"/>
              <a:gd name="connsiteY259" fmla="*/ 1666305 h 2309021"/>
              <a:gd name="connsiteX260" fmla="*/ 2684417 w 3690257"/>
              <a:gd name="connsiteY260" fmla="*/ 1679368 h 2309021"/>
              <a:gd name="connsiteX261" fmla="*/ 2625634 w 3690257"/>
              <a:gd name="connsiteY261" fmla="*/ 1692431 h 2309021"/>
              <a:gd name="connsiteX262" fmla="*/ 2632165 w 3690257"/>
              <a:gd name="connsiteY262" fmla="*/ 1725088 h 2309021"/>
              <a:gd name="connsiteX263" fmla="*/ 2651760 w 3690257"/>
              <a:gd name="connsiteY263" fmla="*/ 1731619 h 2309021"/>
              <a:gd name="connsiteX264" fmla="*/ 2690948 w 3690257"/>
              <a:gd name="connsiteY264" fmla="*/ 1757745 h 2309021"/>
              <a:gd name="connsiteX265" fmla="*/ 2710542 w 3690257"/>
              <a:gd name="connsiteY265" fmla="*/ 1770808 h 2309021"/>
              <a:gd name="connsiteX266" fmla="*/ 2730137 w 3690257"/>
              <a:gd name="connsiteY266" fmla="*/ 1777339 h 2309021"/>
              <a:gd name="connsiteX267" fmla="*/ 2749731 w 3690257"/>
              <a:gd name="connsiteY267" fmla="*/ 1790402 h 2309021"/>
              <a:gd name="connsiteX268" fmla="*/ 2769325 w 3690257"/>
              <a:gd name="connsiteY268" fmla="*/ 1796933 h 2309021"/>
              <a:gd name="connsiteX269" fmla="*/ 2808514 w 3690257"/>
              <a:gd name="connsiteY269" fmla="*/ 1823059 h 2309021"/>
              <a:gd name="connsiteX270" fmla="*/ 2828108 w 3690257"/>
              <a:gd name="connsiteY270" fmla="*/ 1836122 h 2309021"/>
              <a:gd name="connsiteX271" fmla="*/ 2847702 w 3690257"/>
              <a:gd name="connsiteY271" fmla="*/ 1842653 h 2309021"/>
              <a:gd name="connsiteX272" fmla="*/ 2886891 w 3690257"/>
              <a:gd name="connsiteY272" fmla="*/ 1868779 h 2309021"/>
              <a:gd name="connsiteX273" fmla="*/ 2906485 w 3690257"/>
              <a:gd name="connsiteY273" fmla="*/ 1881842 h 2309021"/>
              <a:gd name="connsiteX274" fmla="*/ 2926080 w 3690257"/>
              <a:gd name="connsiteY274" fmla="*/ 1921031 h 2309021"/>
              <a:gd name="connsiteX275" fmla="*/ 2945674 w 3690257"/>
              <a:gd name="connsiteY275" fmla="*/ 1927562 h 2309021"/>
              <a:gd name="connsiteX276" fmla="*/ 2965268 w 3690257"/>
              <a:gd name="connsiteY276" fmla="*/ 1966751 h 2309021"/>
              <a:gd name="connsiteX277" fmla="*/ 2984862 w 3690257"/>
              <a:gd name="connsiteY277" fmla="*/ 1979813 h 2309021"/>
              <a:gd name="connsiteX278" fmla="*/ 2991394 w 3690257"/>
              <a:gd name="connsiteY278" fmla="*/ 1999408 h 2309021"/>
              <a:gd name="connsiteX279" fmla="*/ 3010988 w 3690257"/>
              <a:gd name="connsiteY279" fmla="*/ 2012471 h 2309021"/>
              <a:gd name="connsiteX280" fmla="*/ 2984862 w 3690257"/>
              <a:gd name="connsiteY280" fmla="*/ 2064722 h 2309021"/>
              <a:gd name="connsiteX281" fmla="*/ 2913017 w 3690257"/>
              <a:gd name="connsiteY281" fmla="*/ 2058191 h 2309021"/>
              <a:gd name="connsiteX282" fmla="*/ 2873828 w 3690257"/>
              <a:gd name="connsiteY282" fmla="*/ 2019002 h 2309021"/>
              <a:gd name="connsiteX283" fmla="*/ 2854234 w 3690257"/>
              <a:gd name="connsiteY283" fmla="*/ 2005939 h 2309021"/>
              <a:gd name="connsiteX284" fmla="*/ 2841171 w 3690257"/>
              <a:gd name="connsiteY284" fmla="*/ 1986345 h 2309021"/>
              <a:gd name="connsiteX285" fmla="*/ 2821577 w 3690257"/>
              <a:gd name="connsiteY285" fmla="*/ 1973282 h 2309021"/>
              <a:gd name="connsiteX286" fmla="*/ 2795451 w 3690257"/>
              <a:gd name="connsiteY286" fmla="*/ 1940625 h 2309021"/>
              <a:gd name="connsiteX287" fmla="*/ 2782388 w 3690257"/>
              <a:gd name="connsiteY287" fmla="*/ 1921031 h 2309021"/>
              <a:gd name="connsiteX288" fmla="*/ 2743200 w 3690257"/>
              <a:gd name="connsiteY288" fmla="*/ 1894905 h 2309021"/>
              <a:gd name="connsiteX289" fmla="*/ 2704011 w 3690257"/>
              <a:gd name="connsiteY289" fmla="*/ 1875311 h 2309021"/>
              <a:gd name="connsiteX290" fmla="*/ 2690948 w 3690257"/>
              <a:gd name="connsiteY290" fmla="*/ 1855716 h 2309021"/>
              <a:gd name="connsiteX291" fmla="*/ 2651760 w 3690257"/>
              <a:gd name="connsiteY291" fmla="*/ 1836122 h 2309021"/>
              <a:gd name="connsiteX292" fmla="*/ 2625634 w 3690257"/>
              <a:gd name="connsiteY292" fmla="*/ 1823059 h 2309021"/>
              <a:gd name="connsiteX293" fmla="*/ 2599508 w 3690257"/>
              <a:gd name="connsiteY293" fmla="*/ 1829591 h 2309021"/>
              <a:gd name="connsiteX294" fmla="*/ 2573382 w 3690257"/>
              <a:gd name="connsiteY294" fmla="*/ 1842653 h 2309021"/>
              <a:gd name="connsiteX295" fmla="*/ 2351314 w 3690257"/>
              <a:gd name="connsiteY295" fmla="*/ 1849185 h 2309021"/>
              <a:gd name="connsiteX296" fmla="*/ 2357845 w 3690257"/>
              <a:gd name="connsiteY296" fmla="*/ 1888373 h 2309021"/>
              <a:gd name="connsiteX297" fmla="*/ 2397034 w 3690257"/>
              <a:gd name="connsiteY297" fmla="*/ 1901436 h 2309021"/>
              <a:gd name="connsiteX298" fmla="*/ 2442754 w 3690257"/>
              <a:gd name="connsiteY298" fmla="*/ 1914499 h 2309021"/>
              <a:gd name="connsiteX299" fmla="*/ 2429691 w 3690257"/>
              <a:gd name="connsiteY299" fmla="*/ 1907968 h 2309021"/>
              <a:gd name="connsiteX300" fmla="*/ 2475411 w 3690257"/>
              <a:gd name="connsiteY300" fmla="*/ 1927562 h 2309021"/>
              <a:gd name="connsiteX301" fmla="*/ 2481942 w 3690257"/>
              <a:gd name="connsiteY301" fmla="*/ 1986345 h 2309021"/>
              <a:gd name="connsiteX302" fmla="*/ 2468880 w 3690257"/>
              <a:gd name="connsiteY302" fmla="*/ 2005939 h 2309021"/>
              <a:gd name="connsiteX303" fmla="*/ 2423160 w 3690257"/>
              <a:gd name="connsiteY303" fmla="*/ 1999408 h 2309021"/>
              <a:gd name="connsiteX304" fmla="*/ 2279468 w 3690257"/>
              <a:gd name="connsiteY304" fmla="*/ 1966751 h 2309021"/>
              <a:gd name="connsiteX305" fmla="*/ 2259874 w 3690257"/>
              <a:gd name="connsiteY305" fmla="*/ 1973282 h 2309021"/>
              <a:gd name="connsiteX306" fmla="*/ 2220685 w 3690257"/>
              <a:gd name="connsiteY306" fmla="*/ 2038596 h 2309021"/>
              <a:gd name="connsiteX307" fmla="*/ 2201091 w 3690257"/>
              <a:gd name="connsiteY307" fmla="*/ 2051659 h 2309021"/>
              <a:gd name="connsiteX308" fmla="*/ 2161902 w 3690257"/>
              <a:gd name="connsiteY308" fmla="*/ 2064722 h 2309021"/>
              <a:gd name="connsiteX309" fmla="*/ 2103120 w 3690257"/>
              <a:gd name="connsiteY309" fmla="*/ 2077785 h 2309021"/>
              <a:gd name="connsiteX310" fmla="*/ 2083525 w 3690257"/>
              <a:gd name="connsiteY310" fmla="*/ 2097379 h 2309021"/>
              <a:gd name="connsiteX311" fmla="*/ 2050868 w 3690257"/>
              <a:gd name="connsiteY311" fmla="*/ 2103911 h 2309021"/>
              <a:gd name="connsiteX312" fmla="*/ 2031274 w 3690257"/>
              <a:gd name="connsiteY312" fmla="*/ 2110442 h 2309021"/>
              <a:gd name="connsiteX313" fmla="*/ 1959428 w 3690257"/>
              <a:gd name="connsiteY313" fmla="*/ 2103911 h 2309021"/>
              <a:gd name="connsiteX314" fmla="*/ 1913708 w 3690257"/>
              <a:gd name="connsiteY314" fmla="*/ 2077785 h 2309021"/>
              <a:gd name="connsiteX315" fmla="*/ 1913708 w 3690257"/>
              <a:gd name="connsiteY315" fmla="*/ 2071253 h 2309021"/>
              <a:gd name="connsiteX316" fmla="*/ 1913708 w 3690257"/>
              <a:gd name="connsiteY316" fmla="*/ 2058191 h 2309021"/>
              <a:gd name="connsiteX317" fmla="*/ 1848394 w 3690257"/>
              <a:gd name="connsiteY317" fmla="*/ 2130036 h 2309021"/>
              <a:gd name="connsiteX318" fmla="*/ 1796142 w 3690257"/>
              <a:gd name="connsiteY318" fmla="*/ 2136568 h 2309021"/>
              <a:gd name="connsiteX319" fmla="*/ 1770017 w 3690257"/>
              <a:gd name="connsiteY319" fmla="*/ 2143099 h 2309021"/>
              <a:gd name="connsiteX320" fmla="*/ 1750422 w 3690257"/>
              <a:gd name="connsiteY320" fmla="*/ 2149631 h 2309021"/>
              <a:gd name="connsiteX321" fmla="*/ 1665514 w 3690257"/>
              <a:gd name="connsiteY321" fmla="*/ 2156162 h 2309021"/>
              <a:gd name="connsiteX322" fmla="*/ 1606731 w 3690257"/>
              <a:gd name="connsiteY322" fmla="*/ 2162693 h 2309021"/>
              <a:gd name="connsiteX323" fmla="*/ 1593668 w 3690257"/>
              <a:gd name="connsiteY323" fmla="*/ 2182288 h 2309021"/>
              <a:gd name="connsiteX324" fmla="*/ 1574074 w 3690257"/>
              <a:gd name="connsiteY324" fmla="*/ 2195351 h 2309021"/>
              <a:gd name="connsiteX325" fmla="*/ 1463040 w 3690257"/>
              <a:gd name="connsiteY325" fmla="*/ 2208413 h 2309021"/>
              <a:gd name="connsiteX326" fmla="*/ 1404257 w 3690257"/>
              <a:gd name="connsiteY326" fmla="*/ 2195351 h 2309021"/>
              <a:gd name="connsiteX327" fmla="*/ 1384662 w 3690257"/>
              <a:gd name="connsiteY327" fmla="*/ 2188819 h 2309021"/>
              <a:gd name="connsiteX328" fmla="*/ 1365068 w 3690257"/>
              <a:gd name="connsiteY328" fmla="*/ 2169225 h 2309021"/>
              <a:gd name="connsiteX329" fmla="*/ 1378131 w 3690257"/>
              <a:gd name="connsiteY329" fmla="*/ 2169225 h 230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3690257" h="2309021">
                <a:moveTo>
                  <a:pt x="1378131" y="2169225"/>
                </a:moveTo>
                <a:lnTo>
                  <a:pt x="1378131" y="2169225"/>
                </a:lnTo>
                <a:cubicBezTo>
                  <a:pt x="1354182" y="2171402"/>
                  <a:pt x="1328076" y="2165587"/>
                  <a:pt x="1306285" y="2175756"/>
                </a:cubicBezTo>
                <a:cubicBezTo>
                  <a:pt x="1292058" y="2182395"/>
                  <a:pt x="1295813" y="2213741"/>
                  <a:pt x="1280160" y="2214945"/>
                </a:cubicBezTo>
                <a:lnTo>
                  <a:pt x="1195251" y="2221476"/>
                </a:lnTo>
                <a:cubicBezTo>
                  <a:pt x="1146216" y="2229649"/>
                  <a:pt x="1149849" y="2232558"/>
                  <a:pt x="1090748" y="2221476"/>
                </a:cubicBezTo>
                <a:cubicBezTo>
                  <a:pt x="1077215" y="2218938"/>
                  <a:pt x="1064623" y="2212767"/>
                  <a:pt x="1051560" y="2208413"/>
                </a:cubicBezTo>
                <a:lnTo>
                  <a:pt x="1031965" y="2201882"/>
                </a:lnTo>
                <a:lnTo>
                  <a:pt x="992777" y="2188819"/>
                </a:lnTo>
                <a:cubicBezTo>
                  <a:pt x="986245" y="2186642"/>
                  <a:pt x="979861" y="2183958"/>
                  <a:pt x="973182" y="2182288"/>
                </a:cubicBezTo>
                <a:cubicBezTo>
                  <a:pt x="934209" y="2172544"/>
                  <a:pt x="955911" y="2177232"/>
                  <a:pt x="907868" y="2169225"/>
                </a:cubicBezTo>
                <a:cubicBezTo>
                  <a:pt x="858614" y="2152805"/>
                  <a:pt x="919329" y="2174955"/>
                  <a:pt x="868680" y="2149631"/>
                </a:cubicBezTo>
                <a:cubicBezTo>
                  <a:pt x="859307" y="2144944"/>
                  <a:pt x="831336" y="2138662"/>
                  <a:pt x="822960" y="2136568"/>
                </a:cubicBezTo>
                <a:cubicBezTo>
                  <a:pt x="819083" y="2137122"/>
                  <a:pt x="770083" y="2141339"/>
                  <a:pt x="757645" y="2149631"/>
                </a:cubicBezTo>
                <a:cubicBezTo>
                  <a:pt x="749960" y="2154755"/>
                  <a:pt x="746125" y="2164739"/>
                  <a:pt x="738051" y="2169225"/>
                </a:cubicBezTo>
                <a:cubicBezTo>
                  <a:pt x="726014" y="2175912"/>
                  <a:pt x="698862" y="2182288"/>
                  <a:pt x="698862" y="2182288"/>
                </a:cubicBezTo>
                <a:cubicBezTo>
                  <a:pt x="694508" y="2188819"/>
                  <a:pt x="691350" y="2196332"/>
                  <a:pt x="685800" y="2201882"/>
                </a:cubicBezTo>
                <a:cubicBezTo>
                  <a:pt x="680249" y="2207433"/>
                  <a:pt x="670366" y="2208288"/>
                  <a:pt x="666205" y="2214945"/>
                </a:cubicBezTo>
                <a:cubicBezTo>
                  <a:pt x="666200" y="2214952"/>
                  <a:pt x="649878" y="2263927"/>
                  <a:pt x="646611" y="2273728"/>
                </a:cubicBezTo>
                <a:cubicBezTo>
                  <a:pt x="644434" y="2280259"/>
                  <a:pt x="646611" y="2291145"/>
                  <a:pt x="640080" y="2293322"/>
                </a:cubicBezTo>
                <a:lnTo>
                  <a:pt x="620485" y="2299853"/>
                </a:lnTo>
                <a:cubicBezTo>
                  <a:pt x="603068" y="2297676"/>
                  <a:pt x="576084" y="2309021"/>
                  <a:pt x="568234" y="2293322"/>
                </a:cubicBezTo>
                <a:cubicBezTo>
                  <a:pt x="555539" y="2267932"/>
                  <a:pt x="567541" y="2235865"/>
                  <a:pt x="574765" y="2208413"/>
                </a:cubicBezTo>
                <a:cubicBezTo>
                  <a:pt x="578760" y="2193230"/>
                  <a:pt x="600891" y="2169225"/>
                  <a:pt x="600891" y="2169225"/>
                </a:cubicBezTo>
                <a:cubicBezTo>
                  <a:pt x="616436" y="2122589"/>
                  <a:pt x="602497" y="2137674"/>
                  <a:pt x="633548" y="2116973"/>
                </a:cubicBezTo>
                <a:cubicBezTo>
                  <a:pt x="631371" y="2106087"/>
                  <a:pt x="633833" y="2093079"/>
                  <a:pt x="627017" y="2084316"/>
                </a:cubicBezTo>
                <a:cubicBezTo>
                  <a:pt x="617378" y="2071924"/>
                  <a:pt x="587828" y="2058191"/>
                  <a:pt x="587828" y="2058191"/>
                </a:cubicBezTo>
                <a:cubicBezTo>
                  <a:pt x="576084" y="2040575"/>
                  <a:pt x="572741" y="2039284"/>
                  <a:pt x="568234" y="2019002"/>
                </a:cubicBezTo>
                <a:cubicBezTo>
                  <a:pt x="565361" y="2006074"/>
                  <a:pt x="566796" y="1992038"/>
                  <a:pt x="561702" y="1979813"/>
                </a:cubicBezTo>
                <a:cubicBezTo>
                  <a:pt x="555664" y="1965321"/>
                  <a:pt x="544285" y="1953688"/>
                  <a:pt x="535577" y="1940625"/>
                </a:cubicBezTo>
                <a:lnTo>
                  <a:pt x="522514" y="1921031"/>
                </a:lnTo>
                <a:cubicBezTo>
                  <a:pt x="511628" y="1923208"/>
                  <a:pt x="499496" y="1922054"/>
                  <a:pt x="489857" y="1927562"/>
                </a:cubicBezTo>
                <a:cubicBezTo>
                  <a:pt x="479430" y="1933520"/>
                  <a:pt x="473615" y="1956694"/>
                  <a:pt x="470262" y="1966751"/>
                </a:cubicBezTo>
                <a:cubicBezTo>
                  <a:pt x="401885" y="1959913"/>
                  <a:pt x="420419" y="1975690"/>
                  <a:pt x="398417" y="1953688"/>
                </a:cubicBezTo>
                <a:lnTo>
                  <a:pt x="346165" y="1914499"/>
                </a:lnTo>
                <a:cubicBezTo>
                  <a:pt x="328748" y="1907968"/>
                  <a:pt x="310552" y="1903224"/>
                  <a:pt x="293914" y="1894905"/>
                </a:cubicBezTo>
                <a:cubicBezTo>
                  <a:pt x="262664" y="1879280"/>
                  <a:pt x="256634" y="1870688"/>
                  <a:pt x="235131" y="1849185"/>
                </a:cubicBezTo>
                <a:cubicBezTo>
                  <a:pt x="232954" y="1838299"/>
                  <a:pt x="230425" y="1827478"/>
                  <a:pt x="228600" y="1816528"/>
                </a:cubicBezTo>
                <a:cubicBezTo>
                  <a:pt x="221203" y="1772144"/>
                  <a:pt x="225566" y="1779783"/>
                  <a:pt x="215537" y="1744682"/>
                </a:cubicBezTo>
                <a:cubicBezTo>
                  <a:pt x="213646" y="1738062"/>
                  <a:pt x="212084" y="1731246"/>
                  <a:pt x="209005" y="1725088"/>
                </a:cubicBezTo>
                <a:cubicBezTo>
                  <a:pt x="195318" y="1697714"/>
                  <a:pt x="198744" y="1711095"/>
                  <a:pt x="176348" y="1692431"/>
                </a:cubicBezTo>
                <a:cubicBezTo>
                  <a:pt x="169252" y="1686518"/>
                  <a:pt x="164440" y="1677960"/>
                  <a:pt x="156754" y="1672836"/>
                </a:cubicBezTo>
                <a:cubicBezTo>
                  <a:pt x="151026" y="1669017"/>
                  <a:pt x="143951" y="1667437"/>
                  <a:pt x="137160" y="1666305"/>
                </a:cubicBezTo>
                <a:cubicBezTo>
                  <a:pt x="117713" y="1663064"/>
                  <a:pt x="97971" y="1661950"/>
                  <a:pt x="78377" y="1659773"/>
                </a:cubicBezTo>
                <a:cubicBezTo>
                  <a:pt x="31741" y="1644229"/>
                  <a:pt x="50645" y="1654349"/>
                  <a:pt x="19594" y="1633648"/>
                </a:cubicBezTo>
                <a:cubicBezTo>
                  <a:pt x="17417" y="1622762"/>
                  <a:pt x="15983" y="1611701"/>
                  <a:pt x="13062" y="1600991"/>
                </a:cubicBezTo>
                <a:cubicBezTo>
                  <a:pt x="9439" y="1587707"/>
                  <a:pt x="0" y="1561802"/>
                  <a:pt x="0" y="1561802"/>
                </a:cubicBezTo>
                <a:cubicBezTo>
                  <a:pt x="2177" y="1544385"/>
                  <a:pt x="533" y="1526047"/>
                  <a:pt x="6531" y="1509551"/>
                </a:cubicBezTo>
                <a:cubicBezTo>
                  <a:pt x="9688" y="1500870"/>
                  <a:pt x="20454" y="1497247"/>
                  <a:pt x="26125" y="1489956"/>
                </a:cubicBezTo>
                <a:cubicBezTo>
                  <a:pt x="35764" y="1477564"/>
                  <a:pt x="41150" y="1461870"/>
                  <a:pt x="52251" y="1450768"/>
                </a:cubicBezTo>
                <a:cubicBezTo>
                  <a:pt x="77395" y="1425622"/>
                  <a:pt x="66721" y="1438859"/>
                  <a:pt x="84908" y="1411579"/>
                </a:cubicBezTo>
                <a:cubicBezTo>
                  <a:pt x="82731" y="1385453"/>
                  <a:pt x="85579" y="1358409"/>
                  <a:pt x="78377" y="1333202"/>
                </a:cubicBezTo>
                <a:cubicBezTo>
                  <a:pt x="76220" y="1325654"/>
                  <a:pt x="64333" y="1325690"/>
                  <a:pt x="58782" y="1320139"/>
                </a:cubicBezTo>
                <a:cubicBezTo>
                  <a:pt x="53232" y="1314589"/>
                  <a:pt x="49230" y="1307566"/>
                  <a:pt x="45720" y="1300545"/>
                </a:cubicBezTo>
                <a:cubicBezTo>
                  <a:pt x="42641" y="1294387"/>
                  <a:pt x="39188" y="1280951"/>
                  <a:pt x="39188" y="1280951"/>
                </a:cubicBezTo>
                <a:lnTo>
                  <a:pt x="26125" y="1235231"/>
                </a:lnTo>
                <a:cubicBezTo>
                  <a:pt x="23948" y="1215637"/>
                  <a:pt x="22835" y="1195895"/>
                  <a:pt x="19594" y="1176448"/>
                </a:cubicBezTo>
                <a:cubicBezTo>
                  <a:pt x="18462" y="1169657"/>
                  <a:pt x="13062" y="1163738"/>
                  <a:pt x="13062" y="1156853"/>
                </a:cubicBezTo>
                <a:cubicBezTo>
                  <a:pt x="13062" y="1128467"/>
                  <a:pt x="16073" y="1100112"/>
                  <a:pt x="19594" y="1071945"/>
                </a:cubicBezTo>
                <a:cubicBezTo>
                  <a:pt x="20448" y="1065114"/>
                  <a:pt x="21824" y="1057727"/>
                  <a:pt x="26125" y="1052351"/>
                </a:cubicBezTo>
                <a:cubicBezTo>
                  <a:pt x="31029" y="1046221"/>
                  <a:pt x="39188" y="1043642"/>
                  <a:pt x="45720" y="1039288"/>
                </a:cubicBezTo>
                <a:cubicBezTo>
                  <a:pt x="47897" y="1030579"/>
                  <a:pt x="47272" y="1020631"/>
                  <a:pt x="52251" y="1013162"/>
                </a:cubicBezTo>
                <a:cubicBezTo>
                  <a:pt x="67557" y="990202"/>
                  <a:pt x="89926" y="1003113"/>
                  <a:pt x="111034" y="1006631"/>
                </a:cubicBezTo>
                <a:cubicBezTo>
                  <a:pt x="114209" y="1063779"/>
                  <a:pt x="90722" y="1112833"/>
                  <a:pt x="137160" y="1143791"/>
                </a:cubicBezTo>
                <a:cubicBezTo>
                  <a:pt x="142888" y="1147610"/>
                  <a:pt x="150223" y="1148145"/>
                  <a:pt x="156754" y="1150322"/>
                </a:cubicBezTo>
                <a:cubicBezTo>
                  <a:pt x="163285" y="1154676"/>
                  <a:pt x="168546" y="1162518"/>
                  <a:pt x="176348" y="1163385"/>
                </a:cubicBezTo>
                <a:cubicBezTo>
                  <a:pt x="237081" y="1170133"/>
                  <a:pt x="214282" y="1142147"/>
                  <a:pt x="222068" y="1091539"/>
                </a:cubicBezTo>
                <a:cubicBezTo>
                  <a:pt x="225673" y="1068104"/>
                  <a:pt x="229039" y="1071652"/>
                  <a:pt x="248194" y="1058882"/>
                </a:cubicBezTo>
                <a:cubicBezTo>
                  <a:pt x="252548" y="1052351"/>
                  <a:pt x="258165" y="1046503"/>
                  <a:pt x="261257" y="1039288"/>
                </a:cubicBezTo>
                <a:cubicBezTo>
                  <a:pt x="273826" y="1009960"/>
                  <a:pt x="261599" y="1019011"/>
                  <a:pt x="274320" y="993568"/>
                </a:cubicBezTo>
                <a:cubicBezTo>
                  <a:pt x="277830" y="986547"/>
                  <a:pt x="283487" y="980789"/>
                  <a:pt x="287382" y="973973"/>
                </a:cubicBezTo>
                <a:cubicBezTo>
                  <a:pt x="320521" y="915979"/>
                  <a:pt x="281689" y="975983"/>
                  <a:pt x="313508" y="928253"/>
                </a:cubicBezTo>
                <a:cubicBezTo>
                  <a:pt x="333941" y="846532"/>
                  <a:pt x="307821" y="948163"/>
                  <a:pt x="326571" y="882533"/>
                </a:cubicBezTo>
                <a:cubicBezTo>
                  <a:pt x="342965" y="825150"/>
                  <a:pt x="323979" y="883776"/>
                  <a:pt x="339634" y="836813"/>
                </a:cubicBezTo>
                <a:cubicBezTo>
                  <a:pt x="337457" y="819396"/>
                  <a:pt x="336780" y="801725"/>
                  <a:pt x="333102" y="784562"/>
                </a:cubicBezTo>
                <a:cubicBezTo>
                  <a:pt x="324562" y="744708"/>
                  <a:pt x="316862" y="740606"/>
                  <a:pt x="293914" y="706185"/>
                </a:cubicBezTo>
                <a:cubicBezTo>
                  <a:pt x="282303" y="688768"/>
                  <a:pt x="281576" y="682237"/>
                  <a:pt x="261257" y="673528"/>
                </a:cubicBezTo>
                <a:cubicBezTo>
                  <a:pt x="253006" y="669992"/>
                  <a:pt x="243840" y="669173"/>
                  <a:pt x="235131" y="666996"/>
                </a:cubicBezTo>
                <a:lnTo>
                  <a:pt x="215537" y="647402"/>
                </a:lnTo>
                <a:lnTo>
                  <a:pt x="189411" y="621276"/>
                </a:lnTo>
                <a:cubicBezTo>
                  <a:pt x="184872" y="609172"/>
                  <a:pt x="150253" y="542283"/>
                  <a:pt x="176348" y="523305"/>
                </a:cubicBezTo>
                <a:cubicBezTo>
                  <a:pt x="194043" y="510436"/>
                  <a:pt x="219891" y="518950"/>
                  <a:pt x="241662" y="516773"/>
                </a:cubicBezTo>
                <a:cubicBezTo>
                  <a:pt x="256902" y="518950"/>
                  <a:pt x="272637" y="518881"/>
                  <a:pt x="287382" y="523305"/>
                </a:cubicBezTo>
                <a:cubicBezTo>
                  <a:pt x="312265" y="530770"/>
                  <a:pt x="303866" y="539788"/>
                  <a:pt x="320040" y="555962"/>
                </a:cubicBezTo>
                <a:cubicBezTo>
                  <a:pt x="325591" y="561513"/>
                  <a:pt x="333604" y="564000"/>
                  <a:pt x="339634" y="569025"/>
                </a:cubicBezTo>
                <a:cubicBezTo>
                  <a:pt x="346730" y="574938"/>
                  <a:pt x="352697" y="582088"/>
                  <a:pt x="359228" y="588619"/>
                </a:cubicBezTo>
                <a:cubicBezTo>
                  <a:pt x="363530" y="601524"/>
                  <a:pt x="367314" y="618602"/>
                  <a:pt x="378822" y="627808"/>
                </a:cubicBezTo>
                <a:cubicBezTo>
                  <a:pt x="384198" y="632109"/>
                  <a:pt x="391885" y="632162"/>
                  <a:pt x="398417" y="634339"/>
                </a:cubicBezTo>
                <a:cubicBezTo>
                  <a:pt x="414401" y="682291"/>
                  <a:pt x="401743" y="663791"/>
                  <a:pt x="431074" y="693122"/>
                </a:cubicBezTo>
                <a:cubicBezTo>
                  <a:pt x="441960" y="690945"/>
                  <a:pt x="454968" y="693406"/>
                  <a:pt x="463731" y="686591"/>
                </a:cubicBezTo>
                <a:cubicBezTo>
                  <a:pt x="476124" y="676952"/>
                  <a:pt x="489857" y="647402"/>
                  <a:pt x="489857" y="647402"/>
                </a:cubicBezTo>
                <a:cubicBezTo>
                  <a:pt x="492034" y="640871"/>
                  <a:pt x="492087" y="633184"/>
                  <a:pt x="496388" y="627808"/>
                </a:cubicBezTo>
                <a:cubicBezTo>
                  <a:pt x="522128" y="595632"/>
                  <a:pt x="624819" y="608342"/>
                  <a:pt x="627017" y="608213"/>
                </a:cubicBezTo>
                <a:cubicBezTo>
                  <a:pt x="631371" y="601682"/>
                  <a:pt x="636569" y="595640"/>
                  <a:pt x="640080" y="588619"/>
                </a:cubicBezTo>
                <a:cubicBezTo>
                  <a:pt x="643159" y="582461"/>
                  <a:pt x="641009" y="573027"/>
                  <a:pt x="646611" y="569025"/>
                </a:cubicBezTo>
                <a:cubicBezTo>
                  <a:pt x="657816" y="561022"/>
                  <a:pt x="685800" y="555962"/>
                  <a:pt x="685800" y="555962"/>
                </a:cubicBezTo>
                <a:lnTo>
                  <a:pt x="724988" y="529836"/>
                </a:lnTo>
                <a:lnTo>
                  <a:pt x="744582" y="516773"/>
                </a:lnTo>
                <a:cubicBezTo>
                  <a:pt x="746759" y="510242"/>
                  <a:pt x="749223" y="503799"/>
                  <a:pt x="751114" y="497179"/>
                </a:cubicBezTo>
                <a:cubicBezTo>
                  <a:pt x="753580" y="488548"/>
                  <a:pt x="755066" y="479651"/>
                  <a:pt x="757645" y="471053"/>
                </a:cubicBezTo>
                <a:cubicBezTo>
                  <a:pt x="761602" y="457864"/>
                  <a:pt x="757645" y="436220"/>
                  <a:pt x="770708" y="431865"/>
                </a:cubicBezTo>
                <a:cubicBezTo>
                  <a:pt x="777239" y="429688"/>
                  <a:pt x="787223" y="431491"/>
                  <a:pt x="790302" y="425333"/>
                </a:cubicBezTo>
                <a:cubicBezTo>
                  <a:pt x="792479" y="420979"/>
                  <a:pt x="781594" y="420979"/>
                  <a:pt x="777240" y="418802"/>
                </a:cubicBezTo>
                <a:lnTo>
                  <a:pt x="842554" y="405739"/>
                </a:lnTo>
                <a:cubicBezTo>
                  <a:pt x="862706" y="315056"/>
                  <a:pt x="858558" y="359065"/>
                  <a:pt x="849085" y="235922"/>
                </a:cubicBezTo>
                <a:cubicBezTo>
                  <a:pt x="847573" y="216265"/>
                  <a:pt x="848788" y="195842"/>
                  <a:pt x="842554" y="177139"/>
                </a:cubicBezTo>
                <a:cubicBezTo>
                  <a:pt x="837589" y="162245"/>
                  <a:pt x="816428" y="137951"/>
                  <a:pt x="816428" y="137951"/>
                </a:cubicBezTo>
                <a:cubicBezTo>
                  <a:pt x="814251" y="131419"/>
                  <a:pt x="811788" y="124976"/>
                  <a:pt x="809897" y="118356"/>
                </a:cubicBezTo>
                <a:cubicBezTo>
                  <a:pt x="807431" y="109725"/>
                  <a:pt x="806901" y="100482"/>
                  <a:pt x="803365" y="92231"/>
                </a:cubicBezTo>
                <a:cubicBezTo>
                  <a:pt x="800273" y="85016"/>
                  <a:pt x="794656" y="79168"/>
                  <a:pt x="790302" y="72636"/>
                </a:cubicBezTo>
                <a:cubicBezTo>
                  <a:pt x="788125" y="66105"/>
                  <a:pt x="783771" y="59927"/>
                  <a:pt x="783771" y="53042"/>
                </a:cubicBezTo>
                <a:cubicBezTo>
                  <a:pt x="783771" y="34208"/>
                  <a:pt x="794851" y="27908"/>
                  <a:pt x="809897" y="20385"/>
                </a:cubicBezTo>
                <a:cubicBezTo>
                  <a:pt x="816055" y="17306"/>
                  <a:pt x="823333" y="16932"/>
                  <a:pt x="829491" y="13853"/>
                </a:cubicBezTo>
                <a:cubicBezTo>
                  <a:pt x="836512" y="10343"/>
                  <a:pt x="842554" y="5145"/>
                  <a:pt x="849085" y="791"/>
                </a:cubicBezTo>
                <a:cubicBezTo>
                  <a:pt x="868679" y="2968"/>
                  <a:pt x="889563" y="0"/>
                  <a:pt x="907868" y="7322"/>
                </a:cubicBezTo>
                <a:cubicBezTo>
                  <a:pt x="914260" y="9879"/>
                  <a:pt x="913050" y="20165"/>
                  <a:pt x="914400" y="26916"/>
                </a:cubicBezTo>
                <a:cubicBezTo>
                  <a:pt x="918411" y="46970"/>
                  <a:pt x="917626" y="72558"/>
                  <a:pt x="927462" y="92231"/>
                </a:cubicBezTo>
                <a:cubicBezTo>
                  <a:pt x="930972" y="99252"/>
                  <a:pt x="936171" y="105294"/>
                  <a:pt x="940525" y="111825"/>
                </a:cubicBezTo>
                <a:cubicBezTo>
                  <a:pt x="942702" y="122711"/>
                  <a:pt x="945369" y="133510"/>
                  <a:pt x="947057" y="144482"/>
                </a:cubicBezTo>
                <a:cubicBezTo>
                  <a:pt x="957608" y="213063"/>
                  <a:pt x="946795" y="176356"/>
                  <a:pt x="960120" y="216328"/>
                </a:cubicBezTo>
                <a:cubicBezTo>
                  <a:pt x="962297" y="255516"/>
                  <a:pt x="962930" y="294821"/>
                  <a:pt x="966651" y="333893"/>
                </a:cubicBezTo>
                <a:cubicBezTo>
                  <a:pt x="967304" y="340747"/>
                  <a:pt x="968314" y="348620"/>
                  <a:pt x="973182" y="353488"/>
                </a:cubicBezTo>
                <a:cubicBezTo>
                  <a:pt x="978050" y="358356"/>
                  <a:pt x="986245" y="357842"/>
                  <a:pt x="992777" y="360019"/>
                </a:cubicBezTo>
                <a:cubicBezTo>
                  <a:pt x="1005840" y="355665"/>
                  <a:pt x="1024327" y="358413"/>
                  <a:pt x="1031965" y="346956"/>
                </a:cubicBezTo>
                <a:cubicBezTo>
                  <a:pt x="1036319" y="340425"/>
                  <a:pt x="1037347" y="328979"/>
                  <a:pt x="1045028" y="327362"/>
                </a:cubicBezTo>
                <a:cubicBezTo>
                  <a:pt x="1081308" y="319724"/>
                  <a:pt x="1119051" y="323008"/>
                  <a:pt x="1156062" y="320831"/>
                </a:cubicBezTo>
                <a:cubicBezTo>
                  <a:pt x="1173479" y="318654"/>
                  <a:pt x="1191151" y="317977"/>
                  <a:pt x="1208314" y="314299"/>
                </a:cubicBezTo>
                <a:cubicBezTo>
                  <a:pt x="1221778" y="311414"/>
                  <a:pt x="1233801" y="302606"/>
                  <a:pt x="1247502" y="301236"/>
                </a:cubicBezTo>
                <a:lnTo>
                  <a:pt x="1312817" y="294705"/>
                </a:lnTo>
                <a:cubicBezTo>
                  <a:pt x="1359452" y="279160"/>
                  <a:pt x="1340548" y="289280"/>
                  <a:pt x="1371600" y="268579"/>
                </a:cubicBezTo>
                <a:cubicBezTo>
                  <a:pt x="1375116" y="269081"/>
                  <a:pt x="1449717" y="279378"/>
                  <a:pt x="1456508" y="281642"/>
                </a:cubicBezTo>
                <a:cubicBezTo>
                  <a:pt x="1463955" y="284124"/>
                  <a:pt x="1469571" y="290351"/>
                  <a:pt x="1476102" y="294705"/>
                </a:cubicBezTo>
                <a:cubicBezTo>
                  <a:pt x="1473925" y="305591"/>
                  <a:pt x="1472263" y="316592"/>
                  <a:pt x="1469571" y="327362"/>
                </a:cubicBezTo>
                <a:cubicBezTo>
                  <a:pt x="1467901" y="334041"/>
                  <a:pt x="1463040" y="340071"/>
                  <a:pt x="1463040" y="346956"/>
                </a:cubicBezTo>
                <a:cubicBezTo>
                  <a:pt x="1463040" y="353841"/>
                  <a:pt x="1467394" y="360019"/>
                  <a:pt x="1469571" y="366551"/>
                </a:cubicBezTo>
                <a:cubicBezTo>
                  <a:pt x="1476102" y="364374"/>
                  <a:pt x="1482486" y="361689"/>
                  <a:pt x="1489165" y="360019"/>
                </a:cubicBezTo>
                <a:cubicBezTo>
                  <a:pt x="1499935" y="357327"/>
                  <a:pt x="1510985" y="355896"/>
                  <a:pt x="1521822" y="353488"/>
                </a:cubicBezTo>
                <a:cubicBezTo>
                  <a:pt x="1530585" y="351541"/>
                  <a:pt x="1539239" y="349133"/>
                  <a:pt x="1547948" y="346956"/>
                </a:cubicBezTo>
                <a:cubicBezTo>
                  <a:pt x="1554479" y="342602"/>
                  <a:pt x="1564627" y="341181"/>
                  <a:pt x="1567542" y="333893"/>
                </a:cubicBezTo>
                <a:cubicBezTo>
                  <a:pt x="1575738" y="313402"/>
                  <a:pt x="1550638" y="310841"/>
                  <a:pt x="1541417" y="307768"/>
                </a:cubicBezTo>
                <a:cubicBezTo>
                  <a:pt x="1534885" y="303414"/>
                  <a:pt x="1526726" y="300835"/>
                  <a:pt x="1521822" y="294705"/>
                </a:cubicBezTo>
                <a:cubicBezTo>
                  <a:pt x="1513114" y="283820"/>
                  <a:pt x="1513114" y="266401"/>
                  <a:pt x="1521822" y="255516"/>
                </a:cubicBezTo>
                <a:cubicBezTo>
                  <a:pt x="1526726" y="249386"/>
                  <a:pt x="1533658" y="243647"/>
                  <a:pt x="1541417" y="242453"/>
                </a:cubicBezTo>
                <a:cubicBezTo>
                  <a:pt x="1562935" y="239142"/>
                  <a:pt x="1584960" y="242453"/>
                  <a:pt x="1606731" y="242453"/>
                </a:cubicBezTo>
                <a:lnTo>
                  <a:pt x="1737360" y="268579"/>
                </a:lnTo>
                <a:cubicBezTo>
                  <a:pt x="1756954" y="270756"/>
                  <a:pt x="1777016" y="270330"/>
                  <a:pt x="1796142" y="275111"/>
                </a:cubicBezTo>
                <a:cubicBezTo>
                  <a:pt x="1803757" y="277015"/>
                  <a:pt x="1808921" y="284278"/>
                  <a:pt x="1815737" y="288173"/>
                </a:cubicBezTo>
                <a:cubicBezTo>
                  <a:pt x="1838339" y="301088"/>
                  <a:pt x="1839472" y="300439"/>
                  <a:pt x="1861457" y="307768"/>
                </a:cubicBezTo>
                <a:cubicBezTo>
                  <a:pt x="1876697" y="305591"/>
                  <a:pt x="1892081" y="304255"/>
                  <a:pt x="1907177" y="301236"/>
                </a:cubicBezTo>
                <a:cubicBezTo>
                  <a:pt x="1913928" y="299886"/>
                  <a:pt x="1919886" y="294705"/>
                  <a:pt x="1926771" y="294705"/>
                </a:cubicBezTo>
                <a:cubicBezTo>
                  <a:pt x="1940014" y="294705"/>
                  <a:pt x="1952897" y="299059"/>
                  <a:pt x="1965960" y="301236"/>
                </a:cubicBezTo>
                <a:cubicBezTo>
                  <a:pt x="1968137" y="307768"/>
                  <a:pt x="1973623" y="314040"/>
                  <a:pt x="1972491" y="320831"/>
                </a:cubicBezTo>
                <a:cubicBezTo>
                  <a:pt x="1971200" y="328574"/>
                  <a:pt x="1957889" y="332728"/>
                  <a:pt x="1959428" y="340425"/>
                </a:cubicBezTo>
                <a:cubicBezTo>
                  <a:pt x="1960967" y="348122"/>
                  <a:pt x="1971325" y="351949"/>
                  <a:pt x="1979022" y="353488"/>
                </a:cubicBezTo>
                <a:cubicBezTo>
                  <a:pt x="2004729" y="358629"/>
                  <a:pt x="2031274" y="357842"/>
                  <a:pt x="2057400" y="360019"/>
                </a:cubicBezTo>
                <a:cubicBezTo>
                  <a:pt x="2061754" y="366550"/>
                  <a:pt x="2067370" y="372398"/>
                  <a:pt x="2070462" y="379613"/>
                </a:cubicBezTo>
                <a:cubicBezTo>
                  <a:pt x="2073998" y="387864"/>
                  <a:pt x="2068478" y="402900"/>
                  <a:pt x="2076994" y="405739"/>
                </a:cubicBezTo>
                <a:cubicBezTo>
                  <a:pt x="2093646" y="411290"/>
                  <a:pt x="2111828" y="401385"/>
                  <a:pt x="2129245" y="399208"/>
                </a:cubicBezTo>
                <a:cubicBezTo>
                  <a:pt x="2185086" y="380594"/>
                  <a:pt x="2154771" y="384437"/>
                  <a:pt x="2220685" y="392676"/>
                </a:cubicBezTo>
                <a:cubicBezTo>
                  <a:pt x="2242457" y="425335"/>
                  <a:pt x="2227216" y="407916"/>
                  <a:pt x="2272937" y="438396"/>
                </a:cubicBezTo>
                <a:cubicBezTo>
                  <a:pt x="2279468" y="442750"/>
                  <a:pt x="2285084" y="448976"/>
                  <a:pt x="2292531" y="451459"/>
                </a:cubicBezTo>
                <a:cubicBezTo>
                  <a:pt x="2299062" y="453636"/>
                  <a:pt x="2305967" y="454912"/>
                  <a:pt x="2312125" y="457991"/>
                </a:cubicBezTo>
                <a:cubicBezTo>
                  <a:pt x="2319146" y="461501"/>
                  <a:pt x="2324699" y="467543"/>
                  <a:pt x="2331720" y="471053"/>
                </a:cubicBezTo>
                <a:cubicBezTo>
                  <a:pt x="2337878" y="474132"/>
                  <a:pt x="2345156" y="474506"/>
                  <a:pt x="2351314" y="477585"/>
                </a:cubicBezTo>
                <a:cubicBezTo>
                  <a:pt x="2396415" y="500137"/>
                  <a:pt x="2342665" y="483588"/>
                  <a:pt x="2397034" y="497179"/>
                </a:cubicBezTo>
                <a:lnTo>
                  <a:pt x="2436222" y="523305"/>
                </a:lnTo>
                <a:cubicBezTo>
                  <a:pt x="2442754" y="527659"/>
                  <a:pt x="2448370" y="533886"/>
                  <a:pt x="2455817" y="536368"/>
                </a:cubicBezTo>
                <a:lnTo>
                  <a:pt x="2475411" y="542899"/>
                </a:lnTo>
                <a:cubicBezTo>
                  <a:pt x="2479765" y="549430"/>
                  <a:pt x="2481943" y="558139"/>
                  <a:pt x="2488474" y="562493"/>
                </a:cubicBezTo>
                <a:cubicBezTo>
                  <a:pt x="2539083" y="596233"/>
                  <a:pt x="2494871" y="539429"/>
                  <a:pt x="2527662" y="588619"/>
                </a:cubicBezTo>
                <a:cubicBezTo>
                  <a:pt x="2535235" y="626480"/>
                  <a:pt x="2537876" y="619609"/>
                  <a:pt x="2527662" y="660465"/>
                </a:cubicBezTo>
                <a:cubicBezTo>
                  <a:pt x="2524323" y="673823"/>
                  <a:pt x="2514600" y="699653"/>
                  <a:pt x="2514600" y="699653"/>
                </a:cubicBezTo>
                <a:cubicBezTo>
                  <a:pt x="2516777" y="708362"/>
                  <a:pt x="2516152" y="718310"/>
                  <a:pt x="2521131" y="725779"/>
                </a:cubicBezTo>
                <a:cubicBezTo>
                  <a:pt x="2528367" y="736633"/>
                  <a:pt x="2549142" y="741647"/>
                  <a:pt x="2560320" y="745373"/>
                </a:cubicBezTo>
                <a:cubicBezTo>
                  <a:pt x="2606907" y="729845"/>
                  <a:pt x="2550587" y="751863"/>
                  <a:pt x="2599508" y="719248"/>
                </a:cubicBezTo>
                <a:cubicBezTo>
                  <a:pt x="2608118" y="713508"/>
                  <a:pt x="2647045" y="707128"/>
                  <a:pt x="2651760" y="706185"/>
                </a:cubicBezTo>
                <a:cubicBezTo>
                  <a:pt x="2658291" y="701831"/>
                  <a:pt x="2663639" y="694569"/>
                  <a:pt x="2671354" y="693122"/>
                </a:cubicBezTo>
                <a:cubicBezTo>
                  <a:pt x="2737060" y="680802"/>
                  <a:pt x="2769850" y="687723"/>
                  <a:pt x="2834640" y="693122"/>
                </a:cubicBezTo>
                <a:cubicBezTo>
                  <a:pt x="2852056" y="704733"/>
                  <a:pt x="2860289" y="708372"/>
                  <a:pt x="2873828" y="725779"/>
                </a:cubicBezTo>
                <a:cubicBezTo>
                  <a:pt x="2883467" y="738172"/>
                  <a:pt x="2899954" y="764968"/>
                  <a:pt x="2899954" y="764968"/>
                </a:cubicBezTo>
                <a:cubicBezTo>
                  <a:pt x="2910755" y="797372"/>
                  <a:pt x="2915589" y="802970"/>
                  <a:pt x="2899954" y="849876"/>
                </a:cubicBezTo>
                <a:cubicBezTo>
                  <a:pt x="2897472" y="857323"/>
                  <a:pt x="2886891" y="858585"/>
                  <a:pt x="2880360" y="862939"/>
                </a:cubicBezTo>
                <a:cubicBezTo>
                  <a:pt x="2876006" y="869470"/>
                  <a:pt x="2873427" y="877629"/>
                  <a:pt x="2867297" y="882533"/>
                </a:cubicBezTo>
                <a:cubicBezTo>
                  <a:pt x="2862905" y="886046"/>
                  <a:pt x="2823458" y="895032"/>
                  <a:pt x="2821577" y="895596"/>
                </a:cubicBezTo>
                <a:cubicBezTo>
                  <a:pt x="2808388" y="899553"/>
                  <a:pt x="2782388" y="908659"/>
                  <a:pt x="2782388" y="908659"/>
                </a:cubicBezTo>
                <a:cubicBezTo>
                  <a:pt x="2764513" y="920576"/>
                  <a:pt x="2758898" y="920691"/>
                  <a:pt x="2749731" y="941316"/>
                </a:cubicBezTo>
                <a:cubicBezTo>
                  <a:pt x="2744139" y="953899"/>
                  <a:pt x="2748125" y="972867"/>
                  <a:pt x="2736668" y="980505"/>
                </a:cubicBezTo>
                <a:cubicBezTo>
                  <a:pt x="2709389" y="998692"/>
                  <a:pt x="2722625" y="988017"/>
                  <a:pt x="2697480" y="1013162"/>
                </a:cubicBezTo>
                <a:cubicBezTo>
                  <a:pt x="2695303" y="1019693"/>
                  <a:pt x="2689816" y="1025965"/>
                  <a:pt x="2690948" y="1032756"/>
                </a:cubicBezTo>
                <a:cubicBezTo>
                  <a:pt x="2694424" y="1053611"/>
                  <a:pt x="2708321" y="1053788"/>
                  <a:pt x="2723605" y="1058882"/>
                </a:cubicBezTo>
                <a:cubicBezTo>
                  <a:pt x="2768522" y="1088827"/>
                  <a:pt x="2747900" y="1089973"/>
                  <a:pt x="2782388" y="1078476"/>
                </a:cubicBezTo>
                <a:cubicBezTo>
                  <a:pt x="2799233" y="1080883"/>
                  <a:pt x="2829464" y="1082420"/>
                  <a:pt x="2847702" y="1091539"/>
                </a:cubicBezTo>
                <a:cubicBezTo>
                  <a:pt x="2854723" y="1095050"/>
                  <a:pt x="2860765" y="1100248"/>
                  <a:pt x="2867297" y="1104602"/>
                </a:cubicBezTo>
                <a:cubicBezTo>
                  <a:pt x="2871651" y="1111133"/>
                  <a:pt x="2872641" y="1122767"/>
                  <a:pt x="2880360" y="1124196"/>
                </a:cubicBezTo>
                <a:cubicBezTo>
                  <a:pt x="2934049" y="1134138"/>
                  <a:pt x="3043645" y="1137259"/>
                  <a:pt x="3043645" y="1137259"/>
                </a:cubicBezTo>
                <a:cubicBezTo>
                  <a:pt x="3052354" y="1139436"/>
                  <a:pt x="3061140" y="1141325"/>
                  <a:pt x="3069771" y="1143791"/>
                </a:cubicBezTo>
                <a:cubicBezTo>
                  <a:pt x="3076391" y="1145682"/>
                  <a:pt x="3082480" y="1150322"/>
                  <a:pt x="3089365" y="1150322"/>
                </a:cubicBezTo>
                <a:cubicBezTo>
                  <a:pt x="3130788" y="1150322"/>
                  <a:pt x="3172096" y="1145968"/>
                  <a:pt x="3213462" y="1143791"/>
                </a:cubicBezTo>
                <a:cubicBezTo>
                  <a:pt x="3222703" y="1140710"/>
                  <a:pt x="3250979" y="1130728"/>
                  <a:pt x="3259182" y="1130728"/>
                </a:cubicBezTo>
                <a:cubicBezTo>
                  <a:pt x="3287569" y="1130728"/>
                  <a:pt x="3315788" y="1135082"/>
                  <a:pt x="3344091" y="1137259"/>
                </a:cubicBezTo>
                <a:cubicBezTo>
                  <a:pt x="3357154" y="1139436"/>
                  <a:pt x="3370432" y="1140579"/>
                  <a:pt x="3383280" y="1143791"/>
                </a:cubicBezTo>
                <a:cubicBezTo>
                  <a:pt x="3396638" y="1147130"/>
                  <a:pt x="3422468" y="1156853"/>
                  <a:pt x="3422468" y="1156853"/>
                </a:cubicBezTo>
                <a:cubicBezTo>
                  <a:pt x="3433354" y="1154676"/>
                  <a:pt x="3444731" y="1154220"/>
                  <a:pt x="3455125" y="1150322"/>
                </a:cubicBezTo>
                <a:cubicBezTo>
                  <a:pt x="3462475" y="1147566"/>
                  <a:pt x="3467004" y="1138706"/>
                  <a:pt x="3474720" y="1137259"/>
                </a:cubicBezTo>
                <a:cubicBezTo>
                  <a:pt x="3502620" y="1132028"/>
                  <a:pt x="3531325" y="1132905"/>
                  <a:pt x="3559628" y="1130728"/>
                </a:cubicBezTo>
                <a:cubicBezTo>
                  <a:pt x="3567758" y="1118532"/>
                  <a:pt x="3578973" y="1098935"/>
                  <a:pt x="3592285" y="1091539"/>
                </a:cubicBezTo>
                <a:cubicBezTo>
                  <a:pt x="3604322" y="1084852"/>
                  <a:pt x="3631474" y="1078476"/>
                  <a:pt x="3631474" y="1078476"/>
                </a:cubicBezTo>
                <a:cubicBezTo>
                  <a:pt x="3640183" y="1080653"/>
                  <a:pt x="3650131" y="1080029"/>
                  <a:pt x="3657600" y="1085008"/>
                </a:cubicBezTo>
                <a:cubicBezTo>
                  <a:pt x="3670906" y="1093879"/>
                  <a:pt x="3681149" y="1136063"/>
                  <a:pt x="3683725" y="1143791"/>
                </a:cubicBezTo>
                <a:lnTo>
                  <a:pt x="3690257" y="1163385"/>
                </a:lnTo>
                <a:cubicBezTo>
                  <a:pt x="3688080" y="1169916"/>
                  <a:pt x="3684857" y="1176188"/>
                  <a:pt x="3683725" y="1182979"/>
                </a:cubicBezTo>
                <a:cubicBezTo>
                  <a:pt x="3680484" y="1202426"/>
                  <a:pt x="3686541" y="1224404"/>
                  <a:pt x="3677194" y="1241762"/>
                </a:cubicBezTo>
                <a:cubicBezTo>
                  <a:pt x="3669626" y="1255817"/>
                  <a:pt x="3636521" y="1269891"/>
                  <a:pt x="3618411" y="1274419"/>
                </a:cubicBezTo>
                <a:cubicBezTo>
                  <a:pt x="3607641" y="1277112"/>
                  <a:pt x="3596640" y="1278774"/>
                  <a:pt x="3585754" y="1280951"/>
                </a:cubicBezTo>
                <a:cubicBezTo>
                  <a:pt x="3529593" y="1318390"/>
                  <a:pt x="3600655" y="1273499"/>
                  <a:pt x="3546565" y="1300545"/>
                </a:cubicBezTo>
                <a:cubicBezTo>
                  <a:pt x="3539544" y="1304056"/>
                  <a:pt x="3534742" y="1312498"/>
                  <a:pt x="3526971" y="1313608"/>
                </a:cubicBezTo>
                <a:cubicBezTo>
                  <a:pt x="3488116" y="1319159"/>
                  <a:pt x="3448594" y="1317962"/>
                  <a:pt x="3409405" y="1320139"/>
                </a:cubicBezTo>
                <a:lnTo>
                  <a:pt x="3252651" y="1313608"/>
                </a:lnTo>
                <a:cubicBezTo>
                  <a:pt x="3230809" y="1312323"/>
                  <a:pt x="3209217" y="1307076"/>
                  <a:pt x="3187337" y="1307076"/>
                </a:cubicBezTo>
                <a:cubicBezTo>
                  <a:pt x="3145914" y="1307076"/>
                  <a:pt x="3104614" y="1311590"/>
                  <a:pt x="3063240" y="1313608"/>
                </a:cubicBezTo>
                <a:lnTo>
                  <a:pt x="2919548" y="1320139"/>
                </a:lnTo>
                <a:cubicBezTo>
                  <a:pt x="2915529" y="1340235"/>
                  <a:pt x="2906151" y="1365357"/>
                  <a:pt x="2919548" y="1385453"/>
                </a:cubicBezTo>
                <a:cubicBezTo>
                  <a:pt x="2923367" y="1391181"/>
                  <a:pt x="2932984" y="1388906"/>
                  <a:pt x="2939142" y="1391985"/>
                </a:cubicBezTo>
                <a:cubicBezTo>
                  <a:pt x="2946163" y="1395496"/>
                  <a:pt x="2951387" y="1402292"/>
                  <a:pt x="2958737" y="1405048"/>
                </a:cubicBezTo>
                <a:cubicBezTo>
                  <a:pt x="2969131" y="1408946"/>
                  <a:pt x="2980557" y="1409171"/>
                  <a:pt x="2991394" y="1411579"/>
                </a:cubicBezTo>
                <a:cubicBezTo>
                  <a:pt x="3000157" y="1413526"/>
                  <a:pt x="3008922" y="1415532"/>
                  <a:pt x="3017520" y="1418111"/>
                </a:cubicBezTo>
                <a:cubicBezTo>
                  <a:pt x="3017610" y="1418138"/>
                  <a:pt x="3066461" y="1434425"/>
                  <a:pt x="3076302" y="1437705"/>
                </a:cubicBezTo>
                <a:lnTo>
                  <a:pt x="3135085" y="1457299"/>
                </a:lnTo>
                <a:lnTo>
                  <a:pt x="3154680" y="1463831"/>
                </a:lnTo>
                <a:cubicBezTo>
                  <a:pt x="3159034" y="1470362"/>
                  <a:pt x="3161211" y="1479071"/>
                  <a:pt x="3167742" y="1483425"/>
                </a:cubicBezTo>
                <a:cubicBezTo>
                  <a:pt x="3175211" y="1488404"/>
                  <a:pt x="3185237" y="1487490"/>
                  <a:pt x="3193868" y="1489956"/>
                </a:cubicBezTo>
                <a:cubicBezTo>
                  <a:pt x="3200488" y="1491847"/>
                  <a:pt x="3206931" y="1494311"/>
                  <a:pt x="3213462" y="1496488"/>
                </a:cubicBezTo>
                <a:cubicBezTo>
                  <a:pt x="3275983" y="1559006"/>
                  <a:pt x="3195928" y="1484797"/>
                  <a:pt x="3252651" y="1522613"/>
                </a:cubicBezTo>
                <a:cubicBezTo>
                  <a:pt x="3311312" y="1561721"/>
                  <a:pt x="3219758" y="1524713"/>
                  <a:pt x="3311434" y="1555271"/>
                </a:cubicBezTo>
                <a:lnTo>
                  <a:pt x="3350622" y="1568333"/>
                </a:lnTo>
                <a:lnTo>
                  <a:pt x="3370217" y="1574865"/>
                </a:lnTo>
                <a:cubicBezTo>
                  <a:pt x="3374571" y="1581396"/>
                  <a:pt x="3376623" y="1590299"/>
                  <a:pt x="3383280" y="1594459"/>
                </a:cubicBezTo>
                <a:cubicBezTo>
                  <a:pt x="3394956" y="1601757"/>
                  <a:pt x="3422468" y="1607522"/>
                  <a:pt x="3422468" y="1607522"/>
                </a:cubicBezTo>
                <a:cubicBezTo>
                  <a:pt x="3426822" y="1614053"/>
                  <a:pt x="3432021" y="1620095"/>
                  <a:pt x="3435531" y="1627116"/>
                </a:cubicBezTo>
                <a:cubicBezTo>
                  <a:pt x="3445584" y="1647223"/>
                  <a:pt x="3448086" y="1681027"/>
                  <a:pt x="3435531" y="1698962"/>
                </a:cubicBezTo>
                <a:cubicBezTo>
                  <a:pt x="3427635" y="1710242"/>
                  <a:pt x="3396342" y="1712025"/>
                  <a:pt x="3396342" y="1712025"/>
                </a:cubicBezTo>
                <a:cubicBezTo>
                  <a:pt x="3381102" y="1709848"/>
                  <a:pt x="3365368" y="1709917"/>
                  <a:pt x="3350622" y="1705493"/>
                </a:cubicBezTo>
                <a:cubicBezTo>
                  <a:pt x="3343103" y="1703237"/>
                  <a:pt x="3338049" y="1695941"/>
                  <a:pt x="3331028" y="1692431"/>
                </a:cubicBezTo>
                <a:cubicBezTo>
                  <a:pt x="3276955" y="1665394"/>
                  <a:pt x="3347984" y="1710266"/>
                  <a:pt x="3291840" y="1672836"/>
                </a:cubicBezTo>
                <a:cubicBezTo>
                  <a:pt x="3259043" y="1623642"/>
                  <a:pt x="3303265" y="1680453"/>
                  <a:pt x="3252651" y="1646711"/>
                </a:cubicBezTo>
                <a:cubicBezTo>
                  <a:pt x="3193565" y="1607320"/>
                  <a:pt x="3284049" y="1641936"/>
                  <a:pt x="3219994" y="1620585"/>
                </a:cubicBezTo>
                <a:cubicBezTo>
                  <a:pt x="3206931" y="1611876"/>
                  <a:pt x="3195699" y="1599424"/>
                  <a:pt x="3180805" y="1594459"/>
                </a:cubicBezTo>
                <a:cubicBezTo>
                  <a:pt x="3167742" y="1590105"/>
                  <a:pt x="3153074" y="1589034"/>
                  <a:pt x="3141617" y="1581396"/>
                </a:cubicBezTo>
                <a:cubicBezTo>
                  <a:pt x="3135085" y="1577042"/>
                  <a:pt x="3129195" y="1571521"/>
                  <a:pt x="3122022" y="1568333"/>
                </a:cubicBezTo>
                <a:cubicBezTo>
                  <a:pt x="3109439" y="1562741"/>
                  <a:pt x="3095897" y="1559625"/>
                  <a:pt x="3082834" y="1555271"/>
                </a:cubicBezTo>
                <a:cubicBezTo>
                  <a:pt x="3076303" y="1553094"/>
                  <a:pt x="3070056" y="1549713"/>
                  <a:pt x="3063240" y="1548739"/>
                </a:cubicBezTo>
                <a:lnTo>
                  <a:pt x="3017520" y="1542208"/>
                </a:lnTo>
                <a:cubicBezTo>
                  <a:pt x="3004457" y="1537854"/>
                  <a:pt x="2989788" y="1536783"/>
                  <a:pt x="2978331" y="1529145"/>
                </a:cubicBezTo>
                <a:cubicBezTo>
                  <a:pt x="2965268" y="1520436"/>
                  <a:pt x="2954373" y="1506827"/>
                  <a:pt x="2939142" y="1503019"/>
                </a:cubicBezTo>
                <a:cubicBezTo>
                  <a:pt x="2902247" y="1493796"/>
                  <a:pt x="2921819" y="1498249"/>
                  <a:pt x="2880360" y="1489956"/>
                </a:cubicBezTo>
                <a:cubicBezTo>
                  <a:pt x="2858588" y="1492133"/>
                  <a:pt x="2834615" y="1486703"/>
                  <a:pt x="2815045" y="1496488"/>
                </a:cubicBezTo>
                <a:cubicBezTo>
                  <a:pt x="2765810" y="1521106"/>
                  <a:pt x="2807746" y="1554502"/>
                  <a:pt x="2775857" y="1522613"/>
                </a:cubicBezTo>
                <a:lnTo>
                  <a:pt x="2762794" y="1574865"/>
                </a:lnTo>
                <a:cubicBezTo>
                  <a:pt x="2760617" y="1594459"/>
                  <a:pt x="2761044" y="1614522"/>
                  <a:pt x="2756262" y="1633648"/>
                </a:cubicBezTo>
                <a:cubicBezTo>
                  <a:pt x="2752724" y="1647801"/>
                  <a:pt x="2735852" y="1660862"/>
                  <a:pt x="2723605" y="1666305"/>
                </a:cubicBezTo>
                <a:cubicBezTo>
                  <a:pt x="2711022" y="1671897"/>
                  <a:pt x="2697480" y="1675014"/>
                  <a:pt x="2684417" y="1679368"/>
                </a:cubicBezTo>
                <a:cubicBezTo>
                  <a:pt x="2652264" y="1690085"/>
                  <a:pt x="2671603" y="1684769"/>
                  <a:pt x="2625634" y="1692431"/>
                </a:cubicBezTo>
                <a:cubicBezTo>
                  <a:pt x="2627811" y="1703317"/>
                  <a:pt x="2626007" y="1715851"/>
                  <a:pt x="2632165" y="1725088"/>
                </a:cubicBezTo>
                <a:cubicBezTo>
                  <a:pt x="2635984" y="1730817"/>
                  <a:pt x="2645741" y="1728275"/>
                  <a:pt x="2651760" y="1731619"/>
                </a:cubicBezTo>
                <a:cubicBezTo>
                  <a:pt x="2665484" y="1739243"/>
                  <a:pt x="2677885" y="1749036"/>
                  <a:pt x="2690948" y="1757745"/>
                </a:cubicBezTo>
                <a:cubicBezTo>
                  <a:pt x="2697479" y="1762099"/>
                  <a:pt x="2703095" y="1768326"/>
                  <a:pt x="2710542" y="1770808"/>
                </a:cubicBezTo>
                <a:lnTo>
                  <a:pt x="2730137" y="1777339"/>
                </a:lnTo>
                <a:cubicBezTo>
                  <a:pt x="2736668" y="1781693"/>
                  <a:pt x="2742710" y="1786891"/>
                  <a:pt x="2749731" y="1790402"/>
                </a:cubicBezTo>
                <a:cubicBezTo>
                  <a:pt x="2755889" y="1793481"/>
                  <a:pt x="2763307" y="1793590"/>
                  <a:pt x="2769325" y="1796933"/>
                </a:cubicBezTo>
                <a:cubicBezTo>
                  <a:pt x="2783049" y="1804557"/>
                  <a:pt x="2795451" y="1814350"/>
                  <a:pt x="2808514" y="1823059"/>
                </a:cubicBezTo>
                <a:cubicBezTo>
                  <a:pt x="2815045" y="1827413"/>
                  <a:pt x="2820661" y="1833640"/>
                  <a:pt x="2828108" y="1836122"/>
                </a:cubicBezTo>
                <a:lnTo>
                  <a:pt x="2847702" y="1842653"/>
                </a:lnTo>
                <a:lnTo>
                  <a:pt x="2886891" y="1868779"/>
                </a:lnTo>
                <a:lnTo>
                  <a:pt x="2906485" y="1881842"/>
                </a:lnTo>
                <a:cubicBezTo>
                  <a:pt x="2910788" y="1894749"/>
                  <a:pt x="2914571" y="1911823"/>
                  <a:pt x="2926080" y="1921031"/>
                </a:cubicBezTo>
                <a:cubicBezTo>
                  <a:pt x="2931456" y="1925332"/>
                  <a:pt x="2939143" y="1925385"/>
                  <a:pt x="2945674" y="1927562"/>
                </a:cubicBezTo>
                <a:cubicBezTo>
                  <a:pt x="2950986" y="1943498"/>
                  <a:pt x="2952607" y="1954090"/>
                  <a:pt x="2965268" y="1966751"/>
                </a:cubicBezTo>
                <a:cubicBezTo>
                  <a:pt x="2970818" y="1972301"/>
                  <a:pt x="2978331" y="1975459"/>
                  <a:pt x="2984862" y="1979813"/>
                </a:cubicBezTo>
                <a:cubicBezTo>
                  <a:pt x="2987039" y="1986345"/>
                  <a:pt x="2987093" y="1994032"/>
                  <a:pt x="2991394" y="1999408"/>
                </a:cubicBezTo>
                <a:cubicBezTo>
                  <a:pt x="2996298" y="2005538"/>
                  <a:pt x="3009285" y="2004808"/>
                  <a:pt x="3010988" y="2012471"/>
                </a:cubicBezTo>
                <a:cubicBezTo>
                  <a:pt x="3021340" y="2059055"/>
                  <a:pt x="3011076" y="2055985"/>
                  <a:pt x="2984862" y="2064722"/>
                </a:cubicBezTo>
                <a:cubicBezTo>
                  <a:pt x="2960914" y="2062545"/>
                  <a:pt x="2935253" y="2067347"/>
                  <a:pt x="2913017" y="2058191"/>
                </a:cubicBezTo>
                <a:cubicBezTo>
                  <a:pt x="2895935" y="2051157"/>
                  <a:pt x="2889199" y="2029250"/>
                  <a:pt x="2873828" y="2019002"/>
                </a:cubicBezTo>
                <a:lnTo>
                  <a:pt x="2854234" y="2005939"/>
                </a:lnTo>
                <a:cubicBezTo>
                  <a:pt x="2849880" y="1999408"/>
                  <a:pt x="2846722" y="1991896"/>
                  <a:pt x="2841171" y="1986345"/>
                </a:cubicBezTo>
                <a:cubicBezTo>
                  <a:pt x="2835620" y="1980794"/>
                  <a:pt x="2826481" y="1979412"/>
                  <a:pt x="2821577" y="1973282"/>
                </a:cubicBezTo>
                <a:cubicBezTo>
                  <a:pt x="2785522" y="1928213"/>
                  <a:pt x="2851605" y="1978062"/>
                  <a:pt x="2795451" y="1940625"/>
                </a:cubicBezTo>
                <a:cubicBezTo>
                  <a:pt x="2791097" y="1934094"/>
                  <a:pt x="2788296" y="1926200"/>
                  <a:pt x="2782388" y="1921031"/>
                </a:cubicBezTo>
                <a:cubicBezTo>
                  <a:pt x="2770573" y="1910693"/>
                  <a:pt x="2756263" y="1903614"/>
                  <a:pt x="2743200" y="1894905"/>
                </a:cubicBezTo>
                <a:cubicBezTo>
                  <a:pt x="2717878" y="1878024"/>
                  <a:pt x="2731051" y="1884324"/>
                  <a:pt x="2704011" y="1875311"/>
                </a:cubicBezTo>
                <a:cubicBezTo>
                  <a:pt x="2699657" y="1868779"/>
                  <a:pt x="2696499" y="1861267"/>
                  <a:pt x="2690948" y="1855716"/>
                </a:cubicBezTo>
                <a:cubicBezTo>
                  <a:pt x="2675258" y="1840025"/>
                  <a:pt x="2670353" y="1844090"/>
                  <a:pt x="2651760" y="1836122"/>
                </a:cubicBezTo>
                <a:cubicBezTo>
                  <a:pt x="2642811" y="1832287"/>
                  <a:pt x="2634343" y="1827413"/>
                  <a:pt x="2625634" y="1823059"/>
                </a:cubicBezTo>
                <a:cubicBezTo>
                  <a:pt x="2616925" y="1825236"/>
                  <a:pt x="2607913" y="1826439"/>
                  <a:pt x="2599508" y="1829591"/>
                </a:cubicBezTo>
                <a:cubicBezTo>
                  <a:pt x="2590391" y="1833010"/>
                  <a:pt x="2583088" y="1841887"/>
                  <a:pt x="2573382" y="1842653"/>
                </a:cubicBezTo>
                <a:cubicBezTo>
                  <a:pt x="2499557" y="1848481"/>
                  <a:pt x="2425337" y="1847008"/>
                  <a:pt x="2351314" y="1849185"/>
                </a:cubicBezTo>
                <a:cubicBezTo>
                  <a:pt x="2353491" y="1862248"/>
                  <a:pt x="2349124" y="1878407"/>
                  <a:pt x="2357845" y="1888373"/>
                </a:cubicBezTo>
                <a:cubicBezTo>
                  <a:pt x="2366912" y="1898736"/>
                  <a:pt x="2383971" y="1897082"/>
                  <a:pt x="2397034" y="1901436"/>
                </a:cubicBezTo>
                <a:cubicBezTo>
                  <a:pt x="2406278" y="1904517"/>
                  <a:pt x="2434547" y="1914499"/>
                  <a:pt x="2442754" y="1914499"/>
                </a:cubicBezTo>
                <a:cubicBezTo>
                  <a:pt x="2447622" y="1914499"/>
                  <a:pt x="2434045" y="1910145"/>
                  <a:pt x="2429691" y="1907968"/>
                </a:cubicBezTo>
                <a:lnTo>
                  <a:pt x="2475411" y="1927562"/>
                </a:lnTo>
                <a:cubicBezTo>
                  <a:pt x="2477588" y="1947156"/>
                  <a:pt x="2483579" y="1966698"/>
                  <a:pt x="2481942" y="1986345"/>
                </a:cubicBezTo>
                <a:cubicBezTo>
                  <a:pt x="2481290" y="1994167"/>
                  <a:pt x="2476543" y="2004236"/>
                  <a:pt x="2468880" y="2005939"/>
                </a:cubicBezTo>
                <a:cubicBezTo>
                  <a:pt x="2453852" y="2009279"/>
                  <a:pt x="2438400" y="2001585"/>
                  <a:pt x="2423160" y="1999408"/>
                </a:cubicBezTo>
                <a:cubicBezTo>
                  <a:pt x="2359291" y="1935539"/>
                  <a:pt x="2402409" y="1959067"/>
                  <a:pt x="2279468" y="1966751"/>
                </a:cubicBezTo>
                <a:cubicBezTo>
                  <a:pt x="2272937" y="1968928"/>
                  <a:pt x="2264742" y="1968414"/>
                  <a:pt x="2259874" y="1973282"/>
                </a:cubicBezTo>
                <a:cubicBezTo>
                  <a:pt x="2177627" y="2055529"/>
                  <a:pt x="2272224" y="1976750"/>
                  <a:pt x="2220685" y="2038596"/>
                </a:cubicBezTo>
                <a:cubicBezTo>
                  <a:pt x="2215660" y="2044626"/>
                  <a:pt x="2208264" y="2048471"/>
                  <a:pt x="2201091" y="2051659"/>
                </a:cubicBezTo>
                <a:cubicBezTo>
                  <a:pt x="2188508" y="2057251"/>
                  <a:pt x="2174965" y="2060368"/>
                  <a:pt x="2161902" y="2064722"/>
                </a:cubicBezTo>
                <a:cubicBezTo>
                  <a:pt x="2129747" y="2075440"/>
                  <a:pt x="2149095" y="2070122"/>
                  <a:pt x="2103120" y="2077785"/>
                </a:cubicBezTo>
                <a:cubicBezTo>
                  <a:pt x="2096588" y="2084316"/>
                  <a:pt x="2091787" y="2093248"/>
                  <a:pt x="2083525" y="2097379"/>
                </a:cubicBezTo>
                <a:cubicBezTo>
                  <a:pt x="2073596" y="2102344"/>
                  <a:pt x="2061638" y="2101218"/>
                  <a:pt x="2050868" y="2103911"/>
                </a:cubicBezTo>
                <a:cubicBezTo>
                  <a:pt x="2044189" y="2105581"/>
                  <a:pt x="2037805" y="2108265"/>
                  <a:pt x="2031274" y="2110442"/>
                </a:cubicBezTo>
                <a:cubicBezTo>
                  <a:pt x="2007325" y="2108265"/>
                  <a:pt x="1983290" y="2106894"/>
                  <a:pt x="1959428" y="2103911"/>
                </a:cubicBezTo>
                <a:cubicBezTo>
                  <a:pt x="1927938" y="2099975"/>
                  <a:pt x="1926661" y="2103692"/>
                  <a:pt x="1913708" y="2077785"/>
                </a:cubicBezTo>
                <a:cubicBezTo>
                  <a:pt x="1912734" y="2075838"/>
                  <a:pt x="1913708" y="2073430"/>
                  <a:pt x="1913708" y="2071253"/>
                </a:cubicBezTo>
                <a:lnTo>
                  <a:pt x="1913708" y="2058191"/>
                </a:lnTo>
                <a:cubicBezTo>
                  <a:pt x="1787185" y="2044132"/>
                  <a:pt x="1911992" y="2038172"/>
                  <a:pt x="1848394" y="2130036"/>
                </a:cubicBezTo>
                <a:cubicBezTo>
                  <a:pt x="1838403" y="2144468"/>
                  <a:pt x="1813456" y="2133682"/>
                  <a:pt x="1796142" y="2136568"/>
                </a:cubicBezTo>
                <a:cubicBezTo>
                  <a:pt x="1787288" y="2138044"/>
                  <a:pt x="1778648" y="2140633"/>
                  <a:pt x="1770017" y="2143099"/>
                </a:cubicBezTo>
                <a:cubicBezTo>
                  <a:pt x="1763397" y="2144990"/>
                  <a:pt x="1757254" y="2148777"/>
                  <a:pt x="1750422" y="2149631"/>
                </a:cubicBezTo>
                <a:cubicBezTo>
                  <a:pt x="1722255" y="2153152"/>
                  <a:pt x="1693784" y="2153592"/>
                  <a:pt x="1665514" y="2156162"/>
                </a:cubicBezTo>
                <a:cubicBezTo>
                  <a:pt x="1645880" y="2157947"/>
                  <a:pt x="1626325" y="2160516"/>
                  <a:pt x="1606731" y="2162693"/>
                </a:cubicBezTo>
                <a:cubicBezTo>
                  <a:pt x="1602377" y="2169225"/>
                  <a:pt x="1599219" y="2176737"/>
                  <a:pt x="1593668" y="2182288"/>
                </a:cubicBezTo>
                <a:cubicBezTo>
                  <a:pt x="1588117" y="2187839"/>
                  <a:pt x="1581289" y="2192259"/>
                  <a:pt x="1574074" y="2195351"/>
                </a:cubicBezTo>
                <a:cubicBezTo>
                  <a:pt x="1547663" y="2206670"/>
                  <a:pt x="1470715" y="2207823"/>
                  <a:pt x="1463040" y="2208413"/>
                </a:cubicBezTo>
                <a:cubicBezTo>
                  <a:pt x="1443446" y="2204059"/>
                  <a:pt x="1423730" y="2200219"/>
                  <a:pt x="1404257" y="2195351"/>
                </a:cubicBezTo>
                <a:cubicBezTo>
                  <a:pt x="1397578" y="2193681"/>
                  <a:pt x="1390391" y="2192638"/>
                  <a:pt x="1384662" y="2188819"/>
                </a:cubicBezTo>
                <a:cubicBezTo>
                  <a:pt x="1376977" y="2183695"/>
                  <a:pt x="1366879" y="2178282"/>
                  <a:pt x="1365068" y="2169225"/>
                </a:cubicBezTo>
                <a:cubicBezTo>
                  <a:pt x="1363860" y="2163187"/>
                  <a:pt x="1375954" y="2169225"/>
                  <a:pt x="1378131" y="216922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5" name="Freeform 1134"/>
          <p:cNvSpPr/>
          <p:nvPr/>
        </p:nvSpPr>
        <p:spPr>
          <a:xfrm>
            <a:off x="8694374" y="3161917"/>
            <a:ext cx="434937" cy="405452"/>
          </a:xfrm>
          <a:custGeom>
            <a:avLst/>
            <a:gdLst>
              <a:gd name="connsiteX0" fmla="*/ 189411 w 1204603"/>
              <a:gd name="connsiteY0" fmla="*/ 1045028 h 1122939"/>
              <a:gd name="connsiteX1" fmla="*/ 189411 w 1204603"/>
              <a:gd name="connsiteY1" fmla="*/ 1045028 h 1122939"/>
              <a:gd name="connsiteX2" fmla="*/ 143691 w 1204603"/>
              <a:gd name="connsiteY2" fmla="*/ 1012371 h 1122939"/>
              <a:gd name="connsiteX3" fmla="*/ 130628 w 1204603"/>
              <a:gd name="connsiteY3" fmla="*/ 992777 h 1122939"/>
              <a:gd name="connsiteX4" fmla="*/ 111034 w 1204603"/>
              <a:gd name="connsiteY4" fmla="*/ 979714 h 1122939"/>
              <a:gd name="connsiteX5" fmla="*/ 91440 w 1204603"/>
              <a:gd name="connsiteY5" fmla="*/ 960120 h 1122939"/>
              <a:gd name="connsiteX6" fmla="*/ 78377 w 1204603"/>
              <a:gd name="connsiteY6" fmla="*/ 920931 h 1122939"/>
              <a:gd name="connsiteX7" fmla="*/ 71845 w 1204603"/>
              <a:gd name="connsiteY7" fmla="*/ 901337 h 1122939"/>
              <a:gd name="connsiteX8" fmla="*/ 78377 w 1204603"/>
              <a:gd name="connsiteY8" fmla="*/ 836022 h 1122939"/>
              <a:gd name="connsiteX9" fmla="*/ 104503 w 1204603"/>
              <a:gd name="connsiteY9" fmla="*/ 796834 h 1122939"/>
              <a:gd name="connsiteX10" fmla="*/ 117565 w 1204603"/>
              <a:gd name="connsiteY10" fmla="*/ 777240 h 1122939"/>
              <a:gd name="connsiteX11" fmla="*/ 124097 w 1204603"/>
              <a:gd name="connsiteY11" fmla="*/ 751114 h 1122939"/>
              <a:gd name="connsiteX12" fmla="*/ 97971 w 1204603"/>
              <a:gd name="connsiteY12" fmla="*/ 724988 h 1122939"/>
              <a:gd name="connsiteX13" fmla="*/ 71845 w 1204603"/>
              <a:gd name="connsiteY13" fmla="*/ 672737 h 1122939"/>
              <a:gd name="connsiteX14" fmla="*/ 71845 w 1204603"/>
              <a:gd name="connsiteY14" fmla="*/ 542108 h 1122939"/>
              <a:gd name="connsiteX15" fmla="*/ 84908 w 1204603"/>
              <a:gd name="connsiteY15" fmla="*/ 522514 h 1122939"/>
              <a:gd name="connsiteX16" fmla="*/ 71845 w 1204603"/>
              <a:gd name="connsiteY16" fmla="*/ 502920 h 1122939"/>
              <a:gd name="connsiteX17" fmla="*/ 52251 w 1204603"/>
              <a:gd name="connsiteY17" fmla="*/ 489857 h 1122939"/>
              <a:gd name="connsiteX18" fmla="*/ 45720 w 1204603"/>
              <a:gd name="connsiteY18" fmla="*/ 470262 h 1122939"/>
              <a:gd name="connsiteX19" fmla="*/ 32657 w 1204603"/>
              <a:gd name="connsiteY19" fmla="*/ 450668 h 1122939"/>
              <a:gd name="connsiteX20" fmla="*/ 13063 w 1204603"/>
              <a:gd name="connsiteY20" fmla="*/ 411480 h 1122939"/>
              <a:gd name="connsiteX21" fmla="*/ 0 w 1204603"/>
              <a:gd name="connsiteY21" fmla="*/ 411480 h 1122939"/>
              <a:gd name="connsiteX22" fmla="*/ 0 w 1204603"/>
              <a:gd name="connsiteY22" fmla="*/ 378822 h 1122939"/>
              <a:gd name="connsiteX23" fmla="*/ 32657 w 1204603"/>
              <a:gd name="connsiteY23" fmla="*/ 306977 h 1122939"/>
              <a:gd name="connsiteX24" fmla="*/ 71845 w 1204603"/>
              <a:gd name="connsiteY24" fmla="*/ 280851 h 1122939"/>
              <a:gd name="connsiteX25" fmla="*/ 104503 w 1204603"/>
              <a:gd name="connsiteY25" fmla="*/ 241662 h 1122939"/>
              <a:gd name="connsiteX26" fmla="*/ 150223 w 1204603"/>
              <a:gd name="connsiteY26" fmla="*/ 228600 h 1122939"/>
              <a:gd name="connsiteX27" fmla="*/ 189411 w 1204603"/>
              <a:gd name="connsiteY27" fmla="*/ 202474 h 1122939"/>
              <a:gd name="connsiteX28" fmla="*/ 267788 w 1204603"/>
              <a:gd name="connsiteY28" fmla="*/ 182880 h 1122939"/>
              <a:gd name="connsiteX29" fmla="*/ 287383 w 1204603"/>
              <a:gd name="connsiteY29" fmla="*/ 176348 h 1122939"/>
              <a:gd name="connsiteX30" fmla="*/ 333103 w 1204603"/>
              <a:gd name="connsiteY30" fmla="*/ 156754 h 1122939"/>
              <a:gd name="connsiteX31" fmla="*/ 385354 w 1204603"/>
              <a:gd name="connsiteY31" fmla="*/ 143691 h 1122939"/>
              <a:gd name="connsiteX32" fmla="*/ 535577 w 1204603"/>
              <a:gd name="connsiteY32" fmla="*/ 130628 h 1122939"/>
              <a:gd name="connsiteX33" fmla="*/ 594360 w 1204603"/>
              <a:gd name="connsiteY33" fmla="*/ 84908 h 1122939"/>
              <a:gd name="connsiteX34" fmla="*/ 640080 w 1204603"/>
              <a:gd name="connsiteY34" fmla="*/ 52251 h 1122939"/>
              <a:gd name="connsiteX35" fmla="*/ 659674 w 1204603"/>
              <a:gd name="connsiteY35" fmla="*/ 32657 h 1122939"/>
              <a:gd name="connsiteX36" fmla="*/ 705394 w 1204603"/>
              <a:gd name="connsiteY36" fmla="*/ 26125 h 1122939"/>
              <a:gd name="connsiteX37" fmla="*/ 724988 w 1204603"/>
              <a:gd name="connsiteY37" fmla="*/ 13062 h 1122939"/>
              <a:gd name="connsiteX38" fmla="*/ 764177 w 1204603"/>
              <a:gd name="connsiteY38" fmla="*/ 0 h 1122939"/>
              <a:gd name="connsiteX39" fmla="*/ 822960 w 1204603"/>
              <a:gd name="connsiteY39" fmla="*/ 6531 h 1122939"/>
              <a:gd name="connsiteX40" fmla="*/ 862148 w 1204603"/>
              <a:gd name="connsiteY40" fmla="*/ 19594 h 1122939"/>
              <a:gd name="connsiteX41" fmla="*/ 920931 w 1204603"/>
              <a:gd name="connsiteY41" fmla="*/ 26125 h 1122939"/>
              <a:gd name="connsiteX42" fmla="*/ 979714 w 1204603"/>
              <a:gd name="connsiteY42" fmla="*/ 45720 h 1122939"/>
              <a:gd name="connsiteX43" fmla="*/ 999308 w 1204603"/>
              <a:gd name="connsiteY43" fmla="*/ 52251 h 1122939"/>
              <a:gd name="connsiteX44" fmla="*/ 1018903 w 1204603"/>
              <a:gd name="connsiteY44" fmla="*/ 65314 h 1122939"/>
              <a:gd name="connsiteX45" fmla="*/ 1038497 w 1204603"/>
              <a:gd name="connsiteY45" fmla="*/ 71845 h 1122939"/>
              <a:gd name="connsiteX46" fmla="*/ 1077685 w 1204603"/>
              <a:gd name="connsiteY46" fmla="*/ 97971 h 1122939"/>
              <a:gd name="connsiteX47" fmla="*/ 1129937 w 1204603"/>
              <a:gd name="connsiteY47" fmla="*/ 143691 h 1122939"/>
              <a:gd name="connsiteX48" fmla="*/ 1143000 w 1204603"/>
              <a:gd name="connsiteY48" fmla="*/ 182880 h 1122939"/>
              <a:gd name="connsiteX49" fmla="*/ 1149531 w 1204603"/>
              <a:gd name="connsiteY49" fmla="*/ 202474 h 1122939"/>
              <a:gd name="connsiteX50" fmla="*/ 1162594 w 1204603"/>
              <a:gd name="connsiteY50" fmla="*/ 222068 h 1122939"/>
              <a:gd name="connsiteX51" fmla="*/ 1175657 w 1204603"/>
              <a:gd name="connsiteY51" fmla="*/ 261257 h 1122939"/>
              <a:gd name="connsiteX52" fmla="*/ 1182188 w 1204603"/>
              <a:gd name="connsiteY52" fmla="*/ 280851 h 1122939"/>
              <a:gd name="connsiteX53" fmla="*/ 1195251 w 1204603"/>
              <a:gd name="connsiteY53" fmla="*/ 326571 h 1122939"/>
              <a:gd name="connsiteX54" fmla="*/ 1188720 w 1204603"/>
              <a:gd name="connsiteY54" fmla="*/ 398417 h 1122939"/>
              <a:gd name="connsiteX55" fmla="*/ 1188720 w 1204603"/>
              <a:gd name="connsiteY55" fmla="*/ 568234 h 1122939"/>
              <a:gd name="connsiteX56" fmla="*/ 1182188 w 1204603"/>
              <a:gd name="connsiteY56" fmla="*/ 587828 h 1122939"/>
              <a:gd name="connsiteX57" fmla="*/ 1162594 w 1204603"/>
              <a:gd name="connsiteY57" fmla="*/ 600891 h 1122939"/>
              <a:gd name="connsiteX58" fmla="*/ 1136468 w 1204603"/>
              <a:gd name="connsiteY58" fmla="*/ 640080 h 1122939"/>
              <a:gd name="connsiteX59" fmla="*/ 1097280 w 1204603"/>
              <a:gd name="connsiteY59" fmla="*/ 666205 h 1122939"/>
              <a:gd name="connsiteX60" fmla="*/ 1051560 w 1204603"/>
              <a:gd name="connsiteY60" fmla="*/ 679268 h 1122939"/>
              <a:gd name="connsiteX61" fmla="*/ 1031965 w 1204603"/>
              <a:gd name="connsiteY61" fmla="*/ 685800 h 1122939"/>
              <a:gd name="connsiteX62" fmla="*/ 907868 w 1204603"/>
              <a:gd name="connsiteY62" fmla="*/ 692331 h 1122939"/>
              <a:gd name="connsiteX63" fmla="*/ 875211 w 1204603"/>
              <a:gd name="connsiteY63" fmla="*/ 718457 h 1122939"/>
              <a:gd name="connsiteX64" fmla="*/ 868680 w 1204603"/>
              <a:gd name="connsiteY64" fmla="*/ 738051 h 1122939"/>
              <a:gd name="connsiteX65" fmla="*/ 809897 w 1204603"/>
              <a:gd name="connsiteY65" fmla="*/ 770708 h 1122939"/>
              <a:gd name="connsiteX66" fmla="*/ 587828 w 1204603"/>
              <a:gd name="connsiteY66" fmla="*/ 777240 h 1122939"/>
              <a:gd name="connsiteX67" fmla="*/ 529045 w 1204603"/>
              <a:gd name="connsiteY67" fmla="*/ 803365 h 1122939"/>
              <a:gd name="connsiteX68" fmla="*/ 522514 w 1204603"/>
              <a:gd name="connsiteY68" fmla="*/ 894805 h 1122939"/>
              <a:gd name="connsiteX69" fmla="*/ 535577 w 1204603"/>
              <a:gd name="connsiteY69" fmla="*/ 933994 h 1122939"/>
              <a:gd name="connsiteX70" fmla="*/ 529045 w 1204603"/>
              <a:gd name="connsiteY70" fmla="*/ 1038497 h 1122939"/>
              <a:gd name="connsiteX71" fmla="*/ 522514 w 1204603"/>
              <a:gd name="connsiteY71" fmla="*/ 1064622 h 1122939"/>
              <a:gd name="connsiteX72" fmla="*/ 509451 w 1204603"/>
              <a:gd name="connsiteY72" fmla="*/ 1084217 h 1122939"/>
              <a:gd name="connsiteX73" fmla="*/ 489857 w 1204603"/>
              <a:gd name="connsiteY73" fmla="*/ 1090748 h 1122939"/>
              <a:gd name="connsiteX74" fmla="*/ 470263 w 1204603"/>
              <a:gd name="connsiteY74" fmla="*/ 1103811 h 1122939"/>
              <a:gd name="connsiteX75" fmla="*/ 339634 w 1204603"/>
              <a:gd name="connsiteY75" fmla="*/ 1103811 h 1122939"/>
              <a:gd name="connsiteX76" fmla="*/ 280851 w 1204603"/>
              <a:gd name="connsiteY76" fmla="*/ 1097280 h 1122939"/>
              <a:gd name="connsiteX77" fmla="*/ 254725 w 1204603"/>
              <a:gd name="connsiteY77" fmla="*/ 1084217 h 1122939"/>
              <a:gd name="connsiteX78" fmla="*/ 235131 w 1204603"/>
              <a:gd name="connsiteY78" fmla="*/ 1077685 h 1122939"/>
              <a:gd name="connsiteX79" fmla="*/ 195943 w 1204603"/>
              <a:gd name="connsiteY79" fmla="*/ 1058091 h 1122939"/>
              <a:gd name="connsiteX80" fmla="*/ 189411 w 1204603"/>
              <a:gd name="connsiteY80" fmla="*/ 1045028 h 112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04603" h="1122939">
                <a:moveTo>
                  <a:pt x="189411" y="1045028"/>
                </a:moveTo>
                <a:lnTo>
                  <a:pt x="189411" y="1045028"/>
                </a:lnTo>
                <a:cubicBezTo>
                  <a:pt x="174171" y="1034142"/>
                  <a:pt x="157689" y="1024813"/>
                  <a:pt x="143691" y="1012371"/>
                </a:cubicBezTo>
                <a:cubicBezTo>
                  <a:pt x="137824" y="1007156"/>
                  <a:pt x="136179" y="998328"/>
                  <a:pt x="130628" y="992777"/>
                </a:cubicBezTo>
                <a:cubicBezTo>
                  <a:pt x="125077" y="987226"/>
                  <a:pt x="117064" y="984739"/>
                  <a:pt x="111034" y="979714"/>
                </a:cubicBezTo>
                <a:cubicBezTo>
                  <a:pt x="103938" y="973801"/>
                  <a:pt x="97971" y="966651"/>
                  <a:pt x="91440" y="960120"/>
                </a:cubicBezTo>
                <a:lnTo>
                  <a:pt x="78377" y="920931"/>
                </a:lnTo>
                <a:lnTo>
                  <a:pt x="71845" y="901337"/>
                </a:lnTo>
                <a:cubicBezTo>
                  <a:pt x="74022" y="879565"/>
                  <a:pt x="71851" y="856906"/>
                  <a:pt x="78377" y="836022"/>
                </a:cubicBezTo>
                <a:cubicBezTo>
                  <a:pt x="83060" y="821037"/>
                  <a:pt x="95794" y="809897"/>
                  <a:pt x="104503" y="796834"/>
                </a:cubicBezTo>
                <a:lnTo>
                  <a:pt x="117565" y="777240"/>
                </a:lnTo>
                <a:cubicBezTo>
                  <a:pt x="132336" y="755083"/>
                  <a:pt x="136179" y="763196"/>
                  <a:pt x="124097" y="751114"/>
                </a:cubicBezTo>
                <a:lnTo>
                  <a:pt x="97971" y="724988"/>
                </a:lnTo>
                <a:cubicBezTo>
                  <a:pt x="89262" y="707571"/>
                  <a:pt x="79335" y="690712"/>
                  <a:pt x="71845" y="672737"/>
                </a:cubicBezTo>
                <a:cubicBezTo>
                  <a:pt x="56121" y="634998"/>
                  <a:pt x="67588" y="569068"/>
                  <a:pt x="71845" y="542108"/>
                </a:cubicBezTo>
                <a:cubicBezTo>
                  <a:pt x="73069" y="534354"/>
                  <a:pt x="80554" y="529045"/>
                  <a:pt x="84908" y="522514"/>
                </a:cubicBezTo>
                <a:cubicBezTo>
                  <a:pt x="80554" y="515983"/>
                  <a:pt x="77396" y="508471"/>
                  <a:pt x="71845" y="502920"/>
                </a:cubicBezTo>
                <a:cubicBezTo>
                  <a:pt x="66294" y="497369"/>
                  <a:pt x="57155" y="495987"/>
                  <a:pt x="52251" y="489857"/>
                </a:cubicBezTo>
                <a:cubicBezTo>
                  <a:pt x="47950" y="484481"/>
                  <a:pt x="48799" y="476420"/>
                  <a:pt x="45720" y="470262"/>
                </a:cubicBezTo>
                <a:cubicBezTo>
                  <a:pt x="42210" y="463241"/>
                  <a:pt x="36168" y="457689"/>
                  <a:pt x="32657" y="450668"/>
                </a:cubicBezTo>
                <a:cubicBezTo>
                  <a:pt x="25317" y="435988"/>
                  <a:pt x="28035" y="422709"/>
                  <a:pt x="13063" y="411480"/>
                </a:cubicBezTo>
                <a:cubicBezTo>
                  <a:pt x="9580" y="408867"/>
                  <a:pt x="4354" y="411480"/>
                  <a:pt x="0" y="411480"/>
                </a:cubicBezTo>
                <a:lnTo>
                  <a:pt x="0" y="378822"/>
                </a:lnTo>
                <a:cubicBezTo>
                  <a:pt x="3024" y="370758"/>
                  <a:pt x="17431" y="320300"/>
                  <a:pt x="32657" y="306977"/>
                </a:cubicBezTo>
                <a:cubicBezTo>
                  <a:pt x="44472" y="296639"/>
                  <a:pt x="71845" y="280851"/>
                  <a:pt x="71845" y="280851"/>
                </a:cubicBezTo>
                <a:cubicBezTo>
                  <a:pt x="81484" y="266393"/>
                  <a:pt x="89416" y="251720"/>
                  <a:pt x="104503" y="241662"/>
                </a:cubicBezTo>
                <a:cubicBezTo>
                  <a:pt x="110125" y="237914"/>
                  <a:pt x="146740" y="229471"/>
                  <a:pt x="150223" y="228600"/>
                </a:cubicBezTo>
                <a:cubicBezTo>
                  <a:pt x="163286" y="219891"/>
                  <a:pt x="173925" y="205055"/>
                  <a:pt x="189411" y="202474"/>
                </a:cubicBezTo>
                <a:cubicBezTo>
                  <a:pt x="242178" y="193679"/>
                  <a:pt x="216040" y="200129"/>
                  <a:pt x="267788" y="182880"/>
                </a:cubicBezTo>
                <a:cubicBezTo>
                  <a:pt x="274320" y="180703"/>
                  <a:pt x="281654" y="180167"/>
                  <a:pt x="287383" y="176348"/>
                </a:cubicBezTo>
                <a:cubicBezTo>
                  <a:pt x="317214" y="156460"/>
                  <a:pt x="296196" y="167299"/>
                  <a:pt x="333103" y="156754"/>
                </a:cubicBezTo>
                <a:cubicBezTo>
                  <a:pt x="355265" y="150422"/>
                  <a:pt x="358787" y="145588"/>
                  <a:pt x="385354" y="143691"/>
                </a:cubicBezTo>
                <a:cubicBezTo>
                  <a:pt x="537752" y="132806"/>
                  <a:pt x="535577" y="187467"/>
                  <a:pt x="535577" y="130628"/>
                </a:cubicBezTo>
                <a:lnTo>
                  <a:pt x="594360" y="84908"/>
                </a:lnTo>
                <a:cubicBezTo>
                  <a:pt x="609600" y="74022"/>
                  <a:pt x="625456" y="63951"/>
                  <a:pt x="640080" y="52251"/>
                </a:cubicBezTo>
                <a:cubicBezTo>
                  <a:pt x="647293" y="46481"/>
                  <a:pt x="651098" y="36087"/>
                  <a:pt x="659674" y="32657"/>
                </a:cubicBezTo>
                <a:cubicBezTo>
                  <a:pt x="673968" y="26939"/>
                  <a:pt x="690154" y="28302"/>
                  <a:pt x="705394" y="26125"/>
                </a:cubicBezTo>
                <a:cubicBezTo>
                  <a:pt x="711925" y="21771"/>
                  <a:pt x="717815" y="16250"/>
                  <a:pt x="724988" y="13062"/>
                </a:cubicBezTo>
                <a:cubicBezTo>
                  <a:pt x="737571" y="7470"/>
                  <a:pt x="764177" y="0"/>
                  <a:pt x="764177" y="0"/>
                </a:cubicBezTo>
                <a:cubicBezTo>
                  <a:pt x="783771" y="2177"/>
                  <a:pt x="803628" y="2665"/>
                  <a:pt x="822960" y="6531"/>
                </a:cubicBezTo>
                <a:cubicBezTo>
                  <a:pt x="836462" y="9231"/>
                  <a:pt x="848463" y="18074"/>
                  <a:pt x="862148" y="19594"/>
                </a:cubicBezTo>
                <a:lnTo>
                  <a:pt x="920931" y="26125"/>
                </a:lnTo>
                <a:lnTo>
                  <a:pt x="979714" y="45720"/>
                </a:lnTo>
                <a:lnTo>
                  <a:pt x="999308" y="52251"/>
                </a:lnTo>
                <a:cubicBezTo>
                  <a:pt x="1005840" y="56605"/>
                  <a:pt x="1011882" y="61803"/>
                  <a:pt x="1018903" y="65314"/>
                </a:cubicBezTo>
                <a:cubicBezTo>
                  <a:pt x="1025061" y="68393"/>
                  <a:pt x="1032769" y="68026"/>
                  <a:pt x="1038497" y="71845"/>
                </a:cubicBezTo>
                <a:cubicBezTo>
                  <a:pt x="1087421" y="104462"/>
                  <a:pt x="1031096" y="82442"/>
                  <a:pt x="1077685" y="97971"/>
                </a:cubicBezTo>
                <a:cubicBezTo>
                  <a:pt x="1123405" y="128451"/>
                  <a:pt x="1108165" y="111034"/>
                  <a:pt x="1129937" y="143691"/>
                </a:cubicBezTo>
                <a:lnTo>
                  <a:pt x="1143000" y="182880"/>
                </a:lnTo>
                <a:cubicBezTo>
                  <a:pt x="1145177" y="189411"/>
                  <a:pt x="1145712" y="196746"/>
                  <a:pt x="1149531" y="202474"/>
                </a:cubicBezTo>
                <a:lnTo>
                  <a:pt x="1162594" y="222068"/>
                </a:lnTo>
                <a:lnTo>
                  <a:pt x="1175657" y="261257"/>
                </a:lnTo>
                <a:cubicBezTo>
                  <a:pt x="1177834" y="267788"/>
                  <a:pt x="1180518" y="274172"/>
                  <a:pt x="1182188" y="280851"/>
                </a:cubicBezTo>
                <a:cubicBezTo>
                  <a:pt x="1190390" y="313656"/>
                  <a:pt x="1185881" y="298461"/>
                  <a:pt x="1195251" y="326571"/>
                </a:cubicBezTo>
                <a:cubicBezTo>
                  <a:pt x="1193074" y="350520"/>
                  <a:pt x="1188720" y="374370"/>
                  <a:pt x="1188720" y="398417"/>
                </a:cubicBezTo>
                <a:cubicBezTo>
                  <a:pt x="1188720" y="506974"/>
                  <a:pt x="1204603" y="496763"/>
                  <a:pt x="1188720" y="568234"/>
                </a:cubicBezTo>
                <a:cubicBezTo>
                  <a:pt x="1187226" y="574955"/>
                  <a:pt x="1186489" y="582452"/>
                  <a:pt x="1182188" y="587828"/>
                </a:cubicBezTo>
                <a:cubicBezTo>
                  <a:pt x="1177284" y="593958"/>
                  <a:pt x="1169125" y="596537"/>
                  <a:pt x="1162594" y="600891"/>
                </a:cubicBezTo>
                <a:cubicBezTo>
                  <a:pt x="1153885" y="613954"/>
                  <a:pt x="1149531" y="631371"/>
                  <a:pt x="1136468" y="640080"/>
                </a:cubicBezTo>
                <a:cubicBezTo>
                  <a:pt x="1123405" y="648788"/>
                  <a:pt x="1112174" y="661240"/>
                  <a:pt x="1097280" y="666205"/>
                </a:cubicBezTo>
                <a:cubicBezTo>
                  <a:pt x="1050297" y="681867"/>
                  <a:pt x="1108969" y="662865"/>
                  <a:pt x="1051560" y="679268"/>
                </a:cubicBezTo>
                <a:cubicBezTo>
                  <a:pt x="1044940" y="681159"/>
                  <a:pt x="1038822" y="685177"/>
                  <a:pt x="1031965" y="685800"/>
                </a:cubicBezTo>
                <a:cubicBezTo>
                  <a:pt x="990712" y="689550"/>
                  <a:pt x="949234" y="690154"/>
                  <a:pt x="907868" y="692331"/>
                </a:cubicBezTo>
                <a:cubicBezTo>
                  <a:pt x="885268" y="699864"/>
                  <a:pt x="887028" y="694822"/>
                  <a:pt x="875211" y="718457"/>
                </a:cubicBezTo>
                <a:cubicBezTo>
                  <a:pt x="872132" y="724615"/>
                  <a:pt x="873548" y="733183"/>
                  <a:pt x="868680" y="738051"/>
                </a:cubicBezTo>
                <a:cubicBezTo>
                  <a:pt x="862809" y="743922"/>
                  <a:pt x="827263" y="769769"/>
                  <a:pt x="809897" y="770708"/>
                </a:cubicBezTo>
                <a:cubicBezTo>
                  <a:pt x="735950" y="774705"/>
                  <a:pt x="661851" y="775063"/>
                  <a:pt x="587828" y="777240"/>
                </a:cubicBezTo>
                <a:cubicBezTo>
                  <a:pt x="541193" y="792784"/>
                  <a:pt x="560097" y="782664"/>
                  <a:pt x="529045" y="803365"/>
                </a:cubicBezTo>
                <a:cubicBezTo>
                  <a:pt x="513243" y="850774"/>
                  <a:pt x="510693" y="839639"/>
                  <a:pt x="522514" y="894805"/>
                </a:cubicBezTo>
                <a:cubicBezTo>
                  <a:pt x="525399" y="908269"/>
                  <a:pt x="535577" y="933994"/>
                  <a:pt x="535577" y="933994"/>
                </a:cubicBezTo>
                <a:cubicBezTo>
                  <a:pt x="533400" y="968828"/>
                  <a:pt x="532518" y="1003768"/>
                  <a:pt x="529045" y="1038497"/>
                </a:cubicBezTo>
                <a:cubicBezTo>
                  <a:pt x="528152" y="1047429"/>
                  <a:pt x="526050" y="1056371"/>
                  <a:pt x="522514" y="1064622"/>
                </a:cubicBezTo>
                <a:cubicBezTo>
                  <a:pt x="519422" y="1071837"/>
                  <a:pt x="515581" y="1079313"/>
                  <a:pt x="509451" y="1084217"/>
                </a:cubicBezTo>
                <a:cubicBezTo>
                  <a:pt x="504075" y="1088518"/>
                  <a:pt x="496388" y="1088571"/>
                  <a:pt x="489857" y="1090748"/>
                </a:cubicBezTo>
                <a:cubicBezTo>
                  <a:pt x="483326" y="1095102"/>
                  <a:pt x="477284" y="1100301"/>
                  <a:pt x="470263" y="1103811"/>
                </a:cubicBezTo>
                <a:cubicBezTo>
                  <a:pt x="432006" y="1122939"/>
                  <a:pt x="368628" y="1106041"/>
                  <a:pt x="339634" y="1103811"/>
                </a:cubicBezTo>
                <a:cubicBezTo>
                  <a:pt x="319977" y="1102299"/>
                  <a:pt x="300445" y="1099457"/>
                  <a:pt x="280851" y="1097280"/>
                </a:cubicBezTo>
                <a:cubicBezTo>
                  <a:pt x="272142" y="1092926"/>
                  <a:pt x="263674" y="1088053"/>
                  <a:pt x="254725" y="1084217"/>
                </a:cubicBezTo>
                <a:cubicBezTo>
                  <a:pt x="248397" y="1081505"/>
                  <a:pt x="241289" y="1080764"/>
                  <a:pt x="235131" y="1077685"/>
                </a:cubicBezTo>
                <a:cubicBezTo>
                  <a:pt x="184494" y="1052365"/>
                  <a:pt x="245186" y="1074504"/>
                  <a:pt x="195943" y="1058091"/>
                </a:cubicBezTo>
                <a:cubicBezTo>
                  <a:pt x="181172" y="1035935"/>
                  <a:pt x="190500" y="1047205"/>
                  <a:pt x="189411" y="104502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" name="Freeform 1135"/>
          <p:cNvSpPr/>
          <p:nvPr/>
        </p:nvSpPr>
        <p:spPr>
          <a:xfrm>
            <a:off x="9010380" y="3150125"/>
            <a:ext cx="47165" cy="139137"/>
          </a:xfrm>
          <a:custGeom>
            <a:avLst/>
            <a:gdLst>
              <a:gd name="connsiteX0" fmla="*/ 91440 w 130629"/>
              <a:gd name="connsiteY0" fmla="*/ 385355 h 385355"/>
              <a:gd name="connsiteX1" fmla="*/ 91440 w 130629"/>
              <a:gd name="connsiteY1" fmla="*/ 385355 h 385355"/>
              <a:gd name="connsiteX2" fmla="*/ 45720 w 130629"/>
              <a:gd name="connsiteY2" fmla="*/ 339635 h 385355"/>
              <a:gd name="connsiteX3" fmla="*/ 39189 w 130629"/>
              <a:gd name="connsiteY3" fmla="*/ 320040 h 385355"/>
              <a:gd name="connsiteX4" fmla="*/ 19594 w 130629"/>
              <a:gd name="connsiteY4" fmla="*/ 293915 h 385355"/>
              <a:gd name="connsiteX5" fmla="*/ 0 w 130629"/>
              <a:gd name="connsiteY5" fmla="*/ 215538 h 385355"/>
              <a:gd name="connsiteX6" fmla="*/ 6532 w 130629"/>
              <a:gd name="connsiteY6" fmla="*/ 78378 h 385355"/>
              <a:gd name="connsiteX7" fmla="*/ 13063 w 130629"/>
              <a:gd name="connsiteY7" fmla="*/ 58783 h 385355"/>
              <a:gd name="connsiteX8" fmla="*/ 26126 w 130629"/>
              <a:gd name="connsiteY8" fmla="*/ 39189 h 385355"/>
              <a:gd name="connsiteX9" fmla="*/ 32657 w 130629"/>
              <a:gd name="connsiteY9" fmla="*/ 19595 h 385355"/>
              <a:gd name="connsiteX10" fmla="*/ 71846 w 130629"/>
              <a:gd name="connsiteY10" fmla="*/ 0 h 385355"/>
              <a:gd name="connsiteX11" fmla="*/ 91440 w 130629"/>
              <a:gd name="connsiteY11" fmla="*/ 6532 h 385355"/>
              <a:gd name="connsiteX12" fmla="*/ 104503 w 130629"/>
              <a:gd name="connsiteY12" fmla="*/ 26126 h 385355"/>
              <a:gd name="connsiteX13" fmla="*/ 117566 w 130629"/>
              <a:gd name="connsiteY13" fmla="*/ 78378 h 385355"/>
              <a:gd name="connsiteX14" fmla="*/ 130629 w 130629"/>
              <a:gd name="connsiteY14" fmla="*/ 117566 h 385355"/>
              <a:gd name="connsiteX15" fmla="*/ 124097 w 130629"/>
              <a:gd name="connsiteY15" fmla="*/ 320040 h 385355"/>
              <a:gd name="connsiteX16" fmla="*/ 117566 w 130629"/>
              <a:gd name="connsiteY16" fmla="*/ 346166 h 385355"/>
              <a:gd name="connsiteX17" fmla="*/ 91440 w 130629"/>
              <a:gd name="connsiteY17" fmla="*/ 385355 h 38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0629" h="385355">
                <a:moveTo>
                  <a:pt x="91440" y="385355"/>
                </a:moveTo>
                <a:lnTo>
                  <a:pt x="91440" y="385355"/>
                </a:lnTo>
                <a:cubicBezTo>
                  <a:pt x="76200" y="370115"/>
                  <a:pt x="59184" y="356465"/>
                  <a:pt x="45720" y="339635"/>
                </a:cubicBezTo>
                <a:cubicBezTo>
                  <a:pt x="41419" y="334259"/>
                  <a:pt x="42605" y="326018"/>
                  <a:pt x="39189" y="320040"/>
                </a:cubicBezTo>
                <a:cubicBezTo>
                  <a:pt x="33788" y="310589"/>
                  <a:pt x="26126" y="302623"/>
                  <a:pt x="19594" y="293915"/>
                </a:cubicBezTo>
                <a:cubicBezTo>
                  <a:pt x="2345" y="242163"/>
                  <a:pt x="8796" y="268308"/>
                  <a:pt x="0" y="215538"/>
                </a:cubicBezTo>
                <a:cubicBezTo>
                  <a:pt x="2177" y="169818"/>
                  <a:pt x="2731" y="123992"/>
                  <a:pt x="6532" y="78378"/>
                </a:cubicBezTo>
                <a:cubicBezTo>
                  <a:pt x="7104" y="71517"/>
                  <a:pt x="9984" y="64941"/>
                  <a:pt x="13063" y="58783"/>
                </a:cubicBezTo>
                <a:cubicBezTo>
                  <a:pt x="16573" y="51762"/>
                  <a:pt x="21772" y="45720"/>
                  <a:pt x="26126" y="39189"/>
                </a:cubicBezTo>
                <a:cubicBezTo>
                  <a:pt x="28303" y="32658"/>
                  <a:pt x="28356" y="24971"/>
                  <a:pt x="32657" y="19595"/>
                </a:cubicBezTo>
                <a:cubicBezTo>
                  <a:pt x="41865" y="8086"/>
                  <a:pt x="58939" y="4303"/>
                  <a:pt x="71846" y="0"/>
                </a:cubicBezTo>
                <a:cubicBezTo>
                  <a:pt x="78377" y="2177"/>
                  <a:pt x="86064" y="2231"/>
                  <a:pt x="91440" y="6532"/>
                </a:cubicBezTo>
                <a:cubicBezTo>
                  <a:pt x="97570" y="11436"/>
                  <a:pt x="100992" y="19105"/>
                  <a:pt x="104503" y="26126"/>
                </a:cubicBezTo>
                <a:cubicBezTo>
                  <a:pt x="112428" y="41977"/>
                  <a:pt x="113096" y="61988"/>
                  <a:pt x="117566" y="78378"/>
                </a:cubicBezTo>
                <a:cubicBezTo>
                  <a:pt x="121189" y="91662"/>
                  <a:pt x="130629" y="117566"/>
                  <a:pt x="130629" y="117566"/>
                </a:cubicBezTo>
                <a:cubicBezTo>
                  <a:pt x="128452" y="185057"/>
                  <a:pt x="127949" y="252624"/>
                  <a:pt x="124097" y="320040"/>
                </a:cubicBezTo>
                <a:cubicBezTo>
                  <a:pt x="123585" y="329002"/>
                  <a:pt x="122020" y="338372"/>
                  <a:pt x="117566" y="346166"/>
                </a:cubicBezTo>
                <a:cubicBezTo>
                  <a:pt x="112983" y="354186"/>
                  <a:pt x="95794" y="378824"/>
                  <a:pt x="91440" y="38535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7" name="Freeform 179"/>
          <p:cNvSpPr/>
          <p:nvPr/>
        </p:nvSpPr>
        <p:spPr>
          <a:xfrm>
            <a:off x="9204729" y="3305563"/>
            <a:ext cx="67417" cy="66237"/>
          </a:xfrm>
          <a:custGeom>
            <a:avLst/>
            <a:gdLst>
              <a:gd name="connsiteX0" fmla="*/ 82215 w 186718"/>
              <a:gd name="connsiteY0" fmla="*/ 183450 h 183450"/>
              <a:gd name="connsiteX1" fmla="*/ 82215 w 186718"/>
              <a:gd name="connsiteY1" fmla="*/ 183450 h 183450"/>
              <a:gd name="connsiteX2" fmla="*/ 43026 w 186718"/>
              <a:gd name="connsiteY2" fmla="*/ 137730 h 183450"/>
              <a:gd name="connsiteX3" fmla="*/ 29963 w 186718"/>
              <a:gd name="connsiteY3" fmla="*/ 52821 h 183450"/>
              <a:gd name="connsiteX4" fmla="*/ 49558 w 186718"/>
              <a:gd name="connsiteY4" fmla="*/ 39758 h 183450"/>
              <a:gd name="connsiteX5" fmla="*/ 69152 w 186718"/>
              <a:gd name="connsiteY5" fmla="*/ 20164 h 183450"/>
              <a:gd name="connsiteX6" fmla="*/ 180186 w 186718"/>
              <a:gd name="connsiteY6" fmla="*/ 46290 h 183450"/>
              <a:gd name="connsiteX7" fmla="*/ 186718 w 186718"/>
              <a:gd name="connsiteY7" fmla="*/ 65884 h 183450"/>
              <a:gd name="connsiteX8" fmla="*/ 180186 w 186718"/>
              <a:gd name="connsiteY8" fmla="*/ 124667 h 183450"/>
              <a:gd name="connsiteX9" fmla="*/ 147529 w 186718"/>
              <a:gd name="connsiteY9" fmla="*/ 150793 h 183450"/>
              <a:gd name="connsiteX10" fmla="*/ 82215 w 186718"/>
              <a:gd name="connsiteY10" fmla="*/ 183450 h 18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6718" h="183450">
                <a:moveTo>
                  <a:pt x="82215" y="183450"/>
                </a:moveTo>
                <a:lnTo>
                  <a:pt x="82215" y="183450"/>
                </a:lnTo>
                <a:cubicBezTo>
                  <a:pt x="69152" y="168210"/>
                  <a:pt x="57219" y="151923"/>
                  <a:pt x="43026" y="137730"/>
                </a:cubicBezTo>
                <a:cubicBezTo>
                  <a:pt x="10840" y="105544"/>
                  <a:pt x="0" y="150201"/>
                  <a:pt x="29963" y="52821"/>
                </a:cubicBezTo>
                <a:cubicBezTo>
                  <a:pt x="32272" y="45318"/>
                  <a:pt x="43527" y="44783"/>
                  <a:pt x="49558" y="39758"/>
                </a:cubicBezTo>
                <a:cubicBezTo>
                  <a:pt x="56654" y="33845"/>
                  <a:pt x="62621" y="26695"/>
                  <a:pt x="69152" y="20164"/>
                </a:cubicBezTo>
                <a:cubicBezTo>
                  <a:pt x="141299" y="24974"/>
                  <a:pt x="157041" y="0"/>
                  <a:pt x="180186" y="46290"/>
                </a:cubicBezTo>
                <a:cubicBezTo>
                  <a:pt x="183265" y="52448"/>
                  <a:pt x="184541" y="59353"/>
                  <a:pt x="186718" y="65884"/>
                </a:cubicBezTo>
                <a:cubicBezTo>
                  <a:pt x="184541" y="85478"/>
                  <a:pt x="184968" y="105541"/>
                  <a:pt x="180186" y="124667"/>
                </a:cubicBezTo>
                <a:cubicBezTo>
                  <a:pt x="173895" y="149832"/>
                  <a:pt x="165281" y="141917"/>
                  <a:pt x="147529" y="150793"/>
                </a:cubicBezTo>
                <a:lnTo>
                  <a:pt x="82215" y="1834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8" name="Freeform 1137"/>
          <p:cNvSpPr/>
          <p:nvPr/>
        </p:nvSpPr>
        <p:spPr>
          <a:xfrm>
            <a:off x="8495734" y="3038206"/>
            <a:ext cx="447843" cy="351395"/>
          </a:xfrm>
          <a:custGeom>
            <a:avLst/>
            <a:gdLst>
              <a:gd name="connsiteX0" fmla="*/ 3638 w 1100903"/>
              <a:gd name="connsiteY0" fmla="*/ 784311 h 863814"/>
              <a:gd name="connsiteX1" fmla="*/ 3638 w 1100903"/>
              <a:gd name="connsiteY1" fmla="*/ 784311 h 863814"/>
              <a:gd name="connsiteX2" fmla="*/ 16701 w 1100903"/>
              <a:gd name="connsiteY2" fmla="*/ 843094 h 863814"/>
              <a:gd name="connsiteX3" fmla="*/ 101610 w 1100903"/>
              <a:gd name="connsiteY3" fmla="*/ 823500 h 863814"/>
              <a:gd name="connsiteX4" fmla="*/ 147330 w 1100903"/>
              <a:gd name="connsiteY4" fmla="*/ 771248 h 863814"/>
              <a:gd name="connsiteX5" fmla="*/ 173456 w 1100903"/>
              <a:gd name="connsiteY5" fmla="*/ 712465 h 863814"/>
              <a:gd name="connsiteX6" fmla="*/ 206113 w 1100903"/>
              <a:gd name="connsiteY6" fmla="*/ 660214 h 863814"/>
              <a:gd name="connsiteX7" fmla="*/ 251833 w 1100903"/>
              <a:gd name="connsiteY7" fmla="*/ 607963 h 863814"/>
              <a:gd name="connsiteX8" fmla="*/ 284490 w 1100903"/>
              <a:gd name="connsiteY8" fmla="*/ 575305 h 863814"/>
              <a:gd name="connsiteX9" fmla="*/ 297553 w 1100903"/>
              <a:gd name="connsiteY9" fmla="*/ 555711 h 863814"/>
              <a:gd name="connsiteX10" fmla="*/ 317147 w 1100903"/>
              <a:gd name="connsiteY10" fmla="*/ 542648 h 863814"/>
              <a:gd name="connsiteX11" fmla="*/ 375930 w 1100903"/>
              <a:gd name="connsiteY11" fmla="*/ 496928 h 863814"/>
              <a:gd name="connsiteX12" fmla="*/ 395524 w 1100903"/>
              <a:gd name="connsiteY12" fmla="*/ 483865 h 863814"/>
              <a:gd name="connsiteX13" fmla="*/ 434713 w 1100903"/>
              <a:gd name="connsiteY13" fmla="*/ 470803 h 863814"/>
              <a:gd name="connsiteX14" fmla="*/ 473901 w 1100903"/>
              <a:gd name="connsiteY14" fmla="*/ 444677 h 863814"/>
              <a:gd name="connsiteX15" fmla="*/ 493496 w 1100903"/>
              <a:gd name="connsiteY15" fmla="*/ 431614 h 863814"/>
              <a:gd name="connsiteX16" fmla="*/ 539216 w 1100903"/>
              <a:gd name="connsiteY16" fmla="*/ 418551 h 863814"/>
              <a:gd name="connsiteX17" fmla="*/ 604530 w 1100903"/>
              <a:gd name="connsiteY17" fmla="*/ 412020 h 863814"/>
              <a:gd name="connsiteX18" fmla="*/ 624124 w 1100903"/>
              <a:gd name="connsiteY18" fmla="*/ 398957 h 863814"/>
              <a:gd name="connsiteX19" fmla="*/ 643718 w 1100903"/>
              <a:gd name="connsiteY19" fmla="*/ 392425 h 863814"/>
              <a:gd name="connsiteX20" fmla="*/ 741690 w 1100903"/>
              <a:gd name="connsiteY20" fmla="*/ 379363 h 863814"/>
              <a:gd name="connsiteX21" fmla="*/ 780878 w 1100903"/>
              <a:gd name="connsiteY21" fmla="*/ 366300 h 863814"/>
              <a:gd name="connsiteX22" fmla="*/ 800473 w 1100903"/>
              <a:gd name="connsiteY22" fmla="*/ 359768 h 863814"/>
              <a:gd name="connsiteX23" fmla="*/ 878850 w 1100903"/>
              <a:gd name="connsiteY23" fmla="*/ 353237 h 863814"/>
              <a:gd name="connsiteX24" fmla="*/ 898444 w 1100903"/>
              <a:gd name="connsiteY24" fmla="*/ 346705 h 863814"/>
              <a:gd name="connsiteX25" fmla="*/ 970290 w 1100903"/>
              <a:gd name="connsiteY25" fmla="*/ 333643 h 863814"/>
              <a:gd name="connsiteX26" fmla="*/ 989884 w 1100903"/>
              <a:gd name="connsiteY26" fmla="*/ 320580 h 863814"/>
              <a:gd name="connsiteX27" fmla="*/ 1029073 w 1100903"/>
              <a:gd name="connsiteY27" fmla="*/ 300985 h 863814"/>
              <a:gd name="connsiteX28" fmla="*/ 1042136 w 1100903"/>
              <a:gd name="connsiteY28" fmla="*/ 281391 h 863814"/>
              <a:gd name="connsiteX29" fmla="*/ 1061730 w 1100903"/>
              <a:gd name="connsiteY29" fmla="*/ 268328 h 863814"/>
              <a:gd name="connsiteX30" fmla="*/ 1068261 w 1100903"/>
              <a:gd name="connsiteY30" fmla="*/ 248734 h 863814"/>
              <a:gd name="connsiteX31" fmla="*/ 1087856 w 1100903"/>
              <a:gd name="connsiteY31" fmla="*/ 229140 h 863814"/>
              <a:gd name="connsiteX32" fmla="*/ 1087856 w 1100903"/>
              <a:gd name="connsiteY32" fmla="*/ 105043 h 863814"/>
              <a:gd name="connsiteX33" fmla="*/ 1074793 w 1100903"/>
              <a:gd name="connsiteY33" fmla="*/ 65854 h 863814"/>
              <a:gd name="connsiteX34" fmla="*/ 1042136 w 1100903"/>
              <a:gd name="connsiteY34" fmla="*/ 33197 h 863814"/>
              <a:gd name="connsiteX35" fmla="*/ 1002947 w 1100903"/>
              <a:gd name="connsiteY35" fmla="*/ 20134 h 863814"/>
              <a:gd name="connsiteX36" fmla="*/ 983353 w 1100903"/>
              <a:gd name="connsiteY36" fmla="*/ 7071 h 863814"/>
              <a:gd name="connsiteX37" fmla="*/ 787410 w 1100903"/>
              <a:gd name="connsiteY37" fmla="*/ 20134 h 863814"/>
              <a:gd name="connsiteX38" fmla="*/ 695970 w 1100903"/>
              <a:gd name="connsiteY38" fmla="*/ 33197 h 863814"/>
              <a:gd name="connsiteX39" fmla="*/ 650250 w 1100903"/>
              <a:gd name="connsiteY39" fmla="*/ 46260 h 863814"/>
              <a:gd name="connsiteX40" fmla="*/ 611061 w 1100903"/>
              <a:gd name="connsiteY40" fmla="*/ 59323 h 863814"/>
              <a:gd name="connsiteX41" fmla="*/ 571873 w 1100903"/>
              <a:gd name="connsiteY41" fmla="*/ 85448 h 863814"/>
              <a:gd name="connsiteX42" fmla="*/ 552278 w 1100903"/>
              <a:gd name="connsiteY42" fmla="*/ 98511 h 863814"/>
              <a:gd name="connsiteX43" fmla="*/ 513090 w 1100903"/>
              <a:gd name="connsiteY43" fmla="*/ 118105 h 863814"/>
              <a:gd name="connsiteX44" fmla="*/ 493496 w 1100903"/>
              <a:gd name="connsiteY44" fmla="*/ 124637 h 863814"/>
              <a:gd name="connsiteX45" fmla="*/ 454307 w 1100903"/>
              <a:gd name="connsiteY45" fmla="*/ 144231 h 863814"/>
              <a:gd name="connsiteX46" fmla="*/ 434713 w 1100903"/>
              <a:gd name="connsiteY46" fmla="*/ 157294 h 863814"/>
              <a:gd name="connsiteX47" fmla="*/ 415118 w 1100903"/>
              <a:gd name="connsiteY47" fmla="*/ 176888 h 863814"/>
              <a:gd name="connsiteX48" fmla="*/ 395524 w 1100903"/>
              <a:gd name="connsiteY48" fmla="*/ 183420 h 863814"/>
              <a:gd name="connsiteX49" fmla="*/ 356336 w 1100903"/>
              <a:gd name="connsiteY49" fmla="*/ 209545 h 863814"/>
              <a:gd name="connsiteX50" fmla="*/ 323678 w 1100903"/>
              <a:gd name="connsiteY50" fmla="*/ 235671 h 863814"/>
              <a:gd name="connsiteX51" fmla="*/ 310616 w 1100903"/>
              <a:gd name="connsiteY51" fmla="*/ 255265 h 863814"/>
              <a:gd name="connsiteX52" fmla="*/ 291021 w 1100903"/>
              <a:gd name="connsiteY52" fmla="*/ 268328 h 863814"/>
              <a:gd name="connsiteX53" fmla="*/ 284490 w 1100903"/>
              <a:gd name="connsiteY53" fmla="*/ 287923 h 863814"/>
              <a:gd name="connsiteX54" fmla="*/ 245301 w 1100903"/>
              <a:gd name="connsiteY54" fmla="*/ 314048 h 863814"/>
              <a:gd name="connsiteX55" fmla="*/ 232238 w 1100903"/>
              <a:gd name="connsiteY55" fmla="*/ 333643 h 863814"/>
              <a:gd name="connsiteX56" fmla="*/ 212644 w 1100903"/>
              <a:gd name="connsiteY56" fmla="*/ 353237 h 863814"/>
              <a:gd name="connsiteX57" fmla="*/ 199581 w 1100903"/>
              <a:gd name="connsiteY57" fmla="*/ 392425 h 863814"/>
              <a:gd name="connsiteX58" fmla="*/ 193050 w 1100903"/>
              <a:gd name="connsiteY58" fmla="*/ 412020 h 863814"/>
              <a:gd name="connsiteX59" fmla="*/ 147330 w 1100903"/>
              <a:gd name="connsiteY59" fmla="*/ 470803 h 863814"/>
              <a:gd name="connsiteX60" fmla="*/ 114673 w 1100903"/>
              <a:gd name="connsiteY60" fmla="*/ 509991 h 863814"/>
              <a:gd name="connsiteX61" fmla="*/ 101610 w 1100903"/>
              <a:gd name="connsiteY61" fmla="*/ 549180 h 863814"/>
              <a:gd name="connsiteX62" fmla="*/ 95078 w 1100903"/>
              <a:gd name="connsiteY62" fmla="*/ 568774 h 863814"/>
              <a:gd name="connsiteX63" fmla="*/ 82016 w 1100903"/>
              <a:gd name="connsiteY63" fmla="*/ 588368 h 863814"/>
              <a:gd name="connsiteX64" fmla="*/ 68953 w 1100903"/>
              <a:gd name="connsiteY64" fmla="*/ 627557 h 863814"/>
              <a:gd name="connsiteX65" fmla="*/ 42827 w 1100903"/>
              <a:gd name="connsiteY65" fmla="*/ 666745 h 863814"/>
              <a:gd name="connsiteX66" fmla="*/ 29764 w 1100903"/>
              <a:gd name="connsiteY66" fmla="*/ 686340 h 863814"/>
              <a:gd name="connsiteX67" fmla="*/ 16701 w 1100903"/>
              <a:gd name="connsiteY67" fmla="*/ 725528 h 863814"/>
              <a:gd name="connsiteX68" fmla="*/ 10170 w 1100903"/>
              <a:gd name="connsiteY68" fmla="*/ 745123 h 863814"/>
              <a:gd name="connsiteX69" fmla="*/ 3638 w 1100903"/>
              <a:gd name="connsiteY69" fmla="*/ 784311 h 86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00903" h="863814">
                <a:moveTo>
                  <a:pt x="3638" y="784311"/>
                </a:moveTo>
                <a:lnTo>
                  <a:pt x="3638" y="784311"/>
                </a:lnTo>
                <a:cubicBezTo>
                  <a:pt x="7992" y="803905"/>
                  <a:pt x="0" y="831960"/>
                  <a:pt x="16701" y="843094"/>
                </a:cubicBezTo>
                <a:cubicBezTo>
                  <a:pt x="47780" y="863814"/>
                  <a:pt x="78895" y="838644"/>
                  <a:pt x="101610" y="823500"/>
                </a:cubicBezTo>
                <a:cubicBezTo>
                  <a:pt x="132090" y="777780"/>
                  <a:pt x="114673" y="793020"/>
                  <a:pt x="147330" y="771248"/>
                </a:cubicBezTo>
                <a:cubicBezTo>
                  <a:pt x="162875" y="724613"/>
                  <a:pt x="152755" y="743517"/>
                  <a:pt x="173456" y="712465"/>
                </a:cubicBezTo>
                <a:cubicBezTo>
                  <a:pt x="189000" y="665830"/>
                  <a:pt x="175061" y="680915"/>
                  <a:pt x="206113" y="660214"/>
                </a:cubicBezTo>
                <a:cubicBezTo>
                  <a:pt x="236592" y="614493"/>
                  <a:pt x="219175" y="629733"/>
                  <a:pt x="251833" y="607963"/>
                </a:cubicBezTo>
                <a:cubicBezTo>
                  <a:pt x="286666" y="555713"/>
                  <a:pt x="240950" y="618845"/>
                  <a:pt x="284490" y="575305"/>
                </a:cubicBezTo>
                <a:cubicBezTo>
                  <a:pt x="290041" y="569754"/>
                  <a:pt x="292002" y="561262"/>
                  <a:pt x="297553" y="555711"/>
                </a:cubicBezTo>
                <a:cubicBezTo>
                  <a:pt x="303104" y="550160"/>
                  <a:pt x="311117" y="547673"/>
                  <a:pt x="317147" y="542648"/>
                </a:cubicBezTo>
                <a:cubicBezTo>
                  <a:pt x="378537" y="491489"/>
                  <a:pt x="276884" y="562959"/>
                  <a:pt x="375930" y="496928"/>
                </a:cubicBezTo>
                <a:cubicBezTo>
                  <a:pt x="382461" y="492574"/>
                  <a:pt x="388077" y="486347"/>
                  <a:pt x="395524" y="483865"/>
                </a:cubicBezTo>
                <a:lnTo>
                  <a:pt x="434713" y="470803"/>
                </a:lnTo>
                <a:lnTo>
                  <a:pt x="473901" y="444677"/>
                </a:lnTo>
                <a:cubicBezTo>
                  <a:pt x="480433" y="440323"/>
                  <a:pt x="486049" y="434096"/>
                  <a:pt x="493496" y="431614"/>
                </a:cubicBezTo>
                <a:cubicBezTo>
                  <a:pt x="507450" y="426963"/>
                  <a:pt x="524869" y="420601"/>
                  <a:pt x="539216" y="418551"/>
                </a:cubicBezTo>
                <a:cubicBezTo>
                  <a:pt x="560876" y="415457"/>
                  <a:pt x="582759" y="414197"/>
                  <a:pt x="604530" y="412020"/>
                </a:cubicBezTo>
                <a:cubicBezTo>
                  <a:pt x="611061" y="407666"/>
                  <a:pt x="617103" y="402468"/>
                  <a:pt x="624124" y="398957"/>
                </a:cubicBezTo>
                <a:cubicBezTo>
                  <a:pt x="630282" y="395878"/>
                  <a:pt x="637098" y="394316"/>
                  <a:pt x="643718" y="392425"/>
                </a:cubicBezTo>
                <a:cubicBezTo>
                  <a:pt x="684101" y="380887"/>
                  <a:pt x="685207" y="384497"/>
                  <a:pt x="741690" y="379363"/>
                </a:cubicBezTo>
                <a:lnTo>
                  <a:pt x="780878" y="366300"/>
                </a:lnTo>
                <a:cubicBezTo>
                  <a:pt x="787410" y="364123"/>
                  <a:pt x="793612" y="360340"/>
                  <a:pt x="800473" y="359768"/>
                </a:cubicBezTo>
                <a:lnTo>
                  <a:pt x="878850" y="353237"/>
                </a:lnTo>
                <a:cubicBezTo>
                  <a:pt x="885381" y="351060"/>
                  <a:pt x="891670" y="347937"/>
                  <a:pt x="898444" y="346705"/>
                </a:cubicBezTo>
                <a:cubicBezTo>
                  <a:pt x="979691" y="331933"/>
                  <a:pt x="925351" y="348622"/>
                  <a:pt x="970290" y="333643"/>
                </a:cubicBezTo>
                <a:cubicBezTo>
                  <a:pt x="976821" y="329289"/>
                  <a:pt x="982863" y="324091"/>
                  <a:pt x="989884" y="320580"/>
                </a:cubicBezTo>
                <a:cubicBezTo>
                  <a:pt x="1043972" y="293535"/>
                  <a:pt x="972911" y="338426"/>
                  <a:pt x="1029073" y="300985"/>
                </a:cubicBezTo>
                <a:cubicBezTo>
                  <a:pt x="1033427" y="294454"/>
                  <a:pt x="1036585" y="286942"/>
                  <a:pt x="1042136" y="281391"/>
                </a:cubicBezTo>
                <a:cubicBezTo>
                  <a:pt x="1047687" y="275840"/>
                  <a:pt x="1056826" y="274458"/>
                  <a:pt x="1061730" y="268328"/>
                </a:cubicBezTo>
                <a:cubicBezTo>
                  <a:pt x="1066031" y="262952"/>
                  <a:pt x="1064442" y="254462"/>
                  <a:pt x="1068261" y="248734"/>
                </a:cubicBezTo>
                <a:cubicBezTo>
                  <a:pt x="1073385" y="241048"/>
                  <a:pt x="1081324" y="235671"/>
                  <a:pt x="1087856" y="229140"/>
                </a:cubicBezTo>
                <a:cubicBezTo>
                  <a:pt x="1100903" y="176950"/>
                  <a:pt x="1100168" y="191232"/>
                  <a:pt x="1087856" y="105043"/>
                </a:cubicBezTo>
                <a:cubicBezTo>
                  <a:pt x="1085909" y="91412"/>
                  <a:pt x="1082431" y="77311"/>
                  <a:pt x="1074793" y="65854"/>
                </a:cubicBezTo>
                <a:cubicBezTo>
                  <a:pt x="1062876" y="47979"/>
                  <a:pt x="1062761" y="42364"/>
                  <a:pt x="1042136" y="33197"/>
                </a:cubicBezTo>
                <a:cubicBezTo>
                  <a:pt x="1029553" y="27605"/>
                  <a:pt x="1002947" y="20134"/>
                  <a:pt x="1002947" y="20134"/>
                </a:cubicBezTo>
                <a:cubicBezTo>
                  <a:pt x="996416" y="15780"/>
                  <a:pt x="991198" y="7351"/>
                  <a:pt x="983353" y="7071"/>
                </a:cubicBezTo>
                <a:cubicBezTo>
                  <a:pt x="785342" y="0"/>
                  <a:pt x="878298" y="5783"/>
                  <a:pt x="787410" y="20134"/>
                </a:cubicBezTo>
                <a:cubicBezTo>
                  <a:pt x="756997" y="24936"/>
                  <a:pt x="695970" y="33197"/>
                  <a:pt x="695970" y="33197"/>
                </a:cubicBezTo>
                <a:cubicBezTo>
                  <a:pt x="630101" y="55152"/>
                  <a:pt x="732288" y="21648"/>
                  <a:pt x="650250" y="46260"/>
                </a:cubicBezTo>
                <a:cubicBezTo>
                  <a:pt x="637061" y="50217"/>
                  <a:pt x="622518" y="51685"/>
                  <a:pt x="611061" y="59323"/>
                </a:cubicBezTo>
                <a:lnTo>
                  <a:pt x="571873" y="85448"/>
                </a:lnTo>
                <a:cubicBezTo>
                  <a:pt x="565341" y="89802"/>
                  <a:pt x="559725" y="96028"/>
                  <a:pt x="552278" y="98511"/>
                </a:cubicBezTo>
                <a:cubicBezTo>
                  <a:pt x="503027" y="114930"/>
                  <a:pt x="563735" y="92782"/>
                  <a:pt x="513090" y="118105"/>
                </a:cubicBezTo>
                <a:cubicBezTo>
                  <a:pt x="506932" y="121184"/>
                  <a:pt x="499654" y="121558"/>
                  <a:pt x="493496" y="124637"/>
                </a:cubicBezTo>
                <a:cubicBezTo>
                  <a:pt x="442858" y="149956"/>
                  <a:pt x="503549" y="127818"/>
                  <a:pt x="454307" y="144231"/>
                </a:cubicBezTo>
                <a:cubicBezTo>
                  <a:pt x="447776" y="148585"/>
                  <a:pt x="440743" y="152269"/>
                  <a:pt x="434713" y="157294"/>
                </a:cubicBezTo>
                <a:cubicBezTo>
                  <a:pt x="427617" y="163207"/>
                  <a:pt x="422804" y="171764"/>
                  <a:pt x="415118" y="176888"/>
                </a:cubicBezTo>
                <a:cubicBezTo>
                  <a:pt x="409390" y="180707"/>
                  <a:pt x="401542" y="180076"/>
                  <a:pt x="395524" y="183420"/>
                </a:cubicBezTo>
                <a:cubicBezTo>
                  <a:pt x="381800" y="191044"/>
                  <a:pt x="356336" y="209545"/>
                  <a:pt x="356336" y="209545"/>
                </a:cubicBezTo>
                <a:cubicBezTo>
                  <a:pt x="318900" y="265701"/>
                  <a:pt x="368748" y="199616"/>
                  <a:pt x="323678" y="235671"/>
                </a:cubicBezTo>
                <a:cubicBezTo>
                  <a:pt x="317548" y="240575"/>
                  <a:pt x="316166" y="249715"/>
                  <a:pt x="310616" y="255265"/>
                </a:cubicBezTo>
                <a:cubicBezTo>
                  <a:pt x="305065" y="260816"/>
                  <a:pt x="297553" y="263974"/>
                  <a:pt x="291021" y="268328"/>
                </a:cubicBezTo>
                <a:cubicBezTo>
                  <a:pt x="288844" y="274860"/>
                  <a:pt x="289358" y="283055"/>
                  <a:pt x="284490" y="287923"/>
                </a:cubicBezTo>
                <a:cubicBezTo>
                  <a:pt x="273389" y="299024"/>
                  <a:pt x="245301" y="314048"/>
                  <a:pt x="245301" y="314048"/>
                </a:cubicBezTo>
                <a:cubicBezTo>
                  <a:pt x="240947" y="320580"/>
                  <a:pt x="237263" y="327612"/>
                  <a:pt x="232238" y="333643"/>
                </a:cubicBezTo>
                <a:cubicBezTo>
                  <a:pt x="226325" y="340739"/>
                  <a:pt x="217130" y="345163"/>
                  <a:pt x="212644" y="353237"/>
                </a:cubicBezTo>
                <a:cubicBezTo>
                  <a:pt x="205957" y="365274"/>
                  <a:pt x="203935" y="379362"/>
                  <a:pt x="199581" y="392425"/>
                </a:cubicBezTo>
                <a:cubicBezTo>
                  <a:pt x="197404" y="398957"/>
                  <a:pt x="196869" y="406291"/>
                  <a:pt x="193050" y="412020"/>
                </a:cubicBezTo>
                <a:cubicBezTo>
                  <a:pt x="127019" y="511064"/>
                  <a:pt x="198489" y="409412"/>
                  <a:pt x="147330" y="470803"/>
                </a:cubicBezTo>
                <a:cubicBezTo>
                  <a:pt x="101871" y="525355"/>
                  <a:pt x="171909" y="452755"/>
                  <a:pt x="114673" y="509991"/>
                </a:cubicBezTo>
                <a:lnTo>
                  <a:pt x="101610" y="549180"/>
                </a:lnTo>
                <a:cubicBezTo>
                  <a:pt x="99433" y="555711"/>
                  <a:pt x="98897" y="563045"/>
                  <a:pt x="95078" y="568774"/>
                </a:cubicBezTo>
                <a:cubicBezTo>
                  <a:pt x="90724" y="575305"/>
                  <a:pt x="85204" y="581195"/>
                  <a:pt x="82016" y="588368"/>
                </a:cubicBezTo>
                <a:cubicBezTo>
                  <a:pt x="76424" y="600951"/>
                  <a:pt x="76591" y="616100"/>
                  <a:pt x="68953" y="627557"/>
                </a:cubicBezTo>
                <a:lnTo>
                  <a:pt x="42827" y="666745"/>
                </a:lnTo>
                <a:lnTo>
                  <a:pt x="29764" y="686340"/>
                </a:lnTo>
                <a:lnTo>
                  <a:pt x="16701" y="725528"/>
                </a:lnTo>
                <a:cubicBezTo>
                  <a:pt x="14524" y="732060"/>
                  <a:pt x="13249" y="738965"/>
                  <a:pt x="10170" y="745123"/>
                </a:cubicBezTo>
                <a:lnTo>
                  <a:pt x="3638" y="78431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9" name="Freeform 1138"/>
          <p:cNvSpPr/>
          <p:nvPr/>
        </p:nvSpPr>
        <p:spPr>
          <a:xfrm>
            <a:off x="8469414" y="3386788"/>
            <a:ext cx="162672" cy="109163"/>
          </a:xfrm>
          <a:custGeom>
            <a:avLst/>
            <a:gdLst>
              <a:gd name="connsiteX0" fmla="*/ 111034 w 301714"/>
              <a:gd name="connsiteY0" fmla="*/ 202474 h 202474"/>
              <a:gd name="connsiteX1" fmla="*/ 111034 w 301714"/>
              <a:gd name="connsiteY1" fmla="*/ 202474 h 202474"/>
              <a:gd name="connsiteX2" fmla="*/ 52251 w 301714"/>
              <a:gd name="connsiteY2" fmla="*/ 195943 h 202474"/>
              <a:gd name="connsiteX3" fmla="*/ 26125 w 301714"/>
              <a:gd name="connsiteY3" fmla="*/ 189411 h 202474"/>
              <a:gd name="connsiteX4" fmla="*/ 13063 w 301714"/>
              <a:gd name="connsiteY4" fmla="*/ 169817 h 202474"/>
              <a:gd name="connsiteX5" fmla="*/ 0 w 301714"/>
              <a:gd name="connsiteY5" fmla="*/ 130628 h 202474"/>
              <a:gd name="connsiteX6" fmla="*/ 13063 w 301714"/>
              <a:gd name="connsiteY6" fmla="*/ 71845 h 202474"/>
              <a:gd name="connsiteX7" fmla="*/ 32657 w 301714"/>
              <a:gd name="connsiteY7" fmla="*/ 58783 h 202474"/>
              <a:gd name="connsiteX8" fmla="*/ 78377 w 301714"/>
              <a:gd name="connsiteY8" fmla="*/ 6531 h 202474"/>
              <a:gd name="connsiteX9" fmla="*/ 97971 w 301714"/>
              <a:gd name="connsiteY9" fmla="*/ 0 h 202474"/>
              <a:gd name="connsiteX10" fmla="*/ 241663 w 301714"/>
              <a:gd name="connsiteY10" fmla="*/ 6531 h 202474"/>
              <a:gd name="connsiteX11" fmla="*/ 261257 w 301714"/>
              <a:gd name="connsiteY11" fmla="*/ 13063 h 202474"/>
              <a:gd name="connsiteX12" fmla="*/ 280851 w 301714"/>
              <a:gd name="connsiteY12" fmla="*/ 26125 h 202474"/>
              <a:gd name="connsiteX13" fmla="*/ 287383 w 301714"/>
              <a:gd name="connsiteY13" fmla="*/ 45720 h 202474"/>
              <a:gd name="connsiteX14" fmla="*/ 300445 w 301714"/>
              <a:gd name="connsiteY14" fmla="*/ 65314 h 202474"/>
              <a:gd name="connsiteX15" fmla="*/ 293914 w 301714"/>
              <a:gd name="connsiteY15" fmla="*/ 91440 h 202474"/>
              <a:gd name="connsiteX16" fmla="*/ 261257 w 301714"/>
              <a:gd name="connsiteY16" fmla="*/ 130628 h 202474"/>
              <a:gd name="connsiteX17" fmla="*/ 241663 w 301714"/>
              <a:gd name="connsiteY17" fmla="*/ 143691 h 202474"/>
              <a:gd name="connsiteX18" fmla="*/ 228600 w 301714"/>
              <a:gd name="connsiteY18" fmla="*/ 163285 h 202474"/>
              <a:gd name="connsiteX19" fmla="*/ 189411 w 301714"/>
              <a:gd name="connsiteY19" fmla="*/ 176348 h 202474"/>
              <a:gd name="connsiteX20" fmla="*/ 169817 w 301714"/>
              <a:gd name="connsiteY20" fmla="*/ 182880 h 202474"/>
              <a:gd name="connsiteX21" fmla="*/ 111034 w 301714"/>
              <a:gd name="connsiteY21" fmla="*/ 202474 h 20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1714" h="202474">
                <a:moveTo>
                  <a:pt x="111034" y="202474"/>
                </a:moveTo>
                <a:lnTo>
                  <a:pt x="111034" y="202474"/>
                </a:lnTo>
                <a:cubicBezTo>
                  <a:pt x="91440" y="200297"/>
                  <a:pt x="71737" y="198941"/>
                  <a:pt x="52251" y="195943"/>
                </a:cubicBezTo>
                <a:cubicBezTo>
                  <a:pt x="43379" y="194578"/>
                  <a:pt x="33594" y="194390"/>
                  <a:pt x="26125" y="189411"/>
                </a:cubicBezTo>
                <a:cubicBezTo>
                  <a:pt x="19594" y="185057"/>
                  <a:pt x="16251" y="176990"/>
                  <a:pt x="13063" y="169817"/>
                </a:cubicBezTo>
                <a:cubicBezTo>
                  <a:pt x="7471" y="157234"/>
                  <a:pt x="0" y="130628"/>
                  <a:pt x="0" y="130628"/>
                </a:cubicBezTo>
                <a:cubicBezTo>
                  <a:pt x="67" y="130223"/>
                  <a:pt x="6292" y="80309"/>
                  <a:pt x="13063" y="71845"/>
                </a:cubicBezTo>
                <a:cubicBezTo>
                  <a:pt x="17967" y="65716"/>
                  <a:pt x="26126" y="63137"/>
                  <a:pt x="32657" y="58783"/>
                </a:cubicBezTo>
                <a:cubicBezTo>
                  <a:pt x="52250" y="29393"/>
                  <a:pt x="51163" y="20138"/>
                  <a:pt x="78377" y="6531"/>
                </a:cubicBezTo>
                <a:cubicBezTo>
                  <a:pt x="84535" y="3452"/>
                  <a:pt x="91440" y="2177"/>
                  <a:pt x="97971" y="0"/>
                </a:cubicBezTo>
                <a:cubicBezTo>
                  <a:pt x="145868" y="2177"/>
                  <a:pt x="193869" y="2707"/>
                  <a:pt x="241663" y="6531"/>
                </a:cubicBezTo>
                <a:cubicBezTo>
                  <a:pt x="248526" y="7080"/>
                  <a:pt x="255099" y="9984"/>
                  <a:pt x="261257" y="13063"/>
                </a:cubicBezTo>
                <a:cubicBezTo>
                  <a:pt x="268278" y="16573"/>
                  <a:pt x="274320" y="21771"/>
                  <a:pt x="280851" y="26125"/>
                </a:cubicBezTo>
                <a:cubicBezTo>
                  <a:pt x="283028" y="32657"/>
                  <a:pt x="284304" y="39562"/>
                  <a:pt x="287383" y="45720"/>
                </a:cubicBezTo>
                <a:cubicBezTo>
                  <a:pt x="290893" y="52741"/>
                  <a:pt x="299335" y="57543"/>
                  <a:pt x="300445" y="65314"/>
                </a:cubicBezTo>
                <a:cubicBezTo>
                  <a:pt x="301714" y="74200"/>
                  <a:pt x="297450" y="83189"/>
                  <a:pt x="293914" y="91440"/>
                </a:cubicBezTo>
                <a:cubicBezTo>
                  <a:pt x="288206" y="104759"/>
                  <a:pt x="271718" y="121910"/>
                  <a:pt x="261257" y="130628"/>
                </a:cubicBezTo>
                <a:cubicBezTo>
                  <a:pt x="255227" y="135653"/>
                  <a:pt x="248194" y="139337"/>
                  <a:pt x="241663" y="143691"/>
                </a:cubicBezTo>
                <a:cubicBezTo>
                  <a:pt x="237309" y="150222"/>
                  <a:pt x="235257" y="159125"/>
                  <a:pt x="228600" y="163285"/>
                </a:cubicBezTo>
                <a:cubicBezTo>
                  <a:pt x="216923" y="170583"/>
                  <a:pt x="202474" y="171994"/>
                  <a:pt x="189411" y="176348"/>
                </a:cubicBezTo>
                <a:lnTo>
                  <a:pt x="169817" y="182880"/>
                </a:lnTo>
                <a:lnTo>
                  <a:pt x="111034" y="20247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0" name="Freeform 1139"/>
          <p:cNvSpPr/>
          <p:nvPr/>
        </p:nvSpPr>
        <p:spPr>
          <a:xfrm>
            <a:off x="9057824" y="3421890"/>
            <a:ext cx="83984" cy="120037"/>
          </a:xfrm>
          <a:custGeom>
            <a:avLst/>
            <a:gdLst>
              <a:gd name="connsiteX0" fmla="*/ 143692 w 155769"/>
              <a:gd name="connsiteY0" fmla="*/ 165598 h 222641"/>
              <a:gd name="connsiteX1" fmla="*/ 143692 w 155769"/>
              <a:gd name="connsiteY1" fmla="*/ 165598 h 222641"/>
              <a:gd name="connsiteX2" fmla="*/ 65315 w 155769"/>
              <a:gd name="connsiteY2" fmla="*/ 198255 h 222641"/>
              <a:gd name="connsiteX3" fmla="*/ 58783 w 155769"/>
              <a:gd name="connsiteY3" fmla="*/ 178661 h 222641"/>
              <a:gd name="connsiteX4" fmla="*/ 39189 w 155769"/>
              <a:gd name="connsiteY4" fmla="*/ 159067 h 222641"/>
              <a:gd name="connsiteX5" fmla="*/ 13063 w 155769"/>
              <a:gd name="connsiteY5" fmla="*/ 119878 h 222641"/>
              <a:gd name="connsiteX6" fmla="*/ 0 w 155769"/>
              <a:gd name="connsiteY6" fmla="*/ 100284 h 222641"/>
              <a:gd name="connsiteX7" fmla="*/ 6532 w 155769"/>
              <a:gd name="connsiteY7" fmla="*/ 41501 h 222641"/>
              <a:gd name="connsiteX8" fmla="*/ 13063 w 155769"/>
              <a:gd name="connsiteY8" fmla="*/ 21907 h 222641"/>
              <a:gd name="connsiteX9" fmla="*/ 32657 w 155769"/>
              <a:gd name="connsiteY9" fmla="*/ 15375 h 222641"/>
              <a:gd name="connsiteX10" fmla="*/ 52252 w 155769"/>
              <a:gd name="connsiteY10" fmla="*/ 2313 h 222641"/>
              <a:gd name="connsiteX11" fmla="*/ 104503 w 155769"/>
              <a:gd name="connsiteY11" fmla="*/ 8844 h 222641"/>
              <a:gd name="connsiteX12" fmla="*/ 130629 w 155769"/>
              <a:gd name="connsiteY12" fmla="*/ 48033 h 222641"/>
              <a:gd name="connsiteX13" fmla="*/ 143692 w 155769"/>
              <a:gd name="connsiteY13" fmla="*/ 165598 h 22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769" h="222641">
                <a:moveTo>
                  <a:pt x="143692" y="165598"/>
                </a:moveTo>
                <a:lnTo>
                  <a:pt x="143692" y="165598"/>
                </a:lnTo>
                <a:cubicBezTo>
                  <a:pt x="124919" y="179677"/>
                  <a:pt x="95797" y="222641"/>
                  <a:pt x="65315" y="198255"/>
                </a:cubicBezTo>
                <a:cubicBezTo>
                  <a:pt x="59939" y="193954"/>
                  <a:pt x="62602" y="184389"/>
                  <a:pt x="58783" y="178661"/>
                </a:cubicBezTo>
                <a:cubicBezTo>
                  <a:pt x="53659" y="170976"/>
                  <a:pt x="44860" y="166358"/>
                  <a:pt x="39189" y="159067"/>
                </a:cubicBezTo>
                <a:cubicBezTo>
                  <a:pt x="29550" y="146674"/>
                  <a:pt x="21772" y="132941"/>
                  <a:pt x="13063" y="119878"/>
                </a:cubicBezTo>
                <a:lnTo>
                  <a:pt x="0" y="100284"/>
                </a:lnTo>
                <a:cubicBezTo>
                  <a:pt x="2177" y="80690"/>
                  <a:pt x="3291" y="60948"/>
                  <a:pt x="6532" y="41501"/>
                </a:cubicBezTo>
                <a:cubicBezTo>
                  <a:pt x="7664" y="34710"/>
                  <a:pt x="8195" y="26775"/>
                  <a:pt x="13063" y="21907"/>
                </a:cubicBezTo>
                <a:cubicBezTo>
                  <a:pt x="17931" y="17039"/>
                  <a:pt x="26499" y="18454"/>
                  <a:pt x="32657" y="15375"/>
                </a:cubicBezTo>
                <a:cubicBezTo>
                  <a:pt x="39678" y="11865"/>
                  <a:pt x="45720" y="6667"/>
                  <a:pt x="52252" y="2313"/>
                </a:cubicBezTo>
                <a:cubicBezTo>
                  <a:pt x="69669" y="4490"/>
                  <a:pt x="89342" y="0"/>
                  <a:pt x="104503" y="8844"/>
                </a:cubicBezTo>
                <a:cubicBezTo>
                  <a:pt x="118064" y="16755"/>
                  <a:pt x="121920" y="34970"/>
                  <a:pt x="130629" y="48033"/>
                </a:cubicBezTo>
                <a:cubicBezTo>
                  <a:pt x="155769" y="85742"/>
                  <a:pt x="141515" y="146004"/>
                  <a:pt x="143692" y="16559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1" name="Freeform 1140"/>
          <p:cNvSpPr/>
          <p:nvPr/>
        </p:nvSpPr>
        <p:spPr>
          <a:xfrm>
            <a:off x="8616963" y="3510136"/>
            <a:ext cx="80795" cy="93288"/>
          </a:xfrm>
          <a:custGeom>
            <a:avLst/>
            <a:gdLst>
              <a:gd name="connsiteX0" fmla="*/ 35214 w 100528"/>
              <a:gd name="connsiteY0" fmla="*/ 94360 h 116078"/>
              <a:gd name="connsiteX1" fmla="*/ 35214 w 100528"/>
              <a:gd name="connsiteY1" fmla="*/ 94360 h 116078"/>
              <a:gd name="connsiteX2" fmla="*/ 9088 w 100528"/>
              <a:gd name="connsiteY2" fmla="*/ 42108 h 116078"/>
              <a:gd name="connsiteX3" fmla="*/ 2557 w 100528"/>
              <a:gd name="connsiteY3" fmla="*/ 22514 h 116078"/>
              <a:gd name="connsiteX4" fmla="*/ 41745 w 100528"/>
              <a:gd name="connsiteY4" fmla="*/ 2920 h 116078"/>
              <a:gd name="connsiteX5" fmla="*/ 87465 w 100528"/>
              <a:gd name="connsiteY5" fmla="*/ 9451 h 116078"/>
              <a:gd name="connsiteX6" fmla="*/ 100528 w 100528"/>
              <a:gd name="connsiteY6" fmla="*/ 48640 h 116078"/>
              <a:gd name="connsiteX7" fmla="*/ 35214 w 100528"/>
              <a:gd name="connsiteY7" fmla="*/ 94360 h 11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528" h="116078">
                <a:moveTo>
                  <a:pt x="35214" y="94360"/>
                </a:moveTo>
                <a:lnTo>
                  <a:pt x="35214" y="94360"/>
                </a:lnTo>
                <a:cubicBezTo>
                  <a:pt x="26505" y="76943"/>
                  <a:pt x="17146" y="59836"/>
                  <a:pt x="9088" y="42108"/>
                </a:cubicBezTo>
                <a:cubicBezTo>
                  <a:pt x="6239" y="35840"/>
                  <a:pt x="0" y="28906"/>
                  <a:pt x="2557" y="22514"/>
                </a:cubicBezTo>
                <a:cubicBezTo>
                  <a:pt x="6453" y="12774"/>
                  <a:pt x="33496" y="5670"/>
                  <a:pt x="41745" y="2920"/>
                </a:cubicBezTo>
                <a:cubicBezTo>
                  <a:pt x="56985" y="5097"/>
                  <a:pt x="75313" y="0"/>
                  <a:pt x="87465" y="9451"/>
                </a:cubicBezTo>
                <a:cubicBezTo>
                  <a:pt x="98334" y="17905"/>
                  <a:pt x="100528" y="48640"/>
                  <a:pt x="100528" y="48640"/>
                </a:cubicBezTo>
                <a:cubicBezTo>
                  <a:pt x="93035" y="116078"/>
                  <a:pt x="46100" y="86740"/>
                  <a:pt x="35214" y="9436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2" name="Freeform 1141"/>
          <p:cNvSpPr/>
          <p:nvPr/>
        </p:nvSpPr>
        <p:spPr>
          <a:xfrm>
            <a:off x="9157888" y="3412571"/>
            <a:ext cx="120656" cy="81104"/>
          </a:xfrm>
          <a:custGeom>
            <a:avLst/>
            <a:gdLst>
              <a:gd name="connsiteX0" fmla="*/ 104502 w 223781"/>
              <a:gd name="connsiteY0" fmla="*/ 150428 h 150428"/>
              <a:gd name="connsiteX1" fmla="*/ 104502 w 223781"/>
              <a:gd name="connsiteY1" fmla="*/ 150428 h 150428"/>
              <a:gd name="connsiteX2" fmla="*/ 32657 w 223781"/>
              <a:gd name="connsiteY2" fmla="*/ 137366 h 150428"/>
              <a:gd name="connsiteX3" fmla="*/ 6531 w 223781"/>
              <a:gd name="connsiteY3" fmla="*/ 130834 h 150428"/>
              <a:gd name="connsiteX4" fmla="*/ 0 w 223781"/>
              <a:gd name="connsiteY4" fmla="*/ 111240 h 150428"/>
              <a:gd name="connsiteX5" fmla="*/ 6531 w 223781"/>
              <a:gd name="connsiteY5" fmla="*/ 72051 h 150428"/>
              <a:gd name="connsiteX6" fmla="*/ 19594 w 223781"/>
              <a:gd name="connsiteY6" fmla="*/ 52457 h 150428"/>
              <a:gd name="connsiteX7" fmla="*/ 58782 w 223781"/>
              <a:gd name="connsiteY7" fmla="*/ 26331 h 150428"/>
              <a:gd name="connsiteX8" fmla="*/ 111034 w 223781"/>
              <a:gd name="connsiteY8" fmla="*/ 13268 h 150428"/>
              <a:gd name="connsiteX9" fmla="*/ 150222 w 223781"/>
              <a:gd name="connsiteY9" fmla="*/ 206 h 150428"/>
              <a:gd name="connsiteX10" fmla="*/ 209005 w 223781"/>
              <a:gd name="connsiteY10" fmla="*/ 6737 h 150428"/>
              <a:gd name="connsiteX11" fmla="*/ 222068 w 223781"/>
              <a:gd name="connsiteY11" fmla="*/ 26331 h 150428"/>
              <a:gd name="connsiteX12" fmla="*/ 215537 w 223781"/>
              <a:gd name="connsiteY12" fmla="*/ 98177 h 150428"/>
              <a:gd name="connsiteX13" fmla="*/ 195942 w 223781"/>
              <a:gd name="connsiteY13" fmla="*/ 104708 h 150428"/>
              <a:gd name="connsiteX14" fmla="*/ 150222 w 223781"/>
              <a:gd name="connsiteY14" fmla="*/ 117771 h 150428"/>
              <a:gd name="connsiteX15" fmla="*/ 104502 w 223781"/>
              <a:gd name="connsiteY15" fmla="*/ 150428 h 15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3781" h="150428">
                <a:moveTo>
                  <a:pt x="104502" y="150428"/>
                </a:moveTo>
                <a:lnTo>
                  <a:pt x="104502" y="150428"/>
                </a:lnTo>
                <a:lnTo>
                  <a:pt x="32657" y="137366"/>
                </a:lnTo>
                <a:cubicBezTo>
                  <a:pt x="23855" y="135606"/>
                  <a:pt x="13541" y="136442"/>
                  <a:pt x="6531" y="130834"/>
                </a:cubicBezTo>
                <a:cubicBezTo>
                  <a:pt x="1155" y="126533"/>
                  <a:pt x="2177" y="117771"/>
                  <a:pt x="0" y="111240"/>
                </a:cubicBezTo>
                <a:cubicBezTo>
                  <a:pt x="2177" y="98177"/>
                  <a:pt x="2343" y="84615"/>
                  <a:pt x="6531" y="72051"/>
                </a:cubicBezTo>
                <a:cubicBezTo>
                  <a:pt x="9013" y="64604"/>
                  <a:pt x="14569" y="58487"/>
                  <a:pt x="19594" y="52457"/>
                </a:cubicBezTo>
                <a:cubicBezTo>
                  <a:pt x="36293" y="32419"/>
                  <a:pt x="36212" y="32487"/>
                  <a:pt x="58782" y="26331"/>
                </a:cubicBezTo>
                <a:cubicBezTo>
                  <a:pt x="76103" y="21607"/>
                  <a:pt x="94002" y="18945"/>
                  <a:pt x="111034" y="13268"/>
                </a:cubicBezTo>
                <a:lnTo>
                  <a:pt x="150222" y="206"/>
                </a:lnTo>
                <a:cubicBezTo>
                  <a:pt x="169816" y="2383"/>
                  <a:pt x="190477" y="0"/>
                  <a:pt x="209005" y="6737"/>
                </a:cubicBezTo>
                <a:cubicBezTo>
                  <a:pt x="216382" y="9420"/>
                  <a:pt x="221509" y="18501"/>
                  <a:pt x="222068" y="26331"/>
                </a:cubicBezTo>
                <a:cubicBezTo>
                  <a:pt x="223781" y="50317"/>
                  <a:pt x="223142" y="75364"/>
                  <a:pt x="215537" y="98177"/>
                </a:cubicBezTo>
                <a:cubicBezTo>
                  <a:pt x="213360" y="104709"/>
                  <a:pt x="202562" y="102817"/>
                  <a:pt x="195942" y="104708"/>
                </a:cubicBezTo>
                <a:cubicBezTo>
                  <a:pt x="138533" y="121111"/>
                  <a:pt x="197205" y="102112"/>
                  <a:pt x="150222" y="117771"/>
                </a:cubicBezTo>
                <a:lnTo>
                  <a:pt x="104502" y="1504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06" name="Group 1119"/>
          <p:cNvGrpSpPr>
            <a:grpSpLocks noChangeAspect="1"/>
          </p:cNvGrpSpPr>
          <p:nvPr/>
        </p:nvGrpSpPr>
        <p:grpSpPr bwMode="auto">
          <a:xfrm>
            <a:off x="8069805" y="5915495"/>
            <a:ext cx="769396" cy="527447"/>
            <a:chOff x="2688" y="3562"/>
            <a:chExt cx="374" cy="374"/>
          </a:xfrm>
        </p:grpSpPr>
        <p:sp>
          <p:nvSpPr>
            <p:cNvPr id="1074" name="Freeform 1120"/>
            <p:cNvSpPr>
              <a:spLocks noChangeAspect="1"/>
            </p:cNvSpPr>
            <p:nvPr/>
          </p:nvSpPr>
          <p:spPr bwMode="auto">
            <a:xfrm>
              <a:off x="2688" y="3562"/>
              <a:ext cx="374" cy="374"/>
            </a:xfrm>
            <a:custGeom>
              <a:avLst/>
              <a:gdLst>
                <a:gd name="T0" fmla="*/ 54525952 w 187"/>
                <a:gd name="T1" fmla="*/ 478150656 h 187"/>
                <a:gd name="T2" fmla="*/ 230686720 w 187"/>
                <a:gd name="T3" fmla="*/ 687865856 h 187"/>
                <a:gd name="T4" fmla="*/ 700448768 w 187"/>
                <a:gd name="T5" fmla="*/ 515899392 h 187"/>
                <a:gd name="T6" fmla="*/ 499122176 w 187"/>
                <a:gd name="T7" fmla="*/ 41943040 h 187"/>
                <a:gd name="T8" fmla="*/ 155189248 w 187"/>
                <a:gd name="T9" fmla="*/ 100663296 h 187"/>
                <a:gd name="T10" fmla="*/ 54525952 w 187"/>
                <a:gd name="T11" fmla="*/ 478150656 h 1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7" h="187">
                  <a:moveTo>
                    <a:pt x="13" y="114"/>
                  </a:moveTo>
                  <a:cubicBezTo>
                    <a:pt x="20" y="139"/>
                    <a:pt x="38" y="156"/>
                    <a:pt x="55" y="164"/>
                  </a:cubicBezTo>
                  <a:cubicBezTo>
                    <a:pt x="78" y="175"/>
                    <a:pt x="146" y="187"/>
                    <a:pt x="167" y="123"/>
                  </a:cubicBezTo>
                  <a:cubicBezTo>
                    <a:pt x="187" y="56"/>
                    <a:pt x="143" y="18"/>
                    <a:pt x="119" y="10"/>
                  </a:cubicBezTo>
                  <a:cubicBezTo>
                    <a:pt x="89" y="0"/>
                    <a:pt x="58" y="4"/>
                    <a:pt x="37" y="24"/>
                  </a:cubicBezTo>
                  <a:cubicBezTo>
                    <a:pt x="17" y="42"/>
                    <a:pt x="0" y="68"/>
                    <a:pt x="13" y="114"/>
                  </a:cubicBezTo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5" name="Freeform 1121"/>
            <p:cNvSpPr>
              <a:spLocks noChangeAspect="1"/>
            </p:cNvSpPr>
            <p:nvPr/>
          </p:nvSpPr>
          <p:spPr bwMode="auto">
            <a:xfrm>
              <a:off x="2736" y="3600"/>
              <a:ext cx="232" cy="288"/>
            </a:xfrm>
            <a:custGeom>
              <a:avLst/>
              <a:gdLst>
                <a:gd name="T0" fmla="*/ 7959748 w 120"/>
                <a:gd name="T1" fmla="*/ 106655403 h 149"/>
                <a:gd name="T2" fmla="*/ 31881726 w 120"/>
                <a:gd name="T3" fmla="*/ 83128751 h 149"/>
                <a:gd name="T4" fmla="*/ 68048506 w 120"/>
                <a:gd name="T5" fmla="*/ 59280302 h 149"/>
                <a:gd name="T6" fmla="*/ 107105294 w 120"/>
                <a:gd name="T7" fmla="*/ 51196312 h 149"/>
                <a:gd name="T8" fmla="*/ 125565644 w 120"/>
                <a:gd name="T9" fmla="*/ 21725993 h 149"/>
                <a:gd name="T10" fmla="*/ 164305116 w 120"/>
                <a:gd name="T11" fmla="*/ 4106544 h 149"/>
                <a:gd name="T12" fmla="*/ 221276448 w 120"/>
                <a:gd name="T13" fmla="*/ 17619071 h 149"/>
                <a:gd name="T14" fmla="*/ 238959101 w 120"/>
                <a:gd name="T15" fmla="*/ 84685010 h 149"/>
                <a:gd name="T16" fmla="*/ 210880137 w 120"/>
                <a:gd name="T17" fmla="*/ 108514894 h 149"/>
                <a:gd name="T18" fmla="*/ 224140277 w 120"/>
                <a:gd name="T19" fmla="*/ 150468045 h 149"/>
                <a:gd name="T20" fmla="*/ 168740382 w 120"/>
                <a:gd name="T21" fmla="*/ 193553723 h 149"/>
                <a:gd name="T22" fmla="*/ 177312836 w 120"/>
                <a:gd name="T23" fmla="*/ 229411437 h 149"/>
                <a:gd name="T24" fmla="*/ 200626089 w 120"/>
                <a:gd name="T25" fmla="*/ 243645327 h 149"/>
                <a:gd name="T26" fmla="*/ 214997304 w 120"/>
                <a:gd name="T27" fmla="*/ 245927947 h 149"/>
                <a:gd name="T28" fmla="*/ 228258517 w 120"/>
                <a:gd name="T29" fmla="*/ 277700200 h 149"/>
                <a:gd name="T30" fmla="*/ 202919175 w 120"/>
                <a:gd name="T31" fmla="*/ 280623189 h 149"/>
                <a:gd name="T32" fmla="*/ 185233001 w 120"/>
                <a:gd name="T33" fmla="*/ 290837563 h 149"/>
                <a:gd name="T34" fmla="*/ 163440590 w 120"/>
                <a:gd name="T35" fmla="*/ 282331768 h 149"/>
                <a:gd name="T36" fmla="*/ 143105012 w 120"/>
                <a:gd name="T37" fmla="*/ 237425495 h 149"/>
                <a:gd name="T38" fmla="*/ 148917015 w 120"/>
                <a:gd name="T39" fmla="*/ 169941432 h 149"/>
                <a:gd name="T40" fmla="*/ 210880137 w 120"/>
                <a:gd name="T41" fmla="*/ 108514894 h 149"/>
                <a:gd name="T42" fmla="*/ 191684331 w 120"/>
                <a:gd name="T43" fmla="*/ 83128751 h 149"/>
                <a:gd name="T44" fmla="*/ 175139166 w 120"/>
                <a:gd name="T45" fmla="*/ 61404843 h 149"/>
                <a:gd name="T46" fmla="*/ 146950064 w 120"/>
                <a:gd name="T47" fmla="*/ 65825694 h 149"/>
                <a:gd name="T48" fmla="*/ 107105294 w 120"/>
                <a:gd name="T49" fmla="*/ 53471110 h 149"/>
                <a:gd name="T50" fmla="*/ 91713536 w 120"/>
                <a:gd name="T51" fmla="*/ 124956367 h 149"/>
                <a:gd name="T52" fmla="*/ 63930794 w 120"/>
                <a:gd name="T53" fmla="*/ 144770441 h 149"/>
                <a:gd name="T54" fmla="*/ 61638004 w 120"/>
                <a:gd name="T55" fmla="*/ 191271875 h 149"/>
                <a:gd name="T56" fmla="*/ 4117111 w 120"/>
                <a:gd name="T57" fmla="*/ 146067477 h 149"/>
                <a:gd name="T58" fmla="*/ 7959748 w 120"/>
                <a:gd name="T59" fmla="*/ 106655403 h 14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149">
                  <a:moveTo>
                    <a:pt x="4" y="54"/>
                  </a:moveTo>
                  <a:cubicBezTo>
                    <a:pt x="8" y="46"/>
                    <a:pt x="8" y="55"/>
                    <a:pt x="16" y="42"/>
                  </a:cubicBezTo>
                  <a:cubicBezTo>
                    <a:pt x="22" y="32"/>
                    <a:pt x="27" y="34"/>
                    <a:pt x="34" y="30"/>
                  </a:cubicBezTo>
                  <a:cubicBezTo>
                    <a:pt x="40" y="27"/>
                    <a:pt x="49" y="28"/>
                    <a:pt x="54" y="26"/>
                  </a:cubicBezTo>
                  <a:cubicBezTo>
                    <a:pt x="59" y="24"/>
                    <a:pt x="58" y="14"/>
                    <a:pt x="63" y="11"/>
                  </a:cubicBezTo>
                  <a:cubicBezTo>
                    <a:pt x="68" y="8"/>
                    <a:pt x="75" y="4"/>
                    <a:pt x="83" y="2"/>
                  </a:cubicBezTo>
                  <a:cubicBezTo>
                    <a:pt x="90" y="0"/>
                    <a:pt x="104" y="3"/>
                    <a:pt x="111" y="9"/>
                  </a:cubicBezTo>
                  <a:cubicBezTo>
                    <a:pt x="117" y="15"/>
                    <a:pt x="120" y="36"/>
                    <a:pt x="120" y="43"/>
                  </a:cubicBezTo>
                  <a:cubicBezTo>
                    <a:pt x="119" y="51"/>
                    <a:pt x="108" y="50"/>
                    <a:pt x="106" y="55"/>
                  </a:cubicBezTo>
                  <a:cubicBezTo>
                    <a:pt x="105" y="61"/>
                    <a:pt x="116" y="58"/>
                    <a:pt x="113" y="76"/>
                  </a:cubicBezTo>
                  <a:cubicBezTo>
                    <a:pt x="109" y="95"/>
                    <a:pt x="89" y="92"/>
                    <a:pt x="85" y="98"/>
                  </a:cubicBezTo>
                  <a:cubicBezTo>
                    <a:pt x="81" y="105"/>
                    <a:pt x="86" y="112"/>
                    <a:pt x="89" y="116"/>
                  </a:cubicBezTo>
                  <a:cubicBezTo>
                    <a:pt x="91" y="120"/>
                    <a:pt x="98" y="122"/>
                    <a:pt x="101" y="123"/>
                  </a:cubicBezTo>
                  <a:cubicBezTo>
                    <a:pt x="104" y="124"/>
                    <a:pt x="103" y="122"/>
                    <a:pt x="108" y="124"/>
                  </a:cubicBezTo>
                  <a:cubicBezTo>
                    <a:pt x="113" y="127"/>
                    <a:pt x="116" y="132"/>
                    <a:pt x="115" y="140"/>
                  </a:cubicBezTo>
                  <a:cubicBezTo>
                    <a:pt x="114" y="149"/>
                    <a:pt x="106" y="141"/>
                    <a:pt x="102" y="142"/>
                  </a:cubicBezTo>
                  <a:cubicBezTo>
                    <a:pt x="99" y="144"/>
                    <a:pt x="96" y="147"/>
                    <a:pt x="93" y="147"/>
                  </a:cubicBezTo>
                  <a:cubicBezTo>
                    <a:pt x="90" y="147"/>
                    <a:pt x="86" y="148"/>
                    <a:pt x="82" y="143"/>
                  </a:cubicBezTo>
                  <a:cubicBezTo>
                    <a:pt x="79" y="139"/>
                    <a:pt x="73" y="129"/>
                    <a:pt x="72" y="120"/>
                  </a:cubicBezTo>
                  <a:cubicBezTo>
                    <a:pt x="71" y="110"/>
                    <a:pt x="70" y="97"/>
                    <a:pt x="75" y="86"/>
                  </a:cubicBezTo>
                  <a:cubicBezTo>
                    <a:pt x="81" y="75"/>
                    <a:pt x="104" y="79"/>
                    <a:pt x="106" y="55"/>
                  </a:cubicBezTo>
                  <a:cubicBezTo>
                    <a:pt x="110" y="48"/>
                    <a:pt x="99" y="46"/>
                    <a:pt x="96" y="42"/>
                  </a:cubicBezTo>
                  <a:cubicBezTo>
                    <a:pt x="93" y="38"/>
                    <a:pt x="91" y="32"/>
                    <a:pt x="88" y="31"/>
                  </a:cubicBezTo>
                  <a:cubicBezTo>
                    <a:pt x="84" y="29"/>
                    <a:pt x="80" y="33"/>
                    <a:pt x="74" y="33"/>
                  </a:cubicBezTo>
                  <a:cubicBezTo>
                    <a:pt x="68" y="32"/>
                    <a:pt x="58" y="22"/>
                    <a:pt x="54" y="27"/>
                  </a:cubicBezTo>
                  <a:cubicBezTo>
                    <a:pt x="49" y="32"/>
                    <a:pt x="49" y="55"/>
                    <a:pt x="46" y="63"/>
                  </a:cubicBezTo>
                  <a:cubicBezTo>
                    <a:pt x="42" y="70"/>
                    <a:pt x="35" y="67"/>
                    <a:pt x="32" y="73"/>
                  </a:cubicBezTo>
                  <a:cubicBezTo>
                    <a:pt x="30" y="79"/>
                    <a:pt x="41" y="92"/>
                    <a:pt x="31" y="97"/>
                  </a:cubicBezTo>
                  <a:cubicBezTo>
                    <a:pt x="0" y="111"/>
                    <a:pt x="3" y="69"/>
                    <a:pt x="2" y="74"/>
                  </a:cubicBezTo>
                  <a:cubicBezTo>
                    <a:pt x="2" y="74"/>
                    <a:pt x="2" y="58"/>
                    <a:pt x="4" y="54"/>
                  </a:cubicBezTo>
                </a:path>
              </a:pathLst>
            </a:custGeom>
            <a:solidFill>
              <a:srgbClr val="710E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6" name="Oval 1122"/>
            <p:cNvSpPr>
              <a:spLocks noChangeAspect="1" noChangeArrowheads="1"/>
            </p:cNvSpPr>
            <p:nvPr/>
          </p:nvSpPr>
          <p:spPr bwMode="auto">
            <a:xfrm>
              <a:off x="2743" y="3801"/>
              <a:ext cx="40" cy="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7" name="Oval 1123"/>
            <p:cNvSpPr>
              <a:spLocks noChangeAspect="1" noChangeArrowheads="1"/>
            </p:cNvSpPr>
            <p:nvPr/>
          </p:nvSpPr>
          <p:spPr bwMode="auto">
            <a:xfrm>
              <a:off x="2872" y="379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8" name="Oval 1124"/>
            <p:cNvSpPr>
              <a:spLocks noChangeAspect="1" noChangeArrowheads="1"/>
            </p:cNvSpPr>
            <p:nvPr/>
          </p:nvSpPr>
          <p:spPr bwMode="auto">
            <a:xfrm>
              <a:off x="2791" y="377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9" name="Oval 1125"/>
            <p:cNvSpPr>
              <a:spLocks noChangeAspect="1" noChangeArrowheads="1"/>
            </p:cNvSpPr>
            <p:nvPr/>
          </p:nvSpPr>
          <p:spPr bwMode="auto">
            <a:xfrm>
              <a:off x="2839" y="377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0" name="Oval 1126"/>
            <p:cNvSpPr>
              <a:spLocks noChangeAspect="1" noChangeArrowheads="1"/>
            </p:cNvSpPr>
            <p:nvPr/>
          </p:nvSpPr>
          <p:spPr bwMode="auto">
            <a:xfrm>
              <a:off x="2935" y="377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1" name="Oval 1127"/>
            <p:cNvSpPr>
              <a:spLocks noChangeAspect="1" noChangeArrowheads="1"/>
            </p:cNvSpPr>
            <p:nvPr/>
          </p:nvSpPr>
          <p:spPr bwMode="auto">
            <a:xfrm>
              <a:off x="2727" y="3728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2" name="Oval 1128"/>
            <p:cNvSpPr>
              <a:spLocks noChangeAspect="1" noChangeArrowheads="1"/>
            </p:cNvSpPr>
            <p:nvPr/>
          </p:nvSpPr>
          <p:spPr bwMode="auto">
            <a:xfrm>
              <a:off x="2887" y="377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3" name="Oval 1129"/>
            <p:cNvSpPr>
              <a:spLocks noChangeAspect="1" noChangeArrowheads="1"/>
            </p:cNvSpPr>
            <p:nvPr/>
          </p:nvSpPr>
          <p:spPr bwMode="auto">
            <a:xfrm>
              <a:off x="2804" y="3827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4" name="Oval 1130"/>
            <p:cNvSpPr>
              <a:spLocks noChangeAspect="1" noChangeArrowheads="1"/>
            </p:cNvSpPr>
            <p:nvPr/>
          </p:nvSpPr>
          <p:spPr bwMode="auto">
            <a:xfrm>
              <a:off x="2944" y="382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5" name="Oval 1131"/>
            <p:cNvSpPr>
              <a:spLocks noChangeAspect="1" noChangeArrowheads="1"/>
            </p:cNvSpPr>
            <p:nvPr/>
          </p:nvSpPr>
          <p:spPr bwMode="auto">
            <a:xfrm>
              <a:off x="2959" y="380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6" name="Oval 1132"/>
            <p:cNvSpPr>
              <a:spLocks noChangeAspect="1" noChangeArrowheads="1"/>
            </p:cNvSpPr>
            <p:nvPr/>
          </p:nvSpPr>
          <p:spPr bwMode="auto">
            <a:xfrm>
              <a:off x="2861" y="3756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7" name="Oval 1133"/>
            <p:cNvSpPr>
              <a:spLocks noChangeAspect="1" noChangeArrowheads="1"/>
            </p:cNvSpPr>
            <p:nvPr/>
          </p:nvSpPr>
          <p:spPr bwMode="auto">
            <a:xfrm>
              <a:off x="2800" y="3734"/>
              <a:ext cx="40" cy="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8" name="Oval 1134"/>
            <p:cNvSpPr>
              <a:spLocks noChangeAspect="1" noChangeArrowheads="1"/>
            </p:cNvSpPr>
            <p:nvPr/>
          </p:nvSpPr>
          <p:spPr bwMode="auto">
            <a:xfrm>
              <a:off x="2818" y="3793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9" name="Oval 1135"/>
            <p:cNvSpPr>
              <a:spLocks noChangeAspect="1" noChangeArrowheads="1"/>
            </p:cNvSpPr>
            <p:nvPr/>
          </p:nvSpPr>
          <p:spPr bwMode="auto">
            <a:xfrm>
              <a:off x="2971" y="375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0" name="Oval 1136"/>
            <p:cNvSpPr>
              <a:spLocks noChangeAspect="1" noChangeArrowheads="1"/>
            </p:cNvSpPr>
            <p:nvPr/>
          </p:nvSpPr>
          <p:spPr bwMode="auto">
            <a:xfrm>
              <a:off x="2866" y="3855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1" name="Oval 1137"/>
            <p:cNvSpPr>
              <a:spLocks noChangeAspect="1" noChangeArrowheads="1"/>
            </p:cNvSpPr>
            <p:nvPr/>
          </p:nvSpPr>
          <p:spPr bwMode="auto">
            <a:xfrm>
              <a:off x="2835" y="383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2" name="Oval 1138"/>
            <p:cNvSpPr>
              <a:spLocks noChangeAspect="1" noChangeArrowheads="1"/>
            </p:cNvSpPr>
            <p:nvPr/>
          </p:nvSpPr>
          <p:spPr bwMode="auto">
            <a:xfrm>
              <a:off x="2914" y="3796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3" name="Oval 1139"/>
            <p:cNvSpPr>
              <a:spLocks noChangeAspect="1" noChangeArrowheads="1"/>
            </p:cNvSpPr>
            <p:nvPr/>
          </p:nvSpPr>
          <p:spPr bwMode="auto">
            <a:xfrm>
              <a:off x="2779" y="3683"/>
              <a:ext cx="40" cy="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4" name="Oval 1140"/>
            <p:cNvSpPr>
              <a:spLocks noChangeAspect="1" noChangeArrowheads="1"/>
            </p:cNvSpPr>
            <p:nvPr/>
          </p:nvSpPr>
          <p:spPr bwMode="auto">
            <a:xfrm>
              <a:off x="2743" y="3630"/>
              <a:ext cx="40" cy="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5" name="Oval 1141"/>
            <p:cNvSpPr>
              <a:spLocks noChangeAspect="1" noChangeArrowheads="1"/>
            </p:cNvSpPr>
            <p:nvPr/>
          </p:nvSpPr>
          <p:spPr bwMode="auto">
            <a:xfrm>
              <a:off x="2920" y="3655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6" name="Oval 1142"/>
            <p:cNvSpPr>
              <a:spLocks noChangeAspect="1" noChangeArrowheads="1"/>
            </p:cNvSpPr>
            <p:nvPr/>
          </p:nvSpPr>
          <p:spPr bwMode="auto">
            <a:xfrm>
              <a:off x="2839" y="3630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7" name="Oval 1143"/>
            <p:cNvSpPr>
              <a:spLocks noChangeAspect="1" noChangeArrowheads="1"/>
            </p:cNvSpPr>
            <p:nvPr/>
          </p:nvSpPr>
          <p:spPr bwMode="auto">
            <a:xfrm>
              <a:off x="2887" y="3630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8" name="Oval 1144"/>
            <p:cNvSpPr>
              <a:spLocks noChangeAspect="1" noChangeArrowheads="1"/>
            </p:cNvSpPr>
            <p:nvPr/>
          </p:nvSpPr>
          <p:spPr bwMode="auto">
            <a:xfrm>
              <a:off x="2966" y="362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9" name="Oval 1145"/>
            <p:cNvSpPr>
              <a:spLocks noChangeAspect="1" noChangeArrowheads="1"/>
            </p:cNvSpPr>
            <p:nvPr/>
          </p:nvSpPr>
          <p:spPr bwMode="auto">
            <a:xfrm>
              <a:off x="2793" y="3638"/>
              <a:ext cx="40" cy="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0" name="Oval 1146"/>
            <p:cNvSpPr>
              <a:spLocks noChangeAspect="1" noChangeArrowheads="1"/>
            </p:cNvSpPr>
            <p:nvPr/>
          </p:nvSpPr>
          <p:spPr bwMode="auto">
            <a:xfrm>
              <a:off x="2896" y="3587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1" name="Oval 1147"/>
            <p:cNvSpPr>
              <a:spLocks noChangeAspect="1" noChangeArrowheads="1"/>
            </p:cNvSpPr>
            <p:nvPr/>
          </p:nvSpPr>
          <p:spPr bwMode="auto">
            <a:xfrm>
              <a:off x="2793" y="3590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2" name="Oval 1148"/>
            <p:cNvSpPr>
              <a:spLocks noChangeAspect="1" noChangeArrowheads="1"/>
            </p:cNvSpPr>
            <p:nvPr/>
          </p:nvSpPr>
          <p:spPr bwMode="auto">
            <a:xfrm>
              <a:off x="2935" y="3630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3" name="Oval 1149"/>
            <p:cNvSpPr>
              <a:spLocks noChangeAspect="1" noChangeArrowheads="1"/>
            </p:cNvSpPr>
            <p:nvPr/>
          </p:nvSpPr>
          <p:spPr bwMode="auto">
            <a:xfrm>
              <a:off x="2820" y="3715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4" name="Oval 1150"/>
            <p:cNvSpPr>
              <a:spLocks noChangeAspect="1" noChangeArrowheads="1"/>
            </p:cNvSpPr>
            <p:nvPr/>
          </p:nvSpPr>
          <p:spPr bwMode="auto">
            <a:xfrm>
              <a:off x="2743" y="3676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5" name="Oval 1151"/>
            <p:cNvSpPr>
              <a:spLocks noChangeAspect="1" noChangeArrowheads="1"/>
            </p:cNvSpPr>
            <p:nvPr/>
          </p:nvSpPr>
          <p:spPr bwMode="auto">
            <a:xfrm>
              <a:off x="2992" y="3685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6" name="Oval 1152"/>
            <p:cNvSpPr>
              <a:spLocks noChangeAspect="1" noChangeArrowheads="1"/>
            </p:cNvSpPr>
            <p:nvPr/>
          </p:nvSpPr>
          <p:spPr bwMode="auto">
            <a:xfrm>
              <a:off x="2992" y="3657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7" name="Oval 1153"/>
            <p:cNvSpPr>
              <a:spLocks noChangeAspect="1" noChangeArrowheads="1"/>
            </p:cNvSpPr>
            <p:nvPr/>
          </p:nvSpPr>
          <p:spPr bwMode="auto">
            <a:xfrm>
              <a:off x="2909" y="3612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8" name="Oval 1154"/>
            <p:cNvSpPr>
              <a:spLocks noChangeAspect="1" noChangeArrowheads="1"/>
            </p:cNvSpPr>
            <p:nvPr/>
          </p:nvSpPr>
          <p:spPr bwMode="auto">
            <a:xfrm>
              <a:off x="2848" y="3590"/>
              <a:ext cx="40" cy="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9" name="Oval 1155"/>
            <p:cNvSpPr>
              <a:spLocks noChangeAspect="1" noChangeArrowheads="1"/>
            </p:cNvSpPr>
            <p:nvPr/>
          </p:nvSpPr>
          <p:spPr bwMode="auto">
            <a:xfrm>
              <a:off x="2866" y="364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0" name="Oval 1156"/>
            <p:cNvSpPr>
              <a:spLocks noChangeAspect="1" noChangeArrowheads="1"/>
            </p:cNvSpPr>
            <p:nvPr/>
          </p:nvSpPr>
          <p:spPr bwMode="auto">
            <a:xfrm>
              <a:off x="2914" y="3711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1" name="Oval 1157"/>
            <p:cNvSpPr>
              <a:spLocks noChangeAspect="1" noChangeArrowheads="1"/>
            </p:cNvSpPr>
            <p:nvPr/>
          </p:nvSpPr>
          <p:spPr bwMode="auto">
            <a:xfrm>
              <a:off x="2883" y="3725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2" name="Oval 1158"/>
            <p:cNvSpPr>
              <a:spLocks noChangeAspect="1" noChangeArrowheads="1"/>
            </p:cNvSpPr>
            <p:nvPr/>
          </p:nvSpPr>
          <p:spPr bwMode="auto">
            <a:xfrm>
              <a:off x="2962" y="3652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3" name="Oval 1159"/>
            <p:cNvSpPr>
              <a:spLocks noChangeAspect="1" noChangeArrowheads="1"/>
            </p:cNvSpPr>
            <p:nvPr/>
          </p:nvSpPr>
          <p:spPr bwMode="auto">
            <a:xfrm>
              <a:off x="2935" y="360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4" name="Oval 1160"/>
            <p:cNvSpPr>
              <a:spLocks noChangeAspect="1" noChangeArrowheads="1"/>
            </p:cNvSpPr>
            <p:nvPr/>
          </p:nvSpPr>
          <p:spPr bwMode="auto">
            <a:xfrm>
              <a:off x="2887" y="3822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5" name="Oval 1161"/>
            <p:cNvSpPr>
              <a:spLocks noChangeAspect="1" noChangeArrowheads="1"/>
            </p:cNvSpPr>
            <p:nvPr/>
          </p:nvSpPr>
          <p:spPr bwMode="auto">
            <a:xfrm>
              <a:off x="2935" y="3822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6" name="Oval 1162"/>
            <p:cNvSpPr>
              <a:spLocks noChangeAspect="1" noChangeArrowheads="1"/>
            </p:cNvSpPr>
            <p:nvPr/>
          </p:nvSpPr>
          <p:spPr bwMode="auto">
            <a:xfrm>
              <a:off x="2793" y="3782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7" name="Oval 1163"/>
            <p:cNvSpPr>
              <a:spLocks noChangeAspect="1" noChangeArrowheads="1"/>
            </p:cNvSpPr>
            <p:nvPr/>
          </p:nvSpPr>
          <p:spPr bwMode="auto">
            <a:xfrm>
              <a:off x="2841" y="3782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8" name="Oval 1164"/>
            <p:cNvSpPr>
              <a:spLocks noChangeAspect="1" noChangeArrowheads="1"/>
            </p:cNvSpPr>
            <p:nvPr/>
          </p:nvSpPr>
          <p:spPr bwMode="auto">
            <a:xfrm>
              <a:off x="2819" y="3860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9" name="Oval 1165"/>
            <p:cNvSpPr>
              <a:spLocks noChangeAspect="1" noChangeArrowheads="1"/>
            </p:cNvSpPr>
            <p:nvPr/>
          </p:nvSpPr>
          <p:spPr bwMode="auto">
            <a:xfrm>
              <a:off x="2957" y="380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0" name="Oval 1166"/>
            <p:cNvSpPr>
              <a:spLocks noChangeAspect="1" noChangeArrowheads="1"/>
            </p:cNvSpPr>
            <p:nvPr/>
          </p:nvSpPr>
          <p:spPr bwMode="auto">
            <a:xfrm>
              <a:off x="2914" y="3841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1" name="Oval 1167"/>
            <p:cNvSpPr>
              <a:spLocks noChangeAspect="1" noChangeArrowheads="1"/>
            </p:cNvSpPr>
            <p:nvPr/>
          </p:nvSpPr>
          <p:spPr bwMode="auto">
            <a:xfrm>
              <a:off x="2846" y="3692"/>
              <a:ext cx="40" cy="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2" name="Oval 1168"/>
            <p:cNvSpPr>
              <a:spLocks noChangeAspect="1" noChangeArrowheads="1"/>
            </p:cNvSpPr>
            <p:nvPr/>
          </p:nvSpPr>
          <p:spPr bwMode="auto">
            <a:xfrm>
              <a:off x="3008" y="372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3" name="Oval 1169"/>
            <p:cNvSpPr>
              <a:spLocks noChangeAspect="1" noChangeArrowheads="1"/>
            </p:cNvSpPr>
            <p:nvPr/>
          </p:nvSpPr>
          <p:spPr bwMode="auto">
            <a:xfrm>
              <a:off x="2935" y="369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4" name="Oval 1170"/>
            <p:cNvSpPr>
              <a:spLocks noChangeAspect="1" noChangeArrowheads="1"/>
            </p:cNvSpPr>
            <p:nvPr/>
          </p:nvSpPr>
          <p:spPr bwMode="auto">
            <a:xfrm>
              <a:off x="2983" y="369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5" name="Oval 1171"/>
            <p:cNvSpPr>
              <a:spLocks noChangeAspect="1" noChangeArrowheads="1"/>
            </p:cNvSpPr>
            <p:nvPr/>
          </p:nvSpPr>
          <p:spPr bwMode="auto">
            <a:xfrm>
              <a:off x="2841" y="365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6" name="Oval 1172"/>
            <p:cNvSpPr>
              <a:spLocks noChangeAspect="1" noChangeArrowheads="1"/>
            </p:cNvSpPr>
            <p:nvPr/>
          </p:nvSpPr>
          <p:spPr bwMode="auto">
            <a:xfrm>
              <a:off x="2889" y="3659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7" name="Oval 1173"/>
            <p:cNvSpPr>
              <a:spLocks noChangeAspect="1" noChangeArrowheads="1"/>
            </p:cNvSpPr>
            <p:nvPr/>
          </p:nvSpPr>
          <p:spPr bwMode="auto">
            <a:xfrm>
              <a:off x="2916" y="378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8" name="Oval 1174"/>
            <p:cNvSpPr>
              <a:spLocks noChangeAspect="1" noChangeArrowheads="1"/>
            </p:cNvSpPr>
            <p:nvPr/>
          </p:nvSpPr>
          <p:spPr bwMode="auto">
            <a:xfrm>
              <a:off x="2839" y="3745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9" name="Oval 1175"/>
            <p:cNvSpPr>
              <a:spLocks noChangeAspect="1" noChangeArrowheads="1"/>
            </p:cNvSpPr>
            <p:nvPr/>
          </p:nvSpPr>
          <p:spPr bwMode="auto">
            <a:xfrm>
              <a:off x="2730" y="3763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0" name="Oval 1176"/>
            <p:cNvSpPr>
              <a:spLocks noChangeAspect="1" noChangeArrowheads="1"/>
            </p:cNvSpPr>
            <p:nvPr/>
          </p:nvSpPr>
          <p:spPr bwMode="auto">
            <a:xfrm>
              <a:off x="2962" y="3718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1" name="Oval 1177"/>
            <p:cNvSpPr>
              <a:spLocks noChangeAspect="1" noChangeArrowheads="1"/>
            </p:cNvSpPr>
            <p:nvPr/>
          </p:nvSpPr>
          <p:spPr bwMode="auto">
            <a:xfrm>
              <a:off x="2935" y="3725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2" name="Oval 1178"/>
            <p:cNvSpPr>
              <a:spLocks noChangeAspect="1" noChangeArrowheads="1"/>
            </p:cNvSpPr>
            <p:nvPr/>
          </p:nvSpPr>
          <p:spPr bwMode="auto">
            <a:xfrm>
              <a:off x="2979" y="3794"/>
              <a:ext cx="23" cy="23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3" name="Freeform 1179"/>
            <p:cNvSpPr>
              <a:spLocks noChangeAspect="1"/>
            </p:cNvSpPr>
            <p:nvPr/>
          </p:nvSpPr>
          <p:spPr bwMode="auto">
            <a:xfrm>
              <a:off x="2703" y="3573"/>
              <a:ext cx="147" cy="141"/>
            </a:xfrm>
            <a:custGeom>
              <a:avLst/>
              <a:gdLst>
                <a:gd name="T0" fmla="*/ 147 w 147"/>
                <a:gd name="T1" fmla="*/ 12 h 141"/>
                <a:gd name="T2" fmla="*/ 19 w 147"/>
                <a:gd name="T3" fmla="*/ 141 h 141"/>
                <a:gd name="T4" fmla="*/ 147 w 147"/>
                <a:gd name="T5" fmla="*/ 12 h 1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7" h="141">
                  <a:moveTo>
                    <a:pt x="147" y="12"/>
                  </a:moveTo>
                  <a:cubicBezTo>
                    <a:pt x="103" y="0"/>
                    <a:pt x="0" y="63"/>
                    <a:pt x="19" y="141"/>
                  </a:cubicBezTo>
                  <a:cubicBezTo>
                    <a:pt x="21" y="64"/>
                    <a:pt x="97" y="19"/>
                    <a:pt x="14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7" name="Group 259"/>
          <p:cNvGrpSpPr/>
          <p:nvPr/>
        </p:nvGrpSpPr>
        <p:grpSpPr>
          <a:xfrm>
            <a:off x="9450663" y="1508497"/>
            <a:ext cx="627525" cy="864608"/>
            <a:chOff x="7087997" y="1080168"/>
            <a:chExt cx="470644" cy="648456"/>
          </a:xfrm>
        </p:grpSpPr>
        <p:sp>
          <p:nvSpPr>
            <p:cNvPr id="1068" name="Freeform 7"/>
            <p:cNvSpPr>
              <a:spLocks noChangeAspect="1"/>
            </p:cNvSpPr>
            <p:nvPr/>
          </p:nvSpPr>
          <p:spPr bwMode="auto">
            <a:xfrm rot="10800000" flipH="1" flipV="1">
              <a:off x="7191338" y="1080168"/>
              <a:ext cx="126177" cy="138019"/>
            </a:xfrm>
            <a:custGeom>
              <a:avLst/>
              <a:gdLst>
                <a:gd name="T0" fmla="*/ 2147483647 w 8250"/>
                <a:gd name="T1" fmla="*/ 2147483647 h 11975"/>
                <a:gd name="T2" fmla="*/ 2147483647 w 8250"/>
                <a:gd name="T3" fmla="*/ 2147483647 h 11975"/>
                <a:gd name="T4" fmla="*/ 2147483647 w 8250"/>
                <a:gd name="T5" fmla="*/ 2147483647 h 11975"/>
                <a:gd name="T6" fmla="*/ 2147483647 w 8250"/>
                <a:gd name="T7" fmla="*/ 2147483647 h 11975"/>
                <a:gd name="T8" fmla="*/ 2147483647 w 8250"/>
                <a:gd name="T9" fmla="*/ 2147483647 h 11975"/>
                <a:gd name="T10" fmla="*/ 2147483647 w 8250"/>
                <a:gd name="T11" fmla="*/ 2147483647 h 11975"/>
                <a:gd name="T12" fmla="*/ 2147483647 w 8250"/>
                <a:gd name="T13" fmla="*/ 2147483647 h 11975"/>
                <a:gd name="T14" fmla="*/ 2147483647 w 8250"/>
                <a:gd name="T15" fmla="*/ 2147483647 h 11975"/>
                <a:gd name="T16" fmla="*/ 2147483647 w 8250"/>
                <a:gd name="T17" fmla="*/ 2147483647 h 11975"/>
                <a:gd name="T18" fmla="*/ 2147483647 w 8250"/>
                <a:gd name="T19" fmla="*/ 2147483647 h 11975"/>
                <a:gd name="T20" fmla="*/ 2147483647 w 8250"/>
                <a:gd name="T21" fmla="*/ 2147483647 h 11975"/>
                <a:gd name="T22" fmla="*/ 2147483647 w 8250"/>
                <a:gd name="T23" fmla="*/ 2147483647 h 11975"/>
                <a:gd name="T24" fmla="*/ 2147483647 w 8250"/>
                <a:gd name="T25" fmla="*/ 2147483647 h 119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50"/>
                <a:gd name="T40" fmla="*/ 0 h 11975"/>
                <a:gd name="T41" fmla="*/ 8250 w 8250"/>
                <a:gd name="T42" fmla="*/ 11975 h 119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50" h="11975">
                  <a:moveTo>
                    <a:pt x="8094" y="157"/>
                  </a:moveTo>
                  <a:cubicBezTo>
                    <a:pt x="7951" y="0"/>
                    <a:pt x="7703" y="0"/>
                    <a:pt x="7547" y="157"/>
                  </a:cubicBezTo>
                  <a:cubicBezTo>
                    <a:pt x="4132" y="3584"/>
                    <a:pt x="4132" y="3584"/>
                    <a:pt x="4132" y="3584"/>
                  </a:cubicBezTo>
                  <a:cubicBezTo>
                    <a:pt x="704" y="157"/>
                    <a:pt x="704" y="157"/>
                    <a:pt x="704" y="157"/>
                  </a:cubicBezTo>
                  <a:cubicBezTo>
                    <a:pt x="548" y="0"/>
                    <a:pt x="300" y="0"/>
                    <a:pt x="157" y="157"/>
                  </a:cubicBezTo>
                  <a:cubicBezTo>
                    <a:pt x="0" y="300"/>
                    <a:pt x="0" y="548"/>
                    <a:pt x="157" y="704"/>
                  </a:cubicBezTo>
                  <a:cubicBezTo>
                    <a:pt x="3741" y="4301"/>
                    <a:pt x="3741" y="4301"/>
                    <a:pt x="3741" y="4301"/>
                  </a:cubicBezTo>
                  <a:cubicBezTo>
                    <a:pt x="3741" y="11585"/>
                    <a:pt x="3741" y="11585"/>
                    <a:pt x="3741" y="11585"/>
                  </a:cubicBezTo>
                  <a:cubicBezTo>
                    <a:pt x="3741" y="11806"/>
                    <a:pt x="3910" y="11975"/>
                    <a:pt x="4132" y="11975"/>
                  </a:cubicBezTo>
                  <a:cubicBezTo>
                    <a:pt x="4354" y="11975"/>
                    <a:pt x="4523" y="11806"/>
                    <a:pt x="4523" y="11585"/>
                  </a:cubicBezTo>
                  <a:cubicBezTo>
                    <a:pt x="4523" y="4287"/>
                    <a:pt x="4523" y="4287"/>
                    <a:pt x="4523" y="4287"/>
                  </a:cubicBezTo>
                  <a:cubicBezTo>
                    <a:pt x="8107" y="704"/>
                    <a:pt x="8107" y="704"/>
                    <a:pt x="8107" y="704"/>
                  </a:cubicBezTo>
                  <a:cubicBezTo>
                    <a:pt x="8250" y="548"/>
                    <a:pt x="8250" y="300"/>
                    <a:pt x="8094" y="157"/>
                  </a:cubicBezTo>
                </a:path>
              </a:pathLst>
            </a:custGeom>
            <a:solidFill>
              <a:srgbClr val="660033"/>
            </a:solidFill>
            <a:ln w="12700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69" name="Group 256"/>
            <p:cNvGrpSpPr/>
            <p:nvPr/>
          </p:nvGrpSpPr>
          <p:grpSpPr>
            <a:xfrm>
              <a:off x="7095997" y="1265128"/>
              <a:ext cx="400832" cy="309976"/>
              <a:chOff x="7083469" y="1265128"/>
              <a:chExt cx="400832" cy="309976"/>
            </a:xfrm>
          </p:grpSpPr>
          <p:sp>
            <p:nvSpPr>
              <p:cNvPr id="1072" name="Oval 1071"/>
              <p:cNvSpPr/>
              <p:nvPr/>
            </p:nvSpPr>
            <p:spPr>
              <a:xfrm>
                <a:off x="7083469" y="1265128"/>
                <a:ext cx="400832" cy="309976"/>
              </a:xfrm>
              <a:prstGeom prst="ellipse">
                <a:avLst/>
              </a:prstGeom>
              <a:solidFill>
                <a:srgbClr val="660033"/>
              </a:solidFill>
              <a:ln w="9525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3" name="Oval 1072"/>
              <p:cNvSpPr/>
              <p:nvPr/>
            </p:nvSpPr>
            <p:spPr>
              <a:xfrm>
                <a:off x="7139836" y="1321496"/>
                <a:ext cx="234863" cy="181627"/>
              </a:xfrm>
              <a:prstGeom prst="ellipse">
                <a:avLst/>
              </a:prstGeom>
              <a:gradFill flip="none" rotWithShape="1">
                <a:gsLst>
                  <a:gs pos="0">
                    <a:srgbClr val="D60093">
                      <a:shade val="30000"/>
                      <a:satMod val="115000"/>
                    </a:srgbClr>
                  </a:gs>
                  <a:gs pos="50000">
                    <a:srgbClr val="D60093">
                      <a:shade val="67500"/>
                      <a:satMod val="115000"/>
                    </a:srgbClr>
                  </a:gs>
                  <a:gs pos="100000">
                    <a:srgbClr val="D6009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70" name="Freeform 7"/>
            <p:cNvSpPr>
              <a:spLocks noChangeAspect="1"/>
            </p:cNvSpPr>
            <p:nvPr/>
          </p:nvSpPr>
          <p:spPr bwMode="auto">
            <a:xfrm rot="12890996" flipH="1" flipV="1">
              <a:off x="7432464" y="1127141"/>
              <a:ext cx="126177" cy="138019"/>
            </a:xfrm>
            <a:custGeom>
              <a:avLst/>
              <a:gdLst>
                <a:gd name="T0" fmla="*/ 2147483647 w 8250"/>
                <a:gd name="T1" fmla="*/ 2147483647 h 11975"/>
                <a:gd name="T2" fmla="*/ 2147483647 w 8250"/>
                <a:gd name="T3" fmla="*/ 2147483647 h 11975"/>
                <a:gd name="T4" fmla="*/ 2147483647 w 8250"/>
                <a:gd name="T5" fmla="*/ 2147483647 h 11975"/>
                <a:gd name="T6" fmla="*/ 2147483647 w 8250"/>
                <a:gd name="T7" fmla="*/ 2147483647 h 11975"/>
                <a:gd name="T8" fmla="*/ 2147483647 w 8250"/>
                <a:gd name="T9" fmla="*/ 2147483647 h 11975"/>
                <a:gd name="T10" fmla="*/ 2147483647 w 8250"/>
                <a:gd name="T11" fmla="*/ 2147483647 h 11975"/>
                <a:gd name="T12" fmla="*/ 2147483647 w 8250"/>
                <a:gd name="T13" fmla="*/ 2147483647 h 11975"/>
                <a:gd name="T14" fmla="*/ 2147483647 w 8250"/>
                <a:gd name="T15" fmla="*/ 2147483647 h 11975"/>
                <a:gd name="T16" fmla="*/ 2147483647 w 8250"/>
                <a:gd name="T17" fmla="*/ 2147483647 h 11975"/>
                <a:gd name="T18" fmla="*/ 2147483647 w 8250"/>
                <a:gd name="T19" fmla="*/ 2147483647 h 11975"/>
                <a:gd name="T20" fmla="*/ 2147483647 w 8250"/>
                <a:gd name="T21" fmla="*/ 2147483647 h 11975"/>
                <a:gd name="T22" fmla="*/ 2147483647 w 8250"/>
                <a:gd name="T23" fmla="*/ 2147483647 h 11975"/>
                <a:gd name="T24" fmla="*/ 2147483647 w 8250"/>
                <a:gd name="T25" fmla="*/ 2147483647 h 119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50"/>
                <a:gd name="T40" fmla="*/ 0 h 11975"/>
                <a:gd name="T41" fmla="*/ 8250 w 8250"/>
                <a:gd name="T42" fmla="*/ 11975 h 119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50" h="11975">
                  <a:moveTo>
                    <a:pt x="8094" y="157"/>
                  </a:moveTo>
                  <a:cubicBezTo>
                    <a:pt x="7951" y="0"/>
                    <a:pt x="7703" y="0"/>
                    <a:pt x="7547" y="157"/>
                  </a:cubicBezTo>
                  <a:cubicBezTo>
                    <a:pt x="4132" y="3584"/>
                    <a:pt x="4132" y="3584"/>
                    <a:pt x="4132" y="3584"/>
                  </a:cubicBezTo>
                  <a:cubicBezTo>
                    <a:pt x="704" y="157"/>
                    <a:pt x="704" y="157"/>
                    <a:pt x="704" y="157"/>
                  </a:cubicBezTo>
                  <a:cubicBezTo>
                    <a:pt x="548" y="0"/>
                    <a:pt x="300" y="0"/>
                    <a:pt x="157" y="157"/>
                  </a:cubicBezTo>
                  <a:cubicBezTo>
                    <a:pt x="0" y="300"/>
                    <a:pt x="0" y="548"/>
                    <a:pt x="157" y="704"/>
                  </a:cubicBezTo>
                  <a:cubicBezTo>
                    <a:pt x="3741" y="4301"/>
                    <a:pt x="3741" y="4301"/>
                    <a:pt x="3741" y="4301"/>
                  </a:cubicBezTo>
                  <a:cubicBezTo>
                    <a:pt x="3741" y="11585"/>
                    <a:pt x="3741" y="11585"/>
                    <a:pt x="3741" y="11585"/>
                  </a:cubicBezTo>
                  <a:cubicBezTo>
                    <a:pt x="3741" y="11806"/>
                    <a:pt x="3910" y="11975"/>
                    <a:pt x="4132" y="11975"/>
                  </a:cubicBezTo>
                  <a:cubicBezTo>
                    <a:pt x="4354" y="11975"/>
                    <a:pt x="4523" y="11806"/>
                    <a:pt x="4523" y="11585"/>
                  </a:cubicBezTo>
                  <a:cubicBezTo>
                    <a:pt x="4523" y="4287"/>
                    <a:pt x="4523" y="4287"/>
                    <a:pt x="4523" y="4287"/>
                  </a:cubicBezTo>
                  <a:cubicBezTo>
                    <a:pt x="8107" y="704"/>
                    <a:pt x="8107" y="704"/>
                    <a:pt x="8107" y="704"/>
                  </a:cubicBezTo>
                  <a:cubicBezTo>
                    <a:pt x="8250" y="548"/>
                    <a:pt x="8250" y="300"/>
                    <a:pt x="8094" y="157"/>
                  </a:cubicBezTo>
                </a:path>
              </a:pathLst>
            </a:custGeom>
            <a:solidFill>
              <a:srgbClr val="660033"/>
            </a:solidFill>
            <a:ln w="12700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1" name="Freeform 7"/>
            <p:cNvSpPr>
              <a:spLocks noChangeAspect="1"/>
            </p:cNvSpPr>
            <p:nvPr/>
          </p:nvSpPr>
          <p:spPr bwMode="auto">
            <a:xfrm rot="2060512" flipH="1" flipV="1">
              <a:off x="7087997" y="1590605"/>
              <a:ext cx="126177" cy="138019"/>
            </a:xfrm>
            <a:custGeom>
              <a:avLst/>
              <a:gdLst>
                <a:gd name="T0" fmla="*/ 2147483647 w 8250"/>
                <a:gd name="T1" fmla="*/ 2147483647 h 11975"/>
                <a:gd name="T2" fmla="*/ 2147483647 w 8250"/>
                <a:gd name="T3" fmla="*/ 2147483647 h 11975"/>
                <a:gd name="T4" fmla="*/ 2147483647 w 8250"/>
                <a:gd name="T5" fmla="*/ 2147483647 h 11975"/>
                <a:gd name="T6" fmla="*/ 2147483647 w 8250"/>
                <a:gd name="T7" fmla="*/ 2147483647 h 11975"/>
                <a:gd name="T8" fmla="*/ 2147483647 w 8250"/>
                <a:gd name="T9" fmla="*/ 2147483647 h 11975"/>
                <a:gd name="T10" fmla="*/ 2147483647 w 8250"/>
                <a:gd name="T11" fmla="*/ 2147483647 h 11975"/>
                <a:gd name="T12" fmla="*/ 2147483647 w 8250"/>
                <a:gd name="T13" fmla="*/ 2147483647 h 11975"/>
                <a:gd name="T14" fmla="*/ 2147483647 w 8250"/>
                <a:gd name="T15" fmla="*/ 2147483647 h 11975"/>
                <a:gd name="T16" fmla="*/ 2147483647 w 8250"/>
                <a:gd name="T17" fmla="*/ 2147483647 h 11975"/>
                <a:gd name="T18" fmla="*/ 2147483647 w 8250"/>
                <a:gd name="T19" fmla="*/ 2147483647 h 11975"/>
                <a:gd name="T20" fmla="*/ 2147483647 w 8250"/>
                <a:gd name="T21" fmla="*/ 2147483647 h 11975"/>
                <a:gd name="T22" fmla="*/ 2147483647 w 8250"/>
                <a:gd name="T23" fmla="*/ 2147483647 h 11975"/>
                <a:gd name="T24" fmla="*/ 2147483647 w 8250"/>
                <a:gd name="T25" fmla="*/ 2147483647 h 119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50"/>
                <a:gd name="T40" fmla="*/ 0 h 11975"/>
                <a:gd name="T41" fmla="*/ 8250 w 8250"/>
                <a:gd name="T42" fmla="*/ 11975 h 119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50" h="11975">
                  <a:moveTo>
                    <a:pt x="8094" y="157"/>
                  </a:moveTo>
                  <a:cubicBezTo>
                    <a:pt x="7951" y="0"/>
                    <a:pt x="7703" y="0"/>
                    <a:pt x="7547" y="157"/>
                  </a:cubicBezTo>
                  <a:cubicBezTo>
                    <a:pt x="4132" y="3584"/>
                    <a:pt x="4132" y="3584"/>
                    <a:pt x="4132" y="3584"/>
                  </a:cubicBezTo>
                  <a:cubicBezTo>
                    <a:pt x="704" y="157"/>
                    <a:pt x="704" y="157"/>
                    <a:pt x="704" y="157"/>
                  </a:cubicBezTo>
                  <a:cubicBezTo>
                    <a:pt x="548" y="0"/>
                    <a:pt x="300" y="0"/>
                    <a:pt x="157" y="157"/>
                  </a:cubicBezTo>
                  <a:cubicBezTo>
                    <a:pt x="0" y="300"/>
                    <a:pt x="0" y="548"/>
                    <a:pt x="157" y="704"/>
                  </a:cubicBezTo>
                  <a:cubicBezTo>
                    <a:pt x="3741" y="4301"/>
                    <a:pt x="3741" y="4301"/>
                    <a:pt x="3741" y="4301"/>
                  </a:cubicBezTo>
                  <a:cubicBezTo>
                    <a:pt x="3741" y="11585"/>
                    <a:pt x="3741" y="11585"/>
                    <a:pt x="3741" y="11585"/>
                  </a:cubicBezTo>
                  <a:cubicBezTo>
                    <a:pt x="3741" y="11806"/>
                    <a:pt x="3910" y="11975"/>
                    <a:pt x="4132" y="11975"/>
                  </a:cubicBezTo>
                  <a:cubicBezTo>
                    <a:pt x="4354" y="11975"/>
                    <a:pt x="4523" y="11806"/>
                    <a:pt x="4523" y="11585"/>
                  </a:cubicBezTo>
                  <a:cubicBezTo>
                    <a:pt x="4523" y="4287"/>
                    <a:pt x="4523" y="4287"/>
                    <a:pt x="4523" y="4287"/>
                  </a:cubicBezTo>
                  <a:cubicBezTo>
                    <a:pt x="8107" y="704"/>
                    <a:pt x="8107" y="704"/>
                    <a:pt x="8107" y="704"/>
                  </a:cubicBezTo>
                  <a:cubicBezTo>
                    <a:pt x="8250" y="548"/>
                    <a:pt x="8250" y="300"/>
                    <a:pt x="8094" y="157"/>
                  </a:cubicBezTo>
                </a:path>
              </a:pathLst>
            </a:custGeom>
            <a:solidFill>
              <a:srgbClr val="660033"/>
            </a:solidFill>
            <a:ln w="12700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8" name="Group 317"/>
          <p:cNvGrpSpPr/>
          <p:nvPr/>
        </p:nvGrpSpPr>
        <p:grpSpPr>
          <a:xfrm>
            <a:off x="2002972" y="4086671"/>
            <a:ext cx="722811" cy="614389"/>
            <a:chOff x="1502229" y="3013798"/>
            <a:chExt cx="542108" cy="460792"/>
          </a:xfrm>
          <a:solidFill>
            <a:schemeClr val="accent6">
              <a:lumMod val="75000"/>
            </a:schemeClr>
          </a:solidFill>
        </p:grpSpPr>
        <p:grpSp>
          <p:nvGrpSpPr>
            <p:cNvPr id="1064" name="Group 295"/>
            <p:cNvGrpSpPr/>
            <p:nvPr/>
          </p:nvGrpSpPr>
          <p:grpSpPr>
            <a:xfrm>
              <a:off x="1502229" y="3013798"/>
              <a:ext cx="542108" cy="460792"/>
              <a:chOff x="2253343" y="1979022"/>
              <a:chExt cx="653143" cy="515983"/>
            </a:xfrm>
            <a:grpFill/>
          </p:grpSpPr>
          <p:sp>
            <p:nvSpPr>
              <p:cNvPr id="1066" name="Oval 1065"/>
              <p:cNvSpPr/>
              <p:nvPr/>
            </p:nvSpPr>
            <p:spPr>
              <a:xfrm>
                <a:off x="2253343" y="1979022"/>
                <a:ext cx="653143" cy="515983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7" name="Oval 1066"/>
              <p:cNvSpPr/>
              <p:nvPr/>
            </p:nvSpPr>
            <p:spPr>
              <a:xfrm>
                <a:off x="2403566" y="2135777"/>
                <a:ext cx="352697" cy="25472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glow rad="63500">
                  <a:sysClr val="window" lastClr="FFFFFF">
                    <a:alpha val="40000"/>
                  </a:sys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65" name="TextBox 1064"/>
            <p:cNvSpPr txBox="1"/>
            <p:nvPr/>
          </p:nvSpPr>
          <p:spPr>
            <a:xfrm>
              <a:off x="1605179" y="3149304"/>
              <a:ext cx="335668" cy="22309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Th1</a:t>
              </a:r>
            </a:p>
          </p:txBody>
        </p:sp>
      </p:grpSp>
      <p:grpSp>
        <p:nvGrpSpPr>
          <p:cNvPr id="909" name="Group 300"/>
          <p:cNvGrpSpPr/>
          <p:nvPr/>
        </p:nvGrpSpPr>
        <p:grpSpPr>
          <a:xfrm>
            <a:off x="3004458" y="2706970"/>
            <a:ext cx="870857" cy="740229"/>
            <a:chOff x="2253343" y="1979022"/>
            <a:chExt cx="653143" cy="555172"/>
          </a:xfrm>
          <a:solidFill>
            <a:schemeClr val="bg1">
              <a:lumMod val="65000"/>
            </a:schemeClr>
          </a:solidFill>
        </p:grpSpPr>
        <p:grpSp>
          <p:nvGrpSpPr>
            <p:cNvPr id="1060" name="Group 294"/>
            <p:cNvGrpSpPr/>
            <p:nvPr/>
          </p:nvGrpSpPr>
          <p:grpSpPr>
            <a:xfrm>
              <a:off x="2253343" y="1979022"/>
              <a:ext cx="653143" cy="555172"/>
              <a:chOff x="2253343" y="1979022"/>
              <a:chExt cx="653143" cy="515983"/>
            </a:xfrm>
            <a:grpFill/>
          </p:grpSpPr>
          <p:sp>
            <p:nvSpPr>
              <p:cNvPr id="1062" name="Oval 1061"/>
              <p:cNvSpPr/>
              <p:nvPr/>
            </p:nvSpPr>
            <p:spPr>
              <a:xfrm>
                <a:off x="2253343" y="1979022"/>
                <a:ext cx="653143" cy="515983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3" name="Oval 1062"/>
              <p:cNvSpPr/>
              <p:nvPr/>
            </p:nvSpPr>
            <p:spPr>
              <a:xfrm>
                <a:off x="2403566" y="2135777"/>
                <a:ext cx="352697" cy="25472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glow rad="63500">
                  <a:sysClr val="window" lastClr="FFFFFF">
                    <a:alpha val="40000"/>
                  </a:sys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61" name="TextBox 1060"/>
            <p:cNvSpPr txBox="1"/>
            <p:nvPr/>
          </p:nvSpPr>
          <p:spPr>
            <a:xfrm>
              <a:off x="2404480" y="2167743"/>
              <a:ext cx="335669" cy="22309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Th0</a:t>
              </a:r>
            </a:p>
          </p:txBody>
        </p:sp>
      </p:grpSp>
      <p:grpSp>
        <p:nvGrpSpPr>
          <p:cNvPr id="910" name="Group 318"/>
          <p:cNvGrpSpPr/>
          <p:nvPr/>
        </p:nvGrpSpPr>
        <p:grpSpPr>
          <a:xfrm>
            <a:off x="3053715" y="4148136"/>
            <a:ext cx="722811" cy="614389"/>
            <a:chOff x="1502229" y="3013798"/>
            <a:chExt cx="542108" cy="460792"/>
          </a:xfrm>
          <a:solidFill>
            <a:srgbClr val="FF7E79"/>
          </a:solidFill>
        </p:grpSpPr>
        <p:grpSp>
          <p:nvGrpSpPr>
            <p:cNvPr id="1056" name="Group 319"/>
            <p:cNvGrpSpPr/>
            <p:nvPr/>
          </p:nvGrpSpPr>
          <p:grpSpPr>
            <a:xfrm>
              <a:off x="1502229" y="3013798"/>
              <a:ext cx="542108" cy="460792"/>
              <a:chOff x="2253343" y="1979022"/>
              <a:chExt cx="653143" cy="515983"/>
            </a:xfrm>
            <a:grpFill/>
          </p:grpSpPr>
          <p:sp>
            <p:nvSpPr>
              <p:cNvPr id="1058" name="Oval 1057"/>
              <p:cNvSpPr/>
              <p:nvPr/>
            </p:nvSpPr>
            <p:spPr>
              <a:xfrm>
                <a:off x="2253343" y="1979022"/>
                <a:ext cx="653143" cy="515983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9" name="Oval 1058"/>
              <p:cNvSpPr/>
              <p:nvPr/>
            </p:nvSpPr>
            <p:spPr>
              <a:xfrm>
                <a:off x="2403566" y="2135777"/>
                <a:ext cx="352697" cy="25472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glow rad="63500">
                  <a:sysClr val="window" lastClr="FFFFFF">
                    <a:alpha val="40000"/>
                  </a:sys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57" name="TextBox 1056"/>
            <p:cNvSpPr txBox="1"/>
            <p:nvPr/>
          </p:nvSpPr>
          <p:spPr>
            <a:xfrm>
              <a:off x="1572718" y="3149304"/>
              <a:ext cx="400591" cy="22309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Th17</a:t>
              </a:r>
            </a:p>
          </p:txBody>
        </p:sp>
      </p:grpSp>
      <p:grpSp>
        <p:nvGrpSpPr>
          <p:cNvPr id="911" name="Group 323"/>
          <p:cNvGrpSpPr/>
          <p:nvPr/>
        </p:nvGrpSpPr>
        <p:grpSpPr>
          <a:xfrm>
            <a:off x="3985237" y="3882051"/>
            <a:ext cx="722811" cy="614389"/>
            <a:chOff x="1502229" y="3013798"/>
            <a:chExt cx="542108" cy="460792"/>
          </a:xfrm>
          <a:solidFill>
            <a:schemeClr val="accent2">
              <a:lumMod val="75000"/>
            </a:schemeClr>
          </a:solidFill>
        </p:grpSpPr>
        <p:grpSp>
          <p:nvGrpSpPr>
            <p:cNvPr id="1052" name="Group 324"/>
            <p:cNvGrpSpPr/>
            <p:nvPr/>
          </p:nvGrpSpPr>
          <p:grpSpPr>
            <a:xfrm>
              <a:off x="1502229" y="3013798"/>
              <a:ext cx="542108" cy="460792"/>
              <a:chOff x="2253343" y="1979022"/>
              <a:chExt cx="653143" cy="515983"/>
            </a:xfrm>
            <a:grpFill/>
          </p:grpSpPr>
          <p:sp>
            <p:nvSpPr>
              <p:cNvPr id="1054" name="Oval 1053"/>
              <p:cNvSpPr/>
              <p:nvPr/>
            </p:nvSpPr>
            <p:spPr>
              <a:xfrm>
                <a:off x="2253343" y="1979022"/>
                <a:ext cx="653143" cy="515983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5" name="Oval 1054"/>
              <p:cNvSpPr/>
              <p:nvPr/>
            </p:nvSpPr>
            <p:spPr>
              <a:xfrm>
                <a:off x="2403566" y="2135777"/>
                <a:ext cx="352697" cy="25472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glow rad="63500">
                  <a:sysClr val="window" lastClr="FFFFFF">
                    <a:alpha val="40000"/>
                  </a:sys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53" name="TextBox 1052"/>
            <p:cNvSpPr txBox="1"/>
            <p:nvPr/>
          </p:nvSpPr>
          <p:spPr>
            <a:xfrm>
              <a:off x="1605179" y="3149304"/>
              <a:ext cx="335668" cy="22309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Th2</a:t>
              </a:r>
            </a:p>
          </p:txBody>
        </p:sp>
      </p:grpSp>
      <p:grpSp>
        <p:nvGrpSpPr>
          <p:cNvPr id="912" name="Group 328"/>
          <p:cNvGrpSpPr/>
          <p:nvPr/>
        </p:nvGrpSpPr>
        <p:grpSpPr>
          <a:xfrm>
            <a:off x="3243485" y="5297346"/>
            <a:ext cx="722811" cy="614389"/>
            <a:chOff x="1502229" y="3013798"/>
            <a:chExt cx="542108" cy="460792"/>
          </a:xfrm>
        </p:grpSpPr>
        <p:grpSp>
          <p:nvGrpSpPr>
            <p:cNvPr id="1048" name="Group 329"/>
            <p:cNvGrpSpPr/>
            <p:nvPr/>
          </p:nvGrpSpPr>
          <p:grpSpPr>
            <a:xfrm>
              <a:off x="1502229" y="3013798"/>
              <a:ext cx="542108" cy="460792"/>
              <a:chOff x="2253343" y="1979022"/>
              <a:chExt cx="653143" cy="515983"/>
            </a:xfrm>
          </p:grpSpPr>
          <p:sp>
            <p:nvSpPr>
              <p:cNvPr id="1050" name="Oval 1049"/>
              <p:cNvSpPr/>
              <p:nvPr/>
            </p:nvSpPr>
            <p:spPr>
              <a:xfrm>
                <a:off x="2253343" y="1979022"/>
                <a:ext cx="653143" cy="515983"/>
              </a:xfrm>
              <a:prstGeom prst="ellipse">
                <a:avLst/>
              </a:prstGeom>
              <a:solidFill>
                <a:srgbClr val="0082BA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1" name="Oval 1050"/>
              <p:cNvSpPr/>
              <p:nvPr/>
            </p:nvSpPr>
            <p:spPr>
              <a:xfrm>
                <a:off x="2403566" y="2135777"/>
                <a:ext cx="352697" cy="254726"/>
              </a:xfrm>
              <a:prstGeom prst="ellipse">
                <a:avLst/>
              </a:prstGeom>
              <a:gradFill flip="none" rotWithShape="1">
                <a:gsLst>
                  <a:gs pos="0">
                    <a:srgbClr val="0082BA">
                      <a:lumMod val="75000"/>
                      <a:shade val="30000"/>
                      <a:satMod val="115000"/>
                    </a:srgbClr>
                  </a:gs>
                  <a:gs pos="50000">
                    <a:srgbClr val="0082BA">
                      <a:lumMod val="75000"/>
                      <a:shade val="67500"/>
                      <a:satMod val="115000"/>
                    </a:srgbClr>
                  </a:gs>
                  <a:gs pos="100000">
                    <a:srgbClr val="0082BA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>
                <a:glow rad="63500">
                  <a:sysClr val="window" lastClr="FFFFFF">
                    <a:alpha val="40000"/>
                  </a:sys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49" name="TextBox 1048"/>
            <p:cNvSpPr txBox="1"/>
            <p:nvPr/>
          </p:nvSpPr>
          <p:spPr>
            <a:xfrm>
              <a:off x="1585943" y="3149304"/>
              <a:ext cx="374141" cy="22309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 err="1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Treg</a:t>
              </a:r>
              <a:endParaRPr kumimoji="0" lang="en-GB" sz="1333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3" name="5-Point Star 912"/>
          <p:cNvSpPr/>
          <p:nvPr/>
        </p:nvSpPr>
        <p:spPr>
          <a:xfrm rot="19473423">
            <a:off x="1844713" y="4830189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4" name="5-Point Star 913"/>
          <p:cNvSpPr/>
          <p:nvPr/>
        </p:nvSpPr>
        <p:spPr>
          <a:xfrm rot="19473423">
            <a:off x="1985389" y="4770508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5" name="5-Point Star 914"/>
          <p:cNvSpPr/>
          <p:nvPr/>
        </p:nvSpPr>
        <p:spPr>
          <a:xfrm rot="19473423">
            <a:off x="1874556" y="4672463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6" name="5-Point Star 915"/>
          <p:cNvSpPr/>
          <p:nvPr/>
        </p:nvSpPr>
        <p:spPr>
          <a:xfrm rot="18336903">
            <a:off x="1998180" y="4621307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7" name="Oval 916"/>
          <p:cNvSpPr/>
          <p:nvPr/>
        </p:nvSpPr>
        <p:spPr>
          <a:xfrm>
            <a:off x="1631569" y="4510473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8" name="Oval 917"/>
          <p:cNvSpPr/>
          <p:nvPr/>
        </p:nvSpPr>
        <p:spPr>
          <a:xfrm>
            <a:off x="1776508" y="4514736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9" name="Oval 918"/>
          <p:cNvSpPr/>
          <p:nvPr/>
        </p:nvSpPr>
        <p:spPr>
          <a:xfrm>
            <a:off x="1861767" y="4429477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0" name="Oval 919"/>
          <p:cNvSpPr/>
          <p:nvPr/>
        </p:nvSpPr>
        <p:spPr>
          <a:xfrm>
            <a:off x="1819137" y="4327166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" name="Oval 920"/>
          <p:cNvSpPr/>
          <p:nvPr/>
        </p:nvSpPr>
        <p:spPr>
          <a:xfrm>
            <a:off x="1704039" y="4408161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" name="Oval 921"/>
          <p:cNvSpPr/>
          <p:nvPr/>
        </p:nvSpPr>
        <p:spPr>
          <a:xfrm>
            <a:off x="3323955" y="4855770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3" name="Oval 922"/>
          <p:cNvSpPr/>
          <p:nvPr/>
        </p:nvSpPr>
        <p:spPr>
          <a:xfrm>
            <a:off x="3277063" y="4949556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4" name="Oval 923"/>
          <p:cNvSpPr/>
          <p:nvPr/>
        </p:nvSpPr>
        <p:spPr>
          <a:xfrm>
            <a:off x="3306903" y="5060392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5" name="Oval 924"/>
          <p:cNvSpPr/>
          <p:nvPr/>
        </p:nvSpPr>
        <p:spPr>
          <a:xfrm>
            <a:off x="3737460" y="4685253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6" name="Oval 925"/>
          <p:cNvSpPr/>
          <p:nvPr/>
        </p:nvSpPr>
        <p:spPr>
          <a:xfrm>
            <a:off x="3814192" y="4787564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7" name="Oval 926"/>
          <p:cNvSpPr/>
          <p:nvPr/>
        </p:nvSpPr>
        <p:spPr>
          <a:xfrm>
            <a:off x="3716145" y="4877086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8" name="Oval 927"/>
          <p:cNvSpPr/>
          <p:nvPr/>
        </p:nvSpPr>
        <p:spPr>
          <a:xfrm>
            <a:off x="3797141" y="4966608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9" name="Oval 928"/>
          <p:cNvSpPr/>
          <p:nvPr/>
        </p:nvSpPr>
        <p:spPr>
          <a:xfrm>
            <a:off x="4739251" y="4480633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0" name="Oval 929"/>
          <p:cNvSpPr/>
          <p:nvPr/>
        </p:nvSpPr>
        <p:spPr>
          <a:xfrm>
            <a:off x="4982237" y="4463581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1" name="Oval 930"/>
          <p:cNvSpPr/>
          <p:nvPr/>
        </p:nvSpPr>
        <p:spPr>
          <a:xfrm>
            <a:off x="5020604" y="4258961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2" name="Rounded Rectangle 931"/>
          <p:cNvSpPr/>
          <p:nvPr/>
        </p:nvSpPr>
        <p:spPr>
          <a:xfrm>
            <a:off x="400716" y="3879343"/>
            <a:ext cx="1121152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Sagramostim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F3584-D984-7049-9CA1-3D82058CBE18}"/>
              </a:ext>
            </a:extLst>
          </p:cNvPr>
          <p:cNvGrpSpPr/>
          <p:nvPr/>
        </p:nvGrpSpPr>
        <p:grpSpPr>
          <a:xfrm>
            <a:off x="537127" y="4748981"/>
            <a:ext cx="1010317" cy="464777"/>
            <a:chOff x="537127" y="4748981"/>
            <a:chExt cx="1010317" cy="464777"/>
          </a:xfrm>
        </p:grpSpPr>
        <p:sp>
          <p:nvSpPr>
            <p:cNvPr id="1046" name="Rounded Rectangle 1045"/>
            <p:cNvSpPr/>
            <p:nvPr/>
          </p:nvSpPr>
          <p:spPr>
            <a:xfrm>
              <a:off x="537127" y="4748981"/>
              <a:ext cx="1010317" cy="221672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Basiliximab</a:t>
              </a:r>
            </a:p>
          </p:txBody>
        </p:sp>
        <p:sp>
          <p:nvSpPr>
            <p:cNvPr id="1047" name="Rounded Rectangle 1046"/>
            <p:cNvSpPr/>
            <p:nvPr/>
          </p:nvSpPr>
          <p:spPr>
            <a:xfrm>
              <a:off x="537127" y="4992086"/>
              <a:ext cx="1010317" cy="221672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Daclizumab</a:t>
              </a:r>
            </a:p>
          </p:txBody>
        </p:sp>
      </p:grpSp>
      <p:sp>
        <p:nvSpPr>
          <p:cNvPr id="934" name="Rounded Rectangle 933"/>
          <p:cNvSpPr/>
          <p:nvPr/>
        </p:nvSpPr>
        <p:spPr>
          <a:xfrm>
            <a:off x="1743541" y="5486469"/>
            <a:ext cx="728963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Tenovil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" name="Rounded Rectangle 1043"/>
          <p:cNvSpPr/>
          <p:nvPr/>
        </p:nvSpPr>
        <p:spPr>
          <a:xfrm>
            <a:off x="2131469" y="4838501"/>
            <a:ext cx="1112627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Secukinumab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5" name="Rounded Rectangle 1044"/>
          <p:cNvSpPr/>
          <p:nvPr/>
        </p:nvSpPr>
        <p:spPr>
          <a:xfrm>
            <a:off x="2131469" y="5081775"/>
            <a:ext cx="1112627" cy="221672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Vidofludimus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6" name="Rounded Rectangle 935"/>
          <p:cNvSpPr/>
          <p:nvPr/>
        </p:nvSpPr>
        <p:spPr>
          <a:xfrm>
            <a:off x="1283145" y="3529779"/>
            <a:ext cx="1121152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Fontolizumab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7" name="Rounded Rectangle 936"/>
          <p:cNvSpPr/>
          <p:nvPr/>
        </p:nvSpPr>
        <p:spPr>
          <a:xfrm>
            <a:off x="1622468" y="3194081"/>
            <a:ext cx="950637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Abatacept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8" name="Rounded Rectangle 937"/>
          <p:cNvSpPr/>
          <p:nvPr/>
        </p:nvSpPr>
        <p:spPr>
          <a:xfrm>
            <a:off x="4309834" y="2830657"/>
            <a:ext cx="1018837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Visilizumab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3" name="Rounded Rectangle 1042"/>
          <p:cNvSpPr/>
          <p:nvPr/>
        </p:nvSpPr>
        <p:spPr>
          <a:xfrm>
            <a:off x="2792225" y="1221739"/>
            <a:ext cx="1180832" cy="835563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Ustekinumab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Risankizumab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Guselkumab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Mirikizumab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0" name="Explosion 1 939"/>
          <p:cNvSpPr/>
          <p:nvPr/>
        </p:nvSpPr>
        <p:spPr>
          <a:xfrm rot="21306483">
            <a:off x="518939" y="4152381"/>
            <a:ext cx="120000" cy="120000"/>
          </a:xfrm>
          <a:prstGeom prst="irregularSeal1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1" name="Explosion 1 940"/>
          <p:cNvSpPr/>
          <p:nvPr/>
        </p:nvSpPr>
        <p:spPr>
          <a:xfrm rot="21306483">
            <a:off x="612723" y="4250428"/>
            <a:ext cx="120000" cy="120000"/>
          </a:xfrm>
          <a:prstGeom prst="irregularSeal1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2" name="Explosion 1 941"/>
          <p:cNvSpPr/>
          <p:nvPr/>
        </p:nvSpPr>
        <p:spPr>
          <a:xfrm rot="21306483">
            <a:off x="489099" y="4314372"/>
            <a:ext cx="120000" cy="120000"/>
          </a:xfrm>
          <a:prstGeom prst="irregularSeal1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43" name="Straight Arrow Connector 942"/>
          <p:cNvCxnSpPr/>
          <p:nvPr/>
        </p:nvCxnSpPr>
        <p:spPr>
          <a:xfrm>
            <a:off x="3413760" y="3516869"/>
            <a:ext cx="0" cy="592183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44" name="TextBox 943"/>
          <p:cNvSpPr txBox="1"/>
          <p:nvPr/>
        </p:nvSpPr>
        <p:spPr>
          <a:xfrm>
            <a:off x="3365193" y="3592061"/>
            <a:ext cx="55015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TGF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b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IL-16</a:t>
            </a:r>
          </a:p>
        </p:txBody>
      </p:sp>
      <p:cxnSp>
        <p:nvCxnSpPr>
          <p:cNvPr id="945" name="Straight Arrow Connector 944"/>
          <p:cNvCxnSpPr/>
          <p:nvPr/>
        </p:nvCxnSpPr>
        <p:spPr>
          <a:xfrm flipH="1">
            <a:off x="2700083" y="3492937"/>
            <a:ext cx="377655" cy="472388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46" name="Straight Arrow Connector 945"/>
          <p:cNvCxnSpPr/>
          <p:nvPr/>
        </p:nvCxnSpPr>
        <p:spPr>
          <a:xfrm>
            <a:off x="3771591" y="3487981"/>
            <a:ext cx="316200" cy="363353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47" name="TextBox 946"/>
          <p:cNvSpPr txBox="1"/>
          <p:nvPr/>
        </p:nvSpPr>
        <p:spPr>
          <a:xfrm>
            <a:off x="2525209" y="3314519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IL-12</a:t>
            </a:r>
          </a:p>
        </p:txBody>
      </p:sp>
      <p:sp>
        <p:nvSpPr>
          <p:cNvPr id="948" name="TextBox 947"/>
          <p:cNvSpPr txBox="1"/>
          <p:nvPr/>
        </p:nvSpPr>
        <p:spPr>
          <a:xfrm>
            <a:off x="2354149" y="3492938"/>
            <a:ext cx="5533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IFN-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9" name="TextBox 948"/>
          <p:cNvSpPr txBox="1"/>
          <p:nvPr/>
        </p:nvSpPr>
        <p:spPr>
          <a:xfrm>
            <a:off x="3915317" y="3448334"/>
            <a:ext cx="44114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IL-4</a:t>
            </a:r>
          </a:p>
        </p:txBody>
      </p:sp>
      <p:sp>
        <p:nvSpPr>
          <p:cNvPr id="950" name="TextBox 949"/>
          <p:cNvSpPr txBox="1"/>
          <p:nvPr/>
        </p:nvSpPr>
        <p:spPr>
          <a:xfrm>
            <a:off x="3954967" y="3032022"/>
            <a:ext cx="5453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cell</a:t>
            </a:r>
          </a:p>
        </p:txBody>
      </p:sp>
      <p:sp>
        <p:nvSpPr>
          <p:cNvPr id="951" name="TextBox 950"/>
          <p:cNvSpPr txBox="1"/>
          <p:nvPr/>
        </p:nvSpPr>
        <p:spPr>
          <a:xfrm>
            <a:off x="4757854" y="3948900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IL-13</a:t>
            </a:r>
          </a:p>
        </p:txBody>
      </p:sp>
      <p:cxnSp>
        <p:nvCxnSpPr>
          <p:cNvPr id="952" name="Straight Arrow Connector 951"/>
          <p:cNvCxnSpPr/>
          <p:nvPr/>
        </p:nvCxnSpPr>
        <p:spPr>
          <a:xfrm flipV="1">
            <a:off x="4713249" y="3884469"/>
            <a:ext cx="455960" cy="118945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53" name="Oval 952"/>
          <p:cNvSpPr/>
          <p:nvPr/>
        </p:nvSpPr>
        <p:spPr>
          <a:xfrm>
            <a:off x="5205124" y="3935462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4" name="Arc 953"/>
          <p:cNvSpPr/>
          <p:nvPr/>
        </p:nvSpPr>
        <p:spPr>
          <a:xfrm rot="5400000">
            <a:off x="5278244" y="3909249"/>
            <a:ext cx="118947" cy="118947"/>
          </a:xfrm>
          <a:prstGeom prst="arc">
            <a:avLst>
              <a:gd name="adj1" fmla="val 10927247"/>
              <a:gd name="adj2" fmla="val 0"/>
            </a:avLst>
          </a:prstGeom>
          <a:noFill/>
          <a:ln w="19050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5" name="Arc 954"/>
          <p:cNvSpPr/>
          <p:nvPr/>
        </p:nvSpPr>
        <p:spPr>
          <a:xfrm rot="5400000">
            <a:off x="5159297" y="3686225"/>
            <a:ext cx="118947" cy="118947"/>
          </a:xfrm>
          <a:prstGeom prst="arc">
            <a:avLst>
              <a:gd name="adj1" fmla="val 10927247"/>
              <a:gd name="adj2" fmla="val 0"/>
            </a:avLst>
          </a:prstGeom>
          <a:noFill/>
          <a:ln w="19050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6" name="Oval 955"/>
          <p:cNvSpPr/>
          <p:nvPr/>
        </p:nvSpPr>
        <p:spPr>
          <a:xfrm>
            <a:off x="5081221" y="3707481"/>
            <a:ext cx="120000" cy="85041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7" name="TextBox 956"/>
          <p:cNvSpPr txBox="1"/>
          <p:nvPr/>
        </p:nvSpPr>
        <p:spPr>
          <a:xfrm>
            <a:off x="3836022" y="4771614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IL-22</a:t>
            </a:r>
          </a:p>
        </p:txBody>
      </p:sp>
      <p:sp>
        <p:nvSpPr>
          <p:cNvPr id="958" name="TextBox 957"/>
          <p:cNvSpPr txBox="1"/>
          <p:nvPr/>
        </p:nvSpPr>
        <p:spPr>
          <a:xfrm>
            <a:off x="3345369" y="4959944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IL-17</a:t>
            </a:r>
          </a:p>
        </p:txBody>
      </p:sp>
      <p:cxnSp>
        <p:nvCxnSpPr>
          <p:cNvPr id="959" name="Straight Arrow Connector 958"/>
          <p:cNvCxnSpPr/>
          <p:nvPr/>
        </p:nvCxnSpPr>
        <p:spPr>
          <a:xfrm rot="5400000">
            <a:off x="4340551" y="5320887"/>
            <a:ext cx="0" cy="592183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60" name="Straight Arrow Connector 959"/>
          <p:cNvCxnSpPr/>
          <p:nvPr/>
        </p:nvCxnSpPr>
        <p:spPr>
          <a:xfrm rot="5400000">
            <a:off x="2863635" y="5320889"/>
            <a:ext cx="0" cy="592183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961" name="TextBox 960"/>
          <p:cNvSpPr txBox="1"/>
          <p:nvPr/>
        </p:nvSpPr>
        <p:spPr>
          <a:xfrm>
            <a:off x="2542481" y="5326695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IL-10</a:t>
            </a:r>
          </a:p>
        </p:txBody>
      </p:sp>
      <p:sp>
        <p:nvSpPr>
          <p:cNvPr id="962" name="TextBox 961"/>
          <p:cNvSpPr txBox="1"/>
          <p:nvPr/>
        </p:nvSpPr>
        <p:spPr>
          <a:xfrm>
            <a:off x="2522655" y="5624060"/>
            <a:ext cx="55015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TGF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3" name="TextBox 962"/>
          <p:cNvSpPr txBox="1"/>
          <p:nvPr/>
        </p:nvSpPr>
        <p:spPr>
          <a:xfrm>
            <a:off x="4064003" y="5326695"/>
            <a:ext cx="59503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G-CSF</a:t>
            </a:r>
          </a:p>
        </p:txBody>
      </p:sp>
      <p:sp>
        <p:nvSpPr>
          <p:cNvPr id="964" name="TextBox 963"/>
          <p:cNvSpPr txBox="1"/>
          <p:nvPr/>
        </p:nvSpPr>
        <p:spPr>
          <a:xfrm>
            <a:off x="1595866" y="4920294"/>
            <a:ext cx="5533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IFN-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5" name="TextBox 964"/>
          <p:cNvSpPr txBox="1"/>
          <p:nvPr/>
        </p:nvSpPr>
        <p:spPr>
          <a:xfrm>
            <a:off x="1467005" y="4533723"/>
            <a:ext cx="44114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IL-2</a:t>
            </a:r>
          </a:p>
        </p:txBody>
      </p:sp>
      <p:sp>
        <p:nvSpPr>
          <p:cNvPr id="966" name="TextBox 965"/>
          <p:cNvSpPr txBox="1"/>
          <p:nvPr/>
        </p:nvSpPr>
        <p:spPr>
          <a:xfrm>
            <a:off x="188337" y="4389992"/>
            <a:ext cx="74411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GM-CSF</a:t>
            </a:r>
          </a:p>
        </p:txBody>
      </p:sp>
      <p:sp>
        <p:nvSpPr>
          <p:cNvPr id="967" name="TextBox 966"/>
          <p:cNvSpPr txBox="1"/>
          <p:nvPr/>
        </p:nvSpPr>
        <p:spPr>
          <a:xfrm>
            <a:off x="3788182" y="2617060"/>
            <a:ext cx="52129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CD-3</a:t>
            </a:r>
          </a:p>
        </p:txBody>
      </p:sp>
      <p:sp>
        <p:nvSpPr>
          <p:cNvPr id="968" name="TextBox 967"/>
          <p:cNvSpPr txBox="1"/>
          <p:nvPr/>
        </p:nvSpPr>
        <p:spPr>
          <a:xfrm>
            <a:off x="3788181" y="2240592"/>
            <a:ext cx="54534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cell</a:t>
            </a:r>
          </a:p>
        </p:txBody>
      </p:sp>
      <p:sp>
        <p:nvSpPr>
          <p:cNvPr id="969" name="TextBox 968"/>
          <p:cNvSpPr txBox="1"/>
          <p:nvPr/>
        </p:nvSpPr>
        <p:spPr>
          <a:xfrm>
            <a:off x="2795139" y="2460586"/>
            <a:ext cx="60785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CD-28</a:t>
            </a:r>
          </a:p>
        </p:txBody>
      </p:sp>
      <p:sp>
        <p:nvSpPr>
          <p:cNvPr id="970" name="Freeform 969"/>
          <p:cNvSpPr/>
          <p:nvPr/>
        </p:nvSpPr>
        <p:spPr>
          <a:xfrm>
            <a:off x="2829587" y="2265442"/>
            <a:ext cx="453125" cy="218413"/>
          </a:xfrm>
          <a:custGeom>
            <a:avLst/>
            <a:gdLst>
              <a:gd name="connsiteX0" fmla="*/ 0 w 339844"/>
              <a:gd name="connsiteY0" fmla="*/ 0 h 163810"/>
              <a:gd name="connsiteX1" fmla="*/ 339844 w 339844"/>
              <a:gd name="connsiteY1" fmla="*/ 163810 h 163810"/>
              <a:gd name="connsiteX0" fmla="*/ 0 w 339844"/>
              <a:gd name="connsiteY0" fmla="*/ 0 h 163810"/>
              <a:gd name="connsiteX1" fmla="*/ 339844 w 339844"/>
              <a:gd name="connsiteY1" fmla="*/ 163810 h 163810"/>
              <a:gd name="connsiteX0" fmla="*/ 0 w 339844"/>
              <a:gd name="connsiteY0" fmla="*/ 0 h 163810"/>
              <a:gd name="connsiteX1" fmla="*/ 339844 w 339844"/>
              <a:gd name="connsiteY1" fmla="*/ 163810 h 16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844" h="163810">
                <a:moveTo>
                  <a:pt x="0" y="0"/>
                </a:moveTo>
                <a:cubicBezTo>
                  <a:pt x="113281" y="118171"/>
                  <a:pt x="209449" y="136102"/>
                  <a:pt x="339844" y="163810"/>
                </a:cubicBezTo>
              </a:path>
            </a:pathLst>
          </a:cu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1" name="Freeform 970"/>
          <p:cNvSpPr/>
          <p:nvPr/>
        </p:nvSpPr>
        <p:spPr>
          <a:xfrm rot="11134938">
            <a:off x="3025180" y="2115487"/>
            <a:ext cx="453125" cy="218413"/>
          </a:xfrm>
          <a:custGeom>
            <a:avLst/>
            <a:gdLst>
              <a:gd name="connsiteX0" fmla="*/ 0 w 339844"/>
              <a:gd name="connsiteY0" fmla="*/ 0 h 163810"/>
              <a:gd name="connsiteX1" fmla="*/ 339844 w 339844"/>
              <a:gd name="connsiteY1" fmla="*/ 163810 h 163810"/>
              <a:gd name="connsiteX0" fmla="*/ 0 w 339844"/>
              <a:gd name="connsiteY0" fmla="*/ 0 h 163810"/>
              <a:gd name="connsiteX1" fmla="*/ 339844 w 339844"/>
              <a:gd name="connsiteY1" fmla="*/ 163810 h 163810"/>
              <a:gd name="connsiteX0" fmla="*/ 0 w 339844"/>
              <a:gd name="connsiteY0" fmla="*/ 0 h 163810"/>
              <a:gd name="connsiteX1" fmla="*/ 339844 w 339844"/>
              <a:gd name="connsiteY1" fmla="*/ 163810 h 16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844" h="163810">
                <a:moveTo>
                  <a:pt x="0" y="0"/>
                </a:moveTo>
                <a:cubicBezTo>
                  <a:pt x="113281" y="118171"/>
                  <a:pt x="209449" y="136102"/>
                  <a:pt x="339844" y="163810"/>
                </a:cubicBezTo>
              </a:path>
            </a:pathLst>
          </a:cu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71D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" name="TextBox 971"/>
          <p:cNvSpPr txBox="1"/>
          <p:nvPr/>
        </p:nvSpPr>
        <p:spPr>
          <a:xfrm>
            <a:off x="2024685" y="1672641"/>
            <a:ext cx="829073" cy="442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Dendritic</a:t>
            </a:r>
            <a:b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</a:p>
        </p:txBody>
      </p:sp>
      <p:sp>
        <p:nvSpPr>
          <p:cNvPr id="973" name="TextBox 972"/>
          <p:cNvSpPr txBox="1"/>
          <p:nvPr/>
        </p:nvSpPr>
        <p:spPr>
          <a:xfrm>
            <a:off x="3302457" y="2000943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IL-12</a:t>
            </a:r>
          </a:p>
        </p:txBody>
      </p:sp>
      <p:sp>
        <p:nvSpPr>
          <p:cNvPr id="974" name="TextBox 973"/>
          <p:cNvSpPr txBox="1"/>
          <p:nvPr/>
        </p:nvSpPr>
        <p:spPr>
          <a:xfrm>
            <a:off x="2578757" y="2336714"/>
            <a:ext cx="42030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B-7</a:t>
            </a:r>
          </a:p>
        </p:txBody>
      </p:sp>
      <p:sp>
        <p:nvSpPr>
          <p:cNvPr id="975" name="TextBox 974"/>
          <p:cNvSpPr txBox="1"/>
          <p:nvPr/>
        </p:nvSpPr>
        <p:spPr>
          <a:xfrm>
            <a:off x="4372981" y="950672"/>
            <a:ext cx="112242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Epithelial cell</a:t>
            </a:r>
          </a:p>
        </p:txBody>
      </p:sp>
      <p:sp>
        <p:nvSpPr>
          <p:cNvPr id="1039" name="Rounded Rectangle 1038"/>
          <p:cNvSpPr/>
          <p:nvPr/>
        </p:nvSpPr>
        <p:spPr>
          <a:xfrm>
            <a:off x="5937391" y="4352749"/>
            <a:ext cx="1683981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Etanercept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1" name="Rounded Rectangle 1040"/>
          <p:cNvSpPr/>
          <p:nvPr/>
        </p:nvSpPr>
        <p:spPr>
          <a:xfrm>
            <a:off x="5937391" y="3448783"/>
            <a:ext cx="1683981" cy="878508"/>
          </a:xfrm>
          <a:prstGeom prst="roundRect">
            <a:avLst>
              <a:gd name="adj" fmla="val 5766"/>
            </a:avLst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Infliximab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Adalimumab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Certolizumab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pegol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Golimumab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7" name="TextBox 976"/>
          <p:cNvSpPr txBox="1"/>
          <p:nvPr/>
        </p:nvSpPr>
        <p:spPr>
          <a:xfrm>
            <a:off x="8690956" y="2524732"/>
            <a:ext cx="1075936" cy="442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Activated</a:t>
            </a:r>
            <a:b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macrophage</a:t>
            </a:r>
          </a:p>
        </p:txBody>
      </p:sp>
      <p:cxnSp>
        <p:nvCxnSpPr>
          <p:cNvPr id="978" name="Straight Arrow Connector 977"/>
          <p:cNvCxnSpPr/>
          <p:nvPr/>
        </p:nvCxnSpPr>
        <p:spPr>
          <a:xfrm flipH="1">
            <a:off x="8310993" y="3717348"/>
            <a:ext cx="176515" cy="222539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79" name="Straight Arrow Connector 978"/>
          <p:cNvCxnSpPr/>
          <p:nvPr/>
        </p:nvCxnSpPr>
        <p:spPr>
          <a:xfrm>
            <a:off x="9246311" y="3713085"/>
            <a:ext cx="213147" cy="251512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80" name="Straight Arrow Connector 979"/>
          <p:cNvCxnSpPr/>
          <p:nvPr/>
        </p:nvCxnSpPr>
        <p:spPr>
          <a:xfrm>
            <a:off x="8875436" y="3759979"/>
            <a:ext cx="0" cy="298404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81" name="TextBox 980"/>
          <p:cNvSpPr txBox="1"/>
          <p:nvPr/>
        </p:nvSpPr>
        <p:spPr>
          <a:xfrm>
            <a:off x="7973045" y="3897746"/>
            <a:ext cx="6142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TNF-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2" name="TextBox 981"/>
          <p:cNvSpPr txBox="1"/>
          <p:nvPr/>
        </p:nvSpPr>
        <p:spPr>
          <a:xfrm>
            <a:off x="8605669" y="4008583"/>
            <a:ext cx="5341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IL-1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β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3" name="TextBox 982"/>
          <p:cNvSpPr txBox="1"/>
          <p:nvPr/>
        </p:nvSpPr>
        <p:spPr>
          <a:xfrm>
            <a:off x="9300123" y="3897746"/>
            <a:ext cx="44114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IL-6</a:t>
            </a:r>
          </a:p>
        </p:txBody>
      </p:sp>
      <p:grpSp>
        <p:nvGrpSpPr>
          <p:cNvPr id="984" name="Group 437"/>
          <p:cNvGrpSpPr/>
          <p:nvPr/>
        </p:nvGrpSpPr>
        <p:grpSpPr>
          <a:xfrm>
            <a:off x="7918721" y="4201771"/>
            <a:ext cx="468241" cy="398005"/>
            <a:chOff x="2253343" y="1979022"/>
            <a:chExt cx="653143" cy="515983"/>
          </a:xfrm>
          <a:solidFill>
            <a:srgbClr val="FF0000"/>
          </a:solidFill>
        </p:grpSpPr>
        <p:sp>
          <p:nvSpPr>
            <p:cNvPr id="1037" name="Oval 1036"/>
            <p:cNvSpPr/>
            <p:nvPr/>
          </p:nvSpPr>
          <p:spPr>
            <a:xfrm>
              <a:off x="2253343" y="1979022"/>
              <a:ext cx="653143" cy="51598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8" name="Oval 1037"/>
            <p:cNvSpPr/>
            <p:nvPr/>
          </p:nvSpPr>
          <p:spPr>
            <a:xfrm>
              <a:off x="2403566" y="2135777"/>
              <a:ext cx="352697" cy="2547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glow rad="63500">
                <a:sysClr val="window" lastClr="FFFFFF">
                  <a:alpha val="40000"/>
                </a:sys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5" name="Group 441"/>
          <p:cNvGrpSpPr/>
          <p:nvPr/>
        </p:nvGrpSpPr>
        <p:grpSpPr>
          <a:xfrm>
            <a:off x="8628221" y="4261451"/>
            <a:ext cx="468241" cy="398005"/>
            <a:chOff x="2253343" y="1979022"/>
            <a:chExt cx="653143" cy="515983"/>
          </a:xfrm>
          <a:solidFill>
            <a:srgbClr val="FF0100"/>
          </a:solidFill>
        </p:grpSpPr>
        <p:sp>
          <p:nvSpPr>
            <p:cNvPr id="1035" name="Oval 1034"/>
            <p:cNvSpPr/>
            <p:nvPr/>
          </p:nvSpPr>
          <p:spPr>
            <a:xfrm>
              <a:off x="2253343" y="1979022"/>
              <a:ext cx="653143" cy="51598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6" name="Oval 1035"/>
            <p:cNvSpPr/>
            <p:nvPr/>
          </p:nvSpPr>
          <p:spPr>
            <a:xfrm>
              <a:off x="2403566" y="2135777"/>
              <a:ext cx="352697" cy="2547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glow rad="63500">
                <a:sysClr val="window" lastClr="FFFFFF">
                  <a:alpha val="40000"/>
                </a:sys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6" name="Group 444"/>
          <p:cNvGrpSpPr/>
          <p:nvPr/>
        </p:nvGrpSpPr>
        <p:grpSpPr>
          <a:xfrm>
            <a:off x="9337721" y="4193244"/>
            <a:ext cx="468241" cy="398005"/>
            <a:chOff x="2253343" y="1979022"/>
            <a:chExt cx="653143" cy="515983"/>
          </a:xfrm>
          <a:solidFill>
            <a:srgbClr val="F1554A"/>
          </a:solidFill>
        </p:grpSpPr>
        <p:sp>
          <p:nvSpPr>
            <p:cNvPr id="1033" name="Oval 1032"/>
            <p:cNvSpPr/>
            <p:nvPr/>
          </p:nvSpPr>
          <p:spPr>
            <a:xfrm>
              <a:off x="2253343" y="1979022"/>
              <a:ext cx="653143" cy="51598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4" name="Oval 1033"/>
            <p:cNvSpPr/>
            <p:nvPr/>
          </p:nvSpPr>
          <p:spPr>
            <a:xfrm>
              <a:off x="2403566" y="2135777"/>
              <a:ext cx="352697" cy="2547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glow rad="63500">
                <a:sysClr val="window" lastClr="FFFFFF">
                  <a:alpha val="40000"/>
                </a:sys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87" name="TextBox 986"/>
          <p:cNvSpPr txBox="1"/>
          <p:nvPr/>
        </p:nvSpPr>
        <p:spPr>
          <a:xfrm>
            <a:off x="8223306" y="4639290"/>
            <a:ext cx="1297151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Effector Th cells</a:t>
            </a:r>
          </a:p>
        </p:txBody>
      </p:sp>
      <p:sp>
        <p:nvSpPr>
          <p:cNvPr id="1023" name="Rounded Rectangle 1022"/>
          <p:cNvSpPr/>
          <p:nvPr/>
        </p:nvSpPr>
        <p:spPr>
          <a:xfrm>
            <a:off x="6290908" y="6388225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Oval 1023"/>
          <p:cNvSpPr/>
          <p:nvPr/>
        </p:nvSpPr>
        <p:spPr>
          <a:xfrm>
            <a:off x="6413891" y="6421697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" name="Rounded Rectangle 1024"/>
          <p:cNvSpPr/>
          <p:nvPr/>
        </p:nvSpPr>
        <p:spPr>
          <a:xfrm>
            <a:off x="7161364" y="6388225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6" name="Oval 1025"/>
          <p:cNvSpPr/>
          <p:nvPr/>
        </p:nvSpPr>
        <p:spPr>
          <a:xfrm>
            <a:off x="7284347" y="6421697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Rounded Rectangle 1026"/>
          <p:cNvSpPr/>
          <p:nvPr/>
        </p:nvSpPr>
        <p:spPr>
          <a:xfrm>
            <a:off x="8031820" y="6388225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8" name="Oval 1027"/>
          <p:cNvSpPr/>
          <p:nvPr/>
        </p:nvSpPr>
        <p:spPr>
          <a:xfrm>
            <a:off x="8154803" y="6421697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9" name="Rounded Rectangle 1028"/>
          <p:cNvSpPr/>
          <p:nvPr/>
        </p:nvSpPr>
        <p:spPr>
          <a:xfrm>
            <a:off x="8902276" y="6388225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0" name="Oval 1029"/>
          <p:cNvSpPr/>
          <p:nvPr/>
        </p:nvSpPr>
        <p:spPr>
          <a:xfrm>
            <a:off x="9025258" y="6421697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1" name="Rounded Rectangle 1030"/>
          <p:cNvSpPr/>
          <p:nvPr/>
        </p:nvSpPr>
        <p:spPr>
          <a:xfrm>
            <a:off x="9772733" y="6388225"/>
            <a:ext cx="870856" cy="182880"/>
          </a:xfrm>
          <a:prstGeom prst="roundRect">
            <a:avLst>
              <a:gd name="adj" fmla="val 3773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00B1A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2" name="Oval 1031"/>
          <p:cNvSpPr/>
          <p:nvPr/>
        </p:nvSpPr>
        <p:spPr>
          <a:xfrm>
            <a:off x="9895716" y="6421697"/>
            <a:ext cx="359028" cy="115936"/>
          </a:xfrm>
          <a:prstGeom prst="ellipse">
            <a:avLst/>
          </a:prstGeom>
          <a:solidFill>
            <a:srgbClr val="CD65FF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9" name="5-Point Star 988"/>
          <p:cNvSpPr/>
          <p:nvPr/>
        </p:nvSpPr>
        <p:spPr>
          <a:xfrm>
            <a:off x="5944391" y="6241921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0" name="5-Point Star 989"/>
          <p:cNvSpPr/>
          <p:nvPr/>
        </p:nvSpPr>
        <p:spPr>
          <a:xfrm>
            <a:off x="6086261" y="6179853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1" name="5-Point Star 990"/>
          <p:cNvSpPr/>
          <p:nvPr/>
        </p:nvSpPr>
        <p:spPr>
          <a:xfrm>
            <a:off x="6210399" y="6241921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2" name="5-Point Star 991"/>
          <p:cNvSpPr/>
          <p:nvPr/>
        </p:nvSpPr>
        <p:spPr>
          <a:xfrm>
            <a:off x="6299068" y="6153253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3" name="Group 471"/>
          <p:cNvGrpSpPr/>
          <p:nvPr/>
        </p:nvGrpSpPr>
        <p:grpSpPr>
          <a:xfrm>
            <a:off x="8215493" y="5330604"/>
            <a:ext cx="125864" cy="492125"/>
            <a:chOff x="6155530" y="3857626"/>
            <a:chExt cx="100488" cy="392906"/>
          </a:xfrm>
        </p:grpSpPr>
        <p:sp>
          <p:nvSpPr>
            <p:cNvPr id="1021" name="Rectangle 1020"/>
            <p:cNvSpPr/>
            <p:nvPr/>
          </p:nvSpPr>
          <p:spPr>
            <a:xfrm rot="21232320">
              <a:off x="6155531" y="4060032"/>
              <a:ext cx="100487" cy="190500"/>
            </a:xfrm>
            <a:prstGeom prst="rect">
              <a:avLst/>
            </a:prstGeom>
            <a:solidFill>
              <a:srgbClr val="071D49">
                <a:lumMod val="25000"/>
                <a:lumOff val="75000"/>
              </a:srgbClr>
            </a:solidFill>
            <a:ln w="9525" cap="flat" cmpd="sng" algn="ctr">
              <a:solidFill>
                <a:srgbClr val="071D49">
                  <a:lumMod val="90000"/>
                  <a:lumOff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2" name="Rectangle 1021"/>
            <p:cNvSpPr/>
            <p:nvPr/>
          </p:nvSpPr>
          <p:spPr>
            <a:xfrm rot="367680" flipV="1">
              <a:off x="6155530" y="3857626"/>
              <a:ext cx="100487" cy="190500"/>
            </a:xfrm>
            <a:prstGeom prst="rect">
              <a:avLst/>
            </a:prstGeom>
            <a:solidFill>
              <a:srgbClr val="071D49">
                <a:lumMod val="25000"/>
                <a:lumOff val="75000"/>
              </a:srgbClr>
            </a:solidFill>
            <a:ln w="9525" cap="flat" cmpd="sng" algn="ctr">
              <a:solidFill>
                <a:srgbClr val="071D49">
                  <a:lumMod val="90000"/>
                  <a:lumOff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4" name="Oval 993"/>
          <p:cNvSpPr/>
          <p:nvPr/>
        </p:nvSpPr>
        <p:spPr>
          <a:xfrm>
            <a:off x="8407401" y="5483004"/>
            <a:ext cx="107951" cy="184149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5" name="Oval 994"/>
          <p:cNvSpPr/>
          <p:nvPr/>
        </p:nvSpPr>
        <p:spPr>
          <a:xfrm rot="19999412">
            <a:off x="8366126" y="5308378"/>
            <a:ext cx="107951" cy="184149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6" name="Oval 995"/>
          <p:cNvSpPr/>
          <p:nvPr/>
        </p:nvSpPr>
        <p:spPr>
          <a:xfrm rot="1600588" flipV="1">
            <a:off x="8381999" y="5657628"/>
            <a:ext cx="107951" cy="184149"/>
          </a:xfrm>
          <a:prstGeom prst="ellipse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7" name="Rounded Rectangle 996"/>
          <p:cNvSpPr/>
          <p:nvPr/>
        </p:nvSpPr>
        <p:spPr>
          <a:xfrm>
            <a:off x="8827536" y="4863014"/>
            <a:ext cx="1119739" cy="664836"/>
          </a:xfrm>
          <a:prstGeom prst="roundRect">
            <a:avLst>
              <a:gd name="adj" fmla="val 5766"/>
            </a:avLst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Natalizumab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Vedolizumab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PF547659</a:t>
            </a:r>
          </a:p>
        </p:txBody>
      </p:sp>
      <p:sp>
        <p:nvSpPr>
          <p:cNvPr id="998" name="TextBox 997"/>
          <p:cNvSpPr txBox="1"/>
          <p:nvPr/>
        </p:nvSpPr>
        <p:spPr>
          <a:xfrm>
            <a:off x="6173181" y="4860820"/>
            <a:ext cx="1260281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Endothelial cell</a:t>
            </a:r>
          </a:p>
        </p:txBody>
      </p:sp>
      <p:sp>
        <p:nvSpPr>
          <p:cNvPr id="1001" name="TextBox 1000"/>
          <p:cNvSpPr txBox="1"/>
          <p:nvPr/>
        </p:nvSpPr>
        <p:spPr>
          <a:xfrm>
            <a:off x="7401599" y="5334354"/>
            <a:ext cx="76815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VCAM-1</a:t>
            </a:r>
          </a:p>
        </p:txBody>
      </p:sp>
      <p:sp>
        <p:nvSpPr>
          <p:cNvPr id="1002" name="TextBox 1001"/>
          <p:cNvSpPr txBox="1"/>
          <p:nvPr/>
        </p:nvSpPr>
        <p:spPr>
          <a:xfrm>
            <a:off x="8490449" y="5475031"/>
            <a:ext cx="101181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MAdCAM-1</a:t>
            </a:r>
          </a:p>
        </p:txBody>
      </p:sp>
      <p:sp>
        <p:nvSpPr>
          <p:cNvPr id="1003" name="TextBox 1002"/>
          <p:cNvSpPr txBox="1"/>
          <p:nvPr/>
        </p:nvSpPr>
        <p:spPr>
          <a:xfrm>
            <a:off x="7768858" y="5688176"/>
            <a:ext cx="49404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GB" sz="1333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GB" sz="1333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004" name="TextBox 1003"/>
          <p:cNvSpPr txBox="1"/>
          <p:nvPr/>
        </p:nvSpPr>
        <p:spPr>
          <a:xfrm>
            <a:off x="8523398" y="5688176"/>
            <a:ext cx="49404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GB" sz="1333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GB" sz="1333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005" name="TextBox 1004"/>
          <p:cNvSpPr txBox="1"/>
          <p:nvPr/>
        </p:nvSpPr>
        <p:spPr>
          <a:xfrm>
            <a:off x="8777275" y="6080018"/>
            <a:ext cx="894797" cy="26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Leukocyte</a:t>
            </a:r>
          </a:p>
        </p:txBody>
      </p:sp>
      <p:sp>
        <p:nvSpPr>
          <p:cNvPr id="1006" name="TextBox 1005"/>
          <p:cNvSpPr txBox="1"/>
          <p:nvPr/>
        </p:nvSpPr>
        <p:spPr>
          <a:xfrm>
            <a:off x="10072673" y="6105946"/>
            <a:ext cx="71205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ICAM-1</a:t>
            </a:r>
          </a:p>
        </p:txBody>
      </p:sp>
      <p:sp>
        <p:nvSpPr>
          <p:cNvPr id="1007" name="Rounded Rectangle 1006"/>
          <p:cNvSpPr/>
          <p:nvPr/>
        </p:nvSpPr>
        <p:spPr>
          <a:xfrm>
            <a:off x="9809099" y="3929013"/>
            <a:ext cx="1125335" cy="221672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Tocilizumab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8" name="Rounded Rectangle 1007"/>
          <p:cNvSpPr/>
          <p:nvPr/>
        </p:nvSpPr>
        <p:spPr>
          <a:xfrm>
            <a:off x="10302991" y="5908295"/>
            <a:ext cx="1125335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Alicaforsen</a:t>
            </a:r>
          </a:p>
        </p:txBody>
      </p:sp>
      <p:sp>
        <p:nvSpPr>
          <p:cNvPr id="1009" name="Rounded Rectangle 1008"/>
          <p:cNvSpPr/>
          <p:nvPr/>
        </p:nvSpPr>
        <p:spPr>
          <a:xfrm>
            <a:off x="9579230" y="971856"/>
            <a:ext cx="1125335" cy="479656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Rituximab</a:t>
            </a:r>
            <a:b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Ocrelizumab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0" name="Rounded Rectangle 1009"/>
          <p:cNvSpPr/>
          <p:nvPr/>
        </p:nvSpPr>
        <p:spPr>
          <a:xfrm>
            <a:off x="10088406" y="2742437"/>
            <a:ext cx="1125335" cy="221672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Tofacitinib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1" name="Oval 1010"/>
          <p:cNvSpPr/>
          <p:nvPr/>
        </p:nvSpPr>
        <p:spPr>
          <a:xfrm>
            <a:off x="10232413" y="3270816"/>
            <a:ext cx="150737" cy="101851"/>
          </a:xfrm>
          <a:prstGeom prst="ellipse">
            <a:avLst/>
          </a:prstGeom>
          <a:gradFill flip="none" rotWithShape="1">
            <a:gsLst>
              <a:gs pos="0">
                <a:srgbClr val="00B1AA">
                  <a:lumMod val="75000"/>
                  <a:shade val="30000"/>
                  <a:satMod val="115000"/>
                </a:srgbClr>
              </a:gs>
              <a:gs pos="50000">
                <a:srgbClr val="00B1AA">
                  <a:lumMod val="75000"/>
                  <a:shade val="67500"/>
                  <a:satMod val="115000"/>
                </a:srgbClr>
              </a:gs>
              <a:gs pos="100000">
                <a:srgbClr val="00B1AA">
                  <a:lumMod val="75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2" name="Oval 1011"/>
          <p:cNvSpPr/>
          <p:nvPr/>
        </p:nvSpPr>
        <p:spPr>
          <a:xfrm>
            <a:off x="10148177" y="3381653"/>
            <a:ext cx="150737" cy="101851"/>
          </a:xfrm>
          <a:prstGeom prst="ellipse">
            <a:avLst/>
          </a:prstGeom>
          <a:gradFill flip="none" rotWithShape="1">
            <a:gsLst>
              <a:gs pos="0">
                <a:srgbClr val="00B1AA">
                  <a:lumMod val="75000"/>
                  <a:shade val="30000"/>
                  <a:satMod val="115000"/>
                </a:srgbClr>
              </a:gs>
              <a:gs pos="50000">
                <a:srgbClr val="00B1AA">
                  <a:lumMod val="75000"/>
                  <a:shade val="67500"/>
                  <a:satMod val="115000"/>
                </a:srgbClr>
              </a:gs>
              <a:gs pos="100000">
                <a:srgbClr val="00B1AA">
                  <a:lumMod val="75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3" name="Oval 1012"/>
          <p:cNvSpPr/>
          <p:nvPr/>
        </p:nvSpPr>
        <p:spPr>
          <a:xfrm>
            <a:off x="10281181" y="3457021"/>
            <a:ext cx="150737" cy="101851"/>
          </a:xfrm>
          <a:prstGeom prst="ellipse">
            <a:avLst/>
          </a:prstGeom>
          <a:gradFill flip="none" rotWithShape="1">
            <a:gsLst>
              <a:gs pos="0">
                <a:srgbClr val="00B1AA">
                  <a:lumMod val="75000"/>
                  <a:shade val="30000"/>
                  <a:satMod val="115000"/>
                </a:srgbClr>
              </a:gs>
              <a:gs pos="50000">
                <a:srgbClr val="00B1AA">
                  <a:lumMod val="75000"/>
                  <a:shade val="67500"/>
                  <a:satMod val="115000"/>
                </a:srgbClr>
              </a:gs>
              <a:gs pos="100000">
                <a:srgbClr val="00B1AA">
                  <a:lumMod val="75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4" name="TextBox 1013"/>
          <p:cNvSpPr txBox="1"/>
          <p:nvPr/>
        </p:nvSpPr>
        <p:spPr>
          <a:xfrm>
            <a:off x="10235737" y="2999347"/>
            <a:ext cx="49404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Jak3</a:t>
            </a:r>
          </a:p>
        </p:txBody>
      </p:sp>
      <p:sp>
        <p:nvSpPr>
          <p:cNvPr id="1015" name="TextBox 1014"/>
          <p:cNvSpPr txBox="1"/>
          <p:nvPr/>
        </p:nvSpPr>
        <p:spPr>
          <a:xfrm>
            <a:off x="10333548" y="3176686"/>
            <a:ext cx="44916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p38</a:t>
            </a:r>
          </a:p>
        </p:txBody>
      </p:sp>
      <p:sp>
        <p:nvSpPr>
          <p:cNvPr id="1016" name="TextBox 1015"/>
          <p:cNvSpPr txBox="1"/>
          <p:nvPr/>
        </p:nvSpPr>
        <p:spPr>
          <a:xfrm>
            <a:off x="10366187" y="3362891"/>
            <a:ext cx="44595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JNK</a:t>
            </a:r>
          </a:p>
        </p:txBody>
      </p:sp>
      <p:pic>
        <p:nvPicPr>
          <p:cNvPr id="1317" name="Picture 2"/>
          <p:cNvPicPr>
            <a:picLocks noChangeAspect="1" noChangeArrowheads="1"/>
          </p:cNvPicPr>
          <p:nvPr/>
        </p:nvPicPr>
        <p:blipFill>
          <a:blip r:embed="rId2" cstate="print"/>
          <a:srcRect l="64813" t="20605" r="28081" b="16941"/>
          <a:stretch>
            <a:fillRect/>
          </a:stretch>
        </p:blipFill>
        <p:spPr bwMode="auto">
          <a:xfrm>
            <a:off x="6342058" y="975360"/>
            <a:ext cx="874647" cy="216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8" name="Rounded Rectangle 1317"/>
          <p:cNvSpPr/>
          <p:nvPr/>
        </p:nvSpPr>
        <p:spPr>
          <a:xfrm>
            <a:off x="2834067" y="6037784"/>
            <a:ext cx="1097149" cy="22167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Mongersen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10019553" y="1808954"/>
            <a:ext cx="5533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33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</a:p>
        </p:txBody>
      </p:sp>
      <p:sp>
        <p:nvSpPr>
          <p:cNvPr id="424" name="Rounded Rectangle 1009">
            <a:extLst>
              <a:ext uri="{FF2B5EF4-FFF2-40B4-BE49-F238E27FC236}">
                <a16:creationId xmlns:a16="http://schemas.microsoft.com/office/drawing/2014/main" id="{02EE04F0-AAFD-5A44-B710-02A8F290482F}"/>
              </a:ext>
            </a:extLst>
          </p:cNvPr>
          <p:cNvSpPr/>
          <p:nvPr/>
        </p:nvSpPr>
        <p:spPr>
          <a:xfrm>
            <a:off x="10139206" y="2473197"/>
            <a:ext cx="1125335" cy="221672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Upacitinib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Rounded Rectangle 1009">
            <a:extLst>
              <a:ext uri="{FF2B5EF4-FFF2-40B4-BE49-F238E27FC236}">
                <a16:creationId xmlns:a16="http://schemas.microsoft.com/office/drawing/2014/main" id="{906A939E-2CB1-F547-99E6-866A9CD649FD}"/>
              </a:ext>
            </a:extLst>
          </p:cNvPr>
          <p:cNvSpPr/>
          <p:nvPr/>
        </p:nvSpPr>
        <p:spPr>
          <a:xfrm>
            <a:off x="10148177" y="2203957"/>
            <a:ext cx="1125335" cy="221672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Filgotinib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996">
            <a:extLst>
              <a:ext uri="{FF2B5EF4-FFF2-40B4-BE49-F238E27FC236}">
                <a16:creationId xmlns:a16="http://schemas.microsoft.com/office/drawing/2014/main" id="{8AB7ECC8-C245-DC2A-1B94-AC86FE13B60D}"/>
              </a:ext>
            </a:extLst>
          </p:cNvPr>
          <p:cNvSpPr/>
          <p:nvPr/>
        </p:nvSpPr>
        <p:spPr>
          <a:xfrm>
            <a:off x="4983057" y="5476467"/>
            <a:ext cx="1119739" cy="664836"/>
          </a:xfrm>
          <a:prstGeom prst="roundRect">
            <a:avLst>
              <a:gd name="adj" fmla="val 5766"/>
            </a:avLst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Ozanimod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Etrasimod</a:t>
            </a:r>
            <a:endParaRPr kumimoji="0" lang="en-GB" sz="1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5-Point Star 988">
            <a:extLst>
              <a:ext uri="{FF2B5EF4-FFF2-40B4-BE49-F238E27FC236}">
                <a16:creationId xmlns:a16="http://schemas.microsoft.com/office/drawing/2014/main" id="{96EA95B8-A8E5-1ABC-EDF6-4A00F16E2412}"/>
              </a:ext>
            </a:extLst>
          </p:cNvPr>
          <p:cNvSpPr/>
          <p:nvPr/>
        </p:nvSpPr>
        <p:spPr>
          <a:xfrm>
            <a:off x="5748580" y="6445121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-Point Star 989">
            <a:extLst>
              <a:ext uri="{FF2B5EF4-FFF2-40B4-BE49-F238E27FC236}">
                <a16:creationId xmlns:a16="http://schemas.microsoft.com/office/drawing/2014/main" id="{A74C6877-CECE-8598-ECB0-7BC515C158F7}"/>
              </a:ext>
            </a:extLst>
          </p:cNvPr>
          <p:cNvSpPr/>
          <p:nvPr/>
        </p:nvSpPr>
        <p:spPr>
          <a:xfrm>
            <a:off x="5890451" y="6383053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-Point Star 990">
            <a:extLst>
              <a:ext uri="{FF2B5EF4-FFF2-40B4-BE49-F238E27FC236}">
                <a16:creationId xmlns:a16="http://schemas.microsoft.com/office/drawing/2014/main" id="{53CC82A7-163B-061E-5FB5-F20C2A6DDA50}"/>
              </a:ext>
            </a:extLst>
          </p:cNvPr>
          <p:cNvSpPr/>
          <p:nvPr/>
        </p:nvSpPr>
        <p:spPr>
          <a:xfrm>
            <a:off x="6014588" y="6445121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991">
            <a:extLst>
              <a:ext uri="{FF2B5EF4-FFF2-40B4-BE49-F238E27FC236}">
                <a16:creationId xmlns:a16="http://schemas.microsoft.com/office/drawing/2014/main" id="{0D6658D9-2A4B-6D99-5FD1-8CC6D463EA65}"/>
              </a:ext>
            </a:extLst>
          </p:cNvPr>
          <p:cNvSpPr/>
          <p:nvPr/>
        </p:nvSpPr>
        <p:spPr>
          <a:xfrm>
            <a:off x="6103257" y="6356453"/>
            <a:ext cx="120000" cy="120000"/>
          </a:xfrm>
          <a:prstGeom prst="star5">
            <a:avLst/>
          </a:prstGeom>
          <a:solidFill>
            <a:srgbClr val="071D49">
              <a:lumMod val="25000"/>
              <a:lumOff val="75000"/>
            </a:srgbClr>
          </a:solidFill>
          <a:ln w="9525" cap="flat" cmpd="sng" algn="ctr">
            <a:solidFill>
              <a:srgbClr val="071D49">
                <a:lumMod val="90000"/>
                <a:lumOff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002">
            <a:extLst>
              <a:ext uri="{FF2B5EF4-FFF2-40B4-BE49-F238E27FC236}">
                <a16:creationId xmlns:a16="http://schemas.microsoft.com/office/drawing/2014/main" id="{7BAB66E4-A383-E5C3-3110-A6747976088E}"/>
              </a:ext>
            </a:extLst>
          </p:cNvPr>
          <p:cNvSpPr txBox="1"/>
          <p:nvPr/>
        </p:nvSpPr>
        <p:spPr>
          <a:xfrm>
            <a:off x="5381971" y="6135220"/>
            <a:ext cx="44275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S1P</a:t>
            </a:r>
            <a:endParaRPr kumimoji="0" lang="en-GB" sz="1333" b="1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042">
            <a:extLst>
              <a:ext uri="{FF2B5EF4-FFF2-40B4-BE49-F238E27FC236}">
                <a16:creationId xmlns:a16="http://schemas.microsoft.com/office/drawing/2014/main" id="{E0D6165D-EA40-9EAF-689E-BEBD3619F8DF}"/>
              </a:ext>
            </a:extLst>
          </p:cNvPr>
          <p:cNvSpPr/>
          <p:nvPr/>
        </p:nvSpPr>
        <p:spPr>
          <a:xfrm>
            <a:off x="1795297" y="2807732"/>
            <a:ext cx="604979" cy="353344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TL1a</a:t>
            </a:r>
          </a:p>
        </p:txBody>
      </p:sp>
      <p:sp>
        <p:nvSpPr>
          <p:cNvPr id="430" name="CasellaDiTesto 8">
            <a:extLst>
              <a:ext uri="{FF2B5EF4-FFF2-40B4-BE49-F238E27FC236}">
                <a16:creationId xmlns:a16="http://schemas.microsoft.com/office/drawing/2014/main" id="{24BDA59C-5D03-8C4A-927C-C9EBD1C6246E}"/>
              </a:ext>
            </a:extLst>
          </p:cNvPr>
          <p:cNvSpPr txBox="1"/>
          <p:nvPr/>
        </p:nvSpPr>
        <p:spPr>
          <a:xfrm>
            <a:off x="1279713" y="2505193"/>
            <a:ext cx="9639369" cy="1708667"/>
          </a:xfrm>
          <a:prstGeom prst="roundRect">
            <a:avLst>
              <a:gd name="adj" fmla="val 756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121920" tIns="144000" rIns="121920" bIns="144000" rtlCol="0" anchor="t">
            <a:sp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1219170">
              <a:defRPr/>
            </a:pPr>
            <a:r>
              <a:rPr lang="es-ES_tradnl" sz="8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eficacia de </a:t>
            </a:r>
            <a:r>
              <a:rPr kumimoji="0" lang="it-IT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30 – 40%</a:t>
            </a:r>
            <a:endParaRPr kumimoji="0" lang="es-ES_tradnl" sz="8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2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21D5B-6578-714A-B4E4-81E6D597E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7" b="11899"/>
          <a:stretch/>
        </p:blipFill>
        <p:spPr>
          <a:xfrm>
            <a:off x="798658" y="446318"/>
            <a:ext cx="10607040" cy="596536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2101D3-C1F8-EC4E-A0D4-FB519CA75DF4}"/>
              </a:ext>
            </a:extLst>
          </p:cNvPr>
          <p:cNvGrpSpPr/>
          <p:nvPr/>
        </p:nvGrpSpPr>
        <p:grpSpPr>
          <a:xfrm>
            <a:off x="8277306" y="4442389"/>
            <a:ext cx="2993302" cy="1147482"/>
            <a:chOff x="8277306" y="4442389"/>
            <a:chExt cx="2993302" cy="1147482"/>
          </a:xfrm>
        </p:grpSpPr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24E6D4E9-333A-B140-A099-D38CFBF8FF8B}"/>
                </a:ext>
              </a:extLst>
            </p:cNvPr>
            <p:cNvSpPr/>
            <p:nvPr/>
          </p:nvSpPr>
          <p:spPr>
            <a:xfrm>
              <a:off x="8277306" y="4442389"/>
              <a:ext cx="2948332" cy="1147482"/>
            </a:xfrm>
            <a:prstGeom prst="wedgeRoundRectCallout">
              <a:avLst>
                <a:gd name="adj1" fmla="val -61843"/>
                <a:gd name="adj2" fmla="val -16535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F2832E-FE90-7249-8899-CE7FDA03C3B2}"/>
                </a:ext>
              </a:extLst>
            </p:cNvPr>
            <p:cNvSpPr txBox="1"/>
            <p:nvPr/>
          </p:nvSpPr>
          <p:spPr>
            <a:xfrm>
              <a:off x="8322276" y="4477521"/>
              <a:ext cx="29483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" pitchFamily="2" charset="77"/>
                  <a:ea typeface="Palatino" pitchFamily="2" charset="77"/>
                  <a:cs typeface="+mn-cs"/>
                </a:rPr>
                <a:t>Lo sé... lo entiendo... sus medicamentos no están funcionando bien, pero pronto habrá nuevas terapias</a:t>
              </a:r>
              <a:endParaRPr kumimoji="0" lang="it-IT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FF65DE-B95E-CC4C-992B-DDAE532093DF}"/>
              </a:ext>
            </a:extLst>
          </p:cNvPr>
          <p:cNvGrpSpPr/>
          <p:nvPr/>
        </p:nvGrpSpPr>
        <p:grpSpPr>
          <a:xfrm>
            <a:off x="184341" y="2742851"/>
            <a:ext cx="1960466" cy="911781"/>
            <a:chOff x="1199593" y="4567895"/>
            <a:chExt cx="1960466" cy="911781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66DA19A5-CF7D-6348-9C2D-5945AD4C9035}"/>
                </a:ext>
              </a:extLst>
            </p:cNvPr>
            <p:cNvSpPr/>
            <p:nvPr/>
          </p:nvSpPr>
          <p:spPr>
            <a:xfrm flipH="1">
              <a:off x="1199593" y="4567895"/>
              <a:ext cx="1947017" cy="911781"/>
            </a:xfrm>
            <a:prstGeom prst="wedgeRoundRectCallout">
              <a:avLst>
                <a:gd name="adj1" fmla="val -120893"/>
                <a:gd name="adj2" fmla="val 55863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959ED0-1C64-8349-A1D3-BDB73ED7C921}"/>
                </a:ext>
              </a:extLst>
            </p:cNvPr>
            <p:cNvSpPr txBox="1"/>
            <p:nvPr/>
          </p:nvSpPr>
          <p:spPr>
            <a:xfrm flipH="1">
              <a:off x="1213042" y="4621735"/>
              <a:ext cx="1947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" pitchFamily="2" charset="77"/>
                  <a:ea typeface="Palatino" pitchFamily="2" charset="77"/>
                  <a:cs typeface="+mn-cs"/>
                </a:rPr>
                <a:t>No estoy mejor, los medicamentos no están ayudando</a:t>
              </a:r>
              <a:endParaRPr kumimoji="0" lang="it-IT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329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A35CE4-77FA-A2DE-39A1-797F90E16447}"/>
              </a:ext>
            </a:extLst>
          </p:cNvPr>
          <p:cNvSpPr txBox="1"/>
          <p:nvPr/>
        </p:nvSpPr>
        <p:spPr>
          <a:xfrm>
            <a:off x="8404398" y="6528935"/>
            <a:ext cx="3804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Steinwurz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 et al.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Adv Gastroenterol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2023; Vol 15: 1-15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13CB8-1DD8-5CD5-5865-0BCB99F69A63}"/>
              </a:ext>
            </a:extLst>
          </p:cNvPr>
          <p:cNvSpPr txBox="1"/>
          <p:nvPr/>
        </p:nvSpPr>
        <p:spPr>
          <a:xfrm>
            <a:off x="485648" y="235390"/>
            <a:ext cx="11231216" cy="451406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Diferentes terapias para la EII disponibles en países de América Latina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002397-94D3-8986-459A-A41E1C8EA1FC}"/>
              </a:ext>
            </a:extLst>
          </p:cNvPr>
          <p:cNvGrpSpPr/>
          <p:nvPr/>
        </p:nvGrpSpPr>
        <p:grpSpPr>
          <a:xfrm>
            <a:off x="485648" y="900379"/>
            <a:ext cx="5541264" cy="5466475"/>
            <a:chOff x="558800" y="872947"/>
            <a:chExt cx="5541264" cy="5466475"/>
          </a:xfr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6D6E11B-19F5-FFDB-EC87-B2DC3AC38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01"/>
            <a:stretch/>
          </p:blipFill>
          <p:spPr>
            <a:xfrm>
              <a:off x="558800" y="872947"/>
              <a:ext cx="5537200" cy="331500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C11423-F1BC-7B67-5477-0DD022C9F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36" b="58069"/>
            <a:stretch/>
          </p:blipFill>
          <p:spPr>
            <a:xfrm>
              <a:off x="558800" y="4194150"/>
              <a:ext cx="5541264" cy="21452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613426-D1D7-9225-FF2D-D55D7064339D}"/>
              </a:ext>
            </a:extLst>
          </p:cNvPr>
          <p:cNvGrpSpPr/>
          <p:nvPr/>
        </p:nvGrpSpPr>
        <p:grpSpPr>
          <a:xfrm>
            <a:off x="6192364" y="900379"/>
            <a:ext cx="5524500" cy="3699172"/>
            <a:chOff x="6265516" y="872947"/>
            <a:chExt cx="5524500" cy="3699172"/>
          </a:xfr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51B0AF-B8F1-F861-EB38-256E89B0B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021"/>
            <a:stretch/>
          </p:blipFill>
          <p:spPr>
            <a:xfrm>
              <a:off x="6265516" y="872947"/>
              <a:ext cx="5524500" cy="3523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ED3D2-2905-CD85-F493-C1DE454B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002" b="1203"/>
            <a:stretch/>
          </p:blipFill>
          <p:spPr>
            <a:xfrm>
              <a:off x="6265516" y="1225296"/>
              <a:ext cx="5524500" cy="3346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0732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A35CE4-77FA-A2DE-39A1-797F90E16447}"/>
              </a:ext>
            </a:extLst>
          </p:cNvPr>
          <p:cNvSpPr txBox="1"/>
          <p:nvPr/>
        </p:nvSpPr>
        <p:spPr>
          <a:xfrm>
            <a:off x="0" y="6528935"/>
            <a:ext cx="4168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Reves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J et al.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Res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Pharmacol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Drug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Discov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2021; 30:2:100070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13CB8-1DD8-5CD5-5865-0BCB99F69A63}"/>
              </a:ext>
            </a:extLst>
          </p:cNvPr>
          <p:cNvSpPr txBox="1"/>
          <p:nvPr/>
        </p:nvSpPr>
        <p:spPr>
          <a:xfrm>
            <a:off x="1002221" y="222188"/>
            <a:ext cx="10201168" cy="816249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Fases de manejo de la EII y las necesidades insatisfechas </a:t>
            </a:r>
          </a:p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los pacientes en seguimiento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3E745-8537-7C10-EEF6-F1F1A782811A}"/>
              </a:ext>
            </a:extLst>
          </p:cNvPr>
          <p:cNvSpPr txBox="1"/>
          <p:nvPr/>
        </p:nvSpPr>
        <p:spPr>
          <a:xfrm>
            <a:off x="9112310" y="6528935"/>
            <a:ext cx="3079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Kemp K et al.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 Crohn Colitis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2013; 7:e386-e395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C2A991-D109-7E28-0E6E-AAE926434C24}"/>
              </a:ext>
            </a:extLst>
          </p:cNvPr>
          <p:cNvGrpSpPr/>
          <p:nvPr/>
        </p:nvGrpSpPr>
        <p:grpSpPr>
          <a:xfrm>
            <a:off x="6658195" y="2056918"/>
            <a:ext cx="4885563" cy="3318510"/>
            <a:chOff x="6658195" y="2056918"/>
            <a:chExt cx="4885563" cy="33185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8EFFCAB-0198-3D21-056F-99AEAD38B621}"/>
                </a:ext>
              </a:extLst>
            </p:cNvPr>
            <p:cNvSpPr/>
            <p:nvPr/>
          </p:nvSpPr>
          <p:spPr>
            <a:xfrm>
              <a:off x="8036082" y="2678710"/>
              <a:ext cx="2129790" cy="2129790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9525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0535EA1-024F-7EA9-0377-F29105B6B917}"/>
                </a:ext>
              </a:extLst>
            </p:cNvPr>
            <p:cNvSpPr/>
            <p:nvPr/>
          </p:nvSpPr>
          <p:spPr>
            <a:xfrm>
              <a:off x="8164098" y="2056918"/>
              <a:ext cx="1873758" cy="914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902FC85-05F0-67DD-5302-04BE8016DB78}"/>
                </a:ext>
              </a:extLst>
            </p:cNvPr>
            <p:cNvSpPr/>
            <p:nvPr/>
          </p:nvSpPr>
          <p:spPr>
            <a:xfrm>
              <a:off x="8186577" y="4461028"/>
              <a:ext cx="1828800" cy="914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696A424-F3EA-4CC6-65C2-A060F75DD102}"/>
                </a:ext>
              </a:extLst>
            </p:cNvPr>
            <p:cNvSpPr/>
            <p:nvPr/>
          </p:nvSpPr>
          <p:spPr>
            <a:xfrm>
              <a:off x="9714958" y="3313837"/>
              <a:ext cx="1828800" cy="914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63E205-C685-DEA4-B96D-5B595F773843}"/>
                </a:ext>
              </a:extLst>
            </p:cNvPr>
            <p:cNvSpPr/>
            <p:nvPr/>
          </p:nvSpPr>
          <p:spPr>
            <a:xfrm>
              <a:off x="6658195" y="3313837"/>
              <a:ext cx="1828800" cy="914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55F628-87E5-21FA-2CE4-C11D58DB470C}"/>
                </a:ext>
              </a:extLst>
            </p:cNvPr>
            <p:cNvSpPr txBox="1"/>
            <p:nvPr/>
          </p:nvSpPr>
          <p:spPr>
            <a:xfrm>
              <a:off x="8186433" y="2344841"/>
              <a:ext cx="182909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Atención integrada</a:t>
              </a:r>
              <a:endPara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3890BC-C349-03F8-35E2-F0C456D353DA}"/>
                </a:ext>
              </a:extLst>
            </p:cNvPr>
            <p:cNvSpPr txBox="1"/>
            <p:nvPr/>
          </p:nvSpPr>
          <p:spPr>
            <a:xfrm>
              <a:off x="6743747" y="3601760"/>
              <a:ext cx="1657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Atención virtual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482870-9325-B252-7F94-7A35898293C1}"/>
                </a:ext>
              </a:extLst>
            </p:cNvPr>
            <p:cNvSpPr txBox="1"/>
            <p:nvPr/>
          </p:nvSpPr>
          <p:spPr>
            <a:xfrm>
              <a:off x="10059843" y="3478650"/>
              <a:ext cx="11390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Gestión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autónoma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471598-B776-E664-205B-9DE359BD309B}"/>
                </a:ext>
              </a:extLst>
            </p:cNvPr>
            <p:cNvSpPr txBox="1"/>
            <p:nvPr/>
          </p:nvSpPr>
          <p:spPr>
            <a:xfrm>
              <a:off x="8481262" y="4600976"/>
              <a:ext cx="1239443" cy="671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Consultas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iniciadas por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pacientes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CE706C-33FC-94C0-A582-91C284C4F6F6}"/>
                </a:ext>
              </a:extLst>
            </p:cNvPr>
            <p:cNvSpPr txBox="1"/>
            <p:nvPr/>
          </p:nvSpPr>
          <p:spPr>
            <a:xfrm>
              <a:off x="8167069" y="3081886"/>
              <a:ext cx="18678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Necesidades 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seguimiento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 los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pacients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F46B5EF-5274-ED29-745D-BBB8AA00B6B7}"/>
              </a:ext>
            </a:extLst>
          </p:cNvPr>
          <p:cNvGrpSpPr/>
          <p:nvPr/>
        </p:nvGrpSpPr>
        <p:grpSpPr>
          <a:xfrm>
            <a:off x="455882" y="1468469"/>
            <a:ext cx="5245195" cy="4495408"/>
            <a:chOff x="455882" y="1055000"/>
            <a:chExt cx="5245195" cy="44954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735B3DF-7D9F-9055-7313-54551A2660BA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8519" t="2896" r="14279"/>
            <a:stretch/>
          </p:blipFill>
          <p:spPr>
            <a:xfrm>
              <a:off x="1355517" y="1860804"/>
              <a:ext cx="3566160" cy="3200400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E30EEF-07C4-67F2-7329-6FC88F9C9134}"/>
                </a:ext>
              </a:extLst>
            </p:cNvPr>
            <p:cNvSpPr/>
            <p:nvPr/>
          </p:nvSpPr>
          <p:spPr>
            <a:xfrm>
              <a:off x="1161288" y="1371600"/>
              <a:ext cx="3886200" cy="38862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94F5C74-2943-408C-650A-59B6D5FAE9D5}"/>
                </a:ext>
              </a:extLst>
            </p:cNvPr>
            <p:cNvGrpSpPr/>
            <p:nvPr/>
          </p:nvGrpSpPr>
          <p:grpSpPr>
            <a:xfrm>
              <a:off x="1794119" y="4636008"/>
              <a:ext cx="1371600" cy="914400"/>
              <a:chOff x="1794119" y="4636008"/>
              <a:chExt cx="1371600" cy="914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25C12AB-BD6C-3EC3-3CF4-E24D3880F9C6}"/>
                  </a:ext>
                </a:extLst>
              </p:cNvPr>
              <p:cNvSpPr/>
              <p:nvPr/>
            </p:nvSpPr>
            <p:spPr>
              <a:xfrm flipH="1">
                <a:off x="1794119" y="4636008"/>
                <a:ext cx="1371600" cy="914400"/>
              </a:xfrm>
              <a:prstGeom prst="ellipse">
                <a:avLst/>
              </a:prstGeom>
              <a:solidFill>
                <a:srgbClr val="FDCEB5"/>
              </a:solidFill>
              <a:ln w="12700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BBEF86-87E5-FF85-A3F7-8B2AD5CCFE53}"/>
                  </a:ext>
                </a:extLst>
              </p:cNvPr>
              <p:cNvSpPr txBox="1"/>
              <p:nvPr/>
            </p:nvSpPr>
            <p:spPr>
              <a:xfrm flipH="1">
                <a:off x="1888442" y="4831598"/>
                <a:ext cx="11829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Supervisión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de remisión </a:t>
                </a: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592C87A-500A-87E3-A401-49A091693A20}"/>
                </a:ext>
              </a:extLst>
            </p:cNvPr>
            <p:cNvGrpSpPr/>
            <p:nvPr/>
          </p:nvGrpSpPr>
          <p:grpSpPr>
            <a:xfrm>
              <a:off x="950710" y="1554480"/>
              <a:ext cx="1371600" cy="914400"/>
              <a:chOff x="950710" y="1554480"/>
              <a:chExt cx="1371600" cy="9144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C905240-6850-491A-F7B1-215D30871954}"/>
                  </a:ext>
                </a:extLst>
              </p:cNvPr>
              <p:cNvSpPr/>
              <p:nvPr/>
            </p:nvSpPr>
            <p:spPr>
              <a:xfrm flipH="1">
                <a:off x="950710" y="1554480"/>
                <a:ext cx="1371600" cy="914400"/>
              </a:xfrm>
              <a:prstGeom prst="ellipse">
                <a:avLst/>
              </a:prstGeom>
              <a:solidFill>
                <a:srgbClr val="FF7E79"/>
              </a:solidFill>
              <a:ln w="12700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0DCACDB-1AE8-7EEB-F832-224476BEEAC9}"/>
                  </a:ext>
                </a:extLst>
              </p:cNvPr>
              <p:cNvSpPr txBox="1"/>
              <p:nvPr/>
            </p:nvSpPr>
            <p:spPr>
              <a:xfrm flipH="1">
                <a:off x="1128423" y="1750070"/>
                <a:ext cx="1016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Terapia 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inducción</a:t>
                </a: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C988CBA-ADBC-078F-1BD5-07938C314E84}"/>
                </a:ext>
              </a:extLst>
            </p:cNvPr>
            <p:cNvGrpSpPr/>
            <p:nvPr/>
          </p:nvGrpSpPr>
          <p:grpSpPr>
            <a:xfrm>
              <a:off x="455882" y="3282472"/>
              <a:ext cx="1371600" cy="914400"/>
              <a:chOff x="455882" y="3282472"/>
              <a:chExt cx="1371600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FC5130F-8AFF-B7F7-5100-4464076CD8C9}"/>
                  </a:ext>
                </a:extLst>
              </p:cNvPr>
              <p:cNvSpPr/>
              <p:nvPr/>
            </p:nvSpPr>
            <p:spPr>
              <a:xfrm flipH="1">
                <a:off x="455882" y="3282472"/>
                <a:ext cx="1371600" cy="914400"/>
              </a:xfrm>
              <a:prstGeom prst="ellipse">
                <a:avLst/>
              </a:prstGeom>
              <a:solidFill>
                <a:srgbClr val="FFDAEA"/>
              </a:solidFill>
              <a:ln w="12700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C25565-72F4-E1ED-3807-E1C406F65D96}"/>
                  </a:ext>
                </a:extLst>
              </p:cNvPr>
              <p:cNvSpPr txBox="1"/>
              <p:nvPr/>
            </p:nvSpPr>
            <p:spPr>
              <a:xfrm flipH="1">
                <a:off x="467493" y="3450630"/>
                <a:ext cx="134838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Terapia de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mantenimiento</a:t>
                </a:r>
                <a:endPara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C5F003B-7925-C903-D9CF-38596A253F4B}"/>
                </a:ext>
              </a:extLst>
            </p:cNvPr>
            <p:cNvGrpSpPr/>
            <p:nvPr/>
          </p:nvGrpSpPr>
          <p:grpSpPr>
            <a:xfrm>
              <a:off x="3886466" y="4202381"/>
              <a:ext cx="1371600" cy="914400"/>
              <a:chOff x="3886466" y="4202381"/>
              <a:chExt cx="1371600" cy="9144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1B04B00-7C9F-CDCC-2CB8-CF31FCC6E5C2}"/>
                  </a:ext>
                </a:extLst>
              </p:cNvPr>
              <p:cNvSpPr/>
              <p:nvPr/>
            </p:nvSpPr>
            <p:spPr>
              <a:xfrm flipH="1">
                <a:off x="3886466" y="4202381"/>
                <a:ext cx="1371600" cy="914400"/>
              </a:xfrm>
              <a:prstGeom prst="ellipse">
                <a:avLst/>
              </a:prstGeom>
              <a:solidFill>
                <a:srgbClr val="F1E4C1"/>
              </a:solidFill>
              <a:ln w="12700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026CC3-50AD-E846-2F8F-06AA30F6CB2D}"/>
                  </a:ext>
                </a:extLst>
              </p:cNvPr>
              <p:cNvSpPr txBox="1"/>
              <p:nvPr/>
            </p:nvSpPr>
            <p:spPr>
              <a:xfrm flipH="1">
                <a:off x="4069115" y="4397971"/>
                <a:ext cx="10232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Cesación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1400" b="1">
                    <a:solidFill>
                      <a:prstClr val="black"/>
                    </a:solidFill>
                    <a:latin typeface="Aptos" panose="02110004020202020204"/>
                  </a:rPr>
                  <a:t>de terapia</a:t>
                </a:r>
                <a:endParaRPr kumimoji="0" lang="es-ES_tradnl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BE22B5CD-913F-EA76-CF1B-9C570997C97D}"/>
                </a:ext>
              </a:extLst>
            </p:cNvPr>
            <p:cNvSpPr/>
            <p:nvPr/>
          </p:nvSpPr>
          <p:spPr>
            <a:xfrm rot="20028549">
              <a:off x="3956729" y="1681363"/>
              <a:ext cx="858846" cy="1645643"/>
            </a:xfrm>
            <a:prstGeom prst="arc">
              <a:avLst>
                <a:gd name="adj1" fmla="val 16928243"/>
                <a:gd name="adj2" fmla="val 1650150"/>
              </a:avLst>
            </a:prstGeom>
            <a:ln w="104775">
              <a:solidFill>
                <a:srgbClr val="ECDD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47B0225-B9A4-0F2D-DC40-41A02F0A4D2F}"/>
                </a:ext>
              </a:extLst>
            </p:cNvPr>
            <p:cNvGrpSpPr/>
            <p:nvPr/>
          </p:nvGrpSpPr>
          <p:grpSpPr>
            <a:xfrm>
              <a:off x="4329477" y="2474046"/>
              <a:ext cx="1371600" cy="914400"/>
              <a:chOff x="4329477" y="2474046"/>
              <a:chExt cx="1371600" cy="914400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2BDC659-D55E-9808-261B-6603DEB15EB3}"/>
                  </a:ext>
                </a:extLst>
              </p:cNvPr>
              <p:cNvSpPr/>
              <p:nvPr/>
            </p:nvSpPr>
            <p:spPr>
              <a:xfrm flipH="1">
                <a:off x="4329477" y="2474046"/>
                <a:ext cx="1371600" cy="914400"/>
              </a:xfrm>
              <a:prstGeom prst="ellipse">
                <a:avLst/>
              </a:prstGeom>
              <a:solidFill>
                <a:srgbClr val="56A0E6"/>
              </a:solidFill>
              <a:ln w="127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620F1B5-03D4-D1C6-26C2-EB773B1E6FE2}"/>
                  </a:ext>
                </a:extLst>
              </p:cNvPr>
              <p:cNvSpPr txBox="1"/>
              <p:nvPr/>
            </p:nvSpPr>
            <p:spPr>
              <a:xfrm flipH="1">
                <a:off x="4335959" y="2777358"/>
                <a:ext cx="13586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600" b="1" i="0" u="none" strike="noStrike" kern="1200" cap="none" spc="0" normalizeH="0" baseline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Seguimiento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6DD5204-BF6C-159D-7143-4BDDD12C885A}"/>
                </a:ext>
              </a:extLst>
            </p:cNvPr>
            <p:cNvGrpSpPr/>
            <p:nvPr/>
          </p:nvGrpSpPr>
          <p:grpSpPr>
            <a:xfrm>
              <a:off x="3021923" y="1055000"/>
              <a:ext cx="1336798" cy="832104"/>
              <a:chOff x="3021923" y="1118608"/>
              <a:chExt cx="1336798" cy="83210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6185F82-92AB-450B-CA65-A34064FE38F7}"/>
                  </a:ext>
                </a:extLst>
              </p:cNvPr>
              <p:cNvSpPr/>
              <p:nvPr/>
            </p:nvSpPr>
            <p:spPr>
              <a:xfrm flipH="1">
                <a:off x="3021923" y="1118608"/>
                <a:ext cx="1336798" cy="832104"/>
              </a:xfrm>
              <a:prstGeom prst="ellipse">
                <a:avLst/>
              </a:prstGeom>
              <a:solidFill>
                <a:srgbClr val="FF2600"/>
              </a:solidFill>
              <a:ln w="127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35A383-DC9F-5A16-6634-BA1B92CCE11A}"/>
                  </a:ext>
                </a:extLst>
              </p:cNvPr>
              <p:cNvSpPr txBox="1"/>
              <p:nvPr/>
            </p:nvSpPr>
            <p:spPr>
              <a:xfrm flipH="1">
                <a:off x="3028613" y="1273050"/>
                <a:ext cx="132664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Evaluación 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pretratamiento</a:t>
                </a:r>
                <a:endPara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87FED064-46FE-2B4C-2815-80BC2B4494D5}"/>
                </a:ext>
              </a:extLst>
            </p:cNvPr>
            <p:cNvSpPr>
              <a:spLocks noChangeAspect="1"/>
            </p:cNvSpPr>
            <p:nvPr/>
          </p:nvSpPr>
          <p:spPr>
            <a:xfrm rot="21415095">
              <a:off x="2015097" y="1453892"/>
              <a:ext cx="274320" cy="23648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3B3E670A-8060-5D6E-DAA4-474EB9A5D4F2}"/>
                </a:ext>
              </a:extLst>
            </p:cNvPr>
            <p:cNvSpPr>
              <a:spLocks noChangeAspect="1"/>
            </p:cNvSpPr>
            <p:nvPr/>
          </p:nvSpPr>
          <p:spPr>
            <a:xfrm rot="3912678">
              <a:off x="1061719" y="3045720"/>
              <a:ext cx="274320" cy="23648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BD1592F0-C9D3-7D1D-76F7-300D1862110E}"/>
                </a:ext>
              </a:extLst>
            </p:cNvPr>
            <p:cNvSpPr>
              <a:spLocks noChangeAspect="1"/>
            </p:cNvSpPr>
            <p:nvPr/>
          </p:nvSpPr>
          <p:spPr>
            <a:xfrm rot="836106">
              <a:off x="1713642" y="4626483"/>
              <a:ext cx="274320" cy="23648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A4DF66E8-D314-C6C8-F973-7BACF8AC3205}"/>
                </a:ext>
              </a:extLst>
            </p:cNvPr>
            <p:cNvSpPr>
              <a:spLocks noChangeAspect="1"/>
            </p:cNvSpPr>
            <p:nvPr/>
          </p:nvSpPr>
          <p:spPr>
            <a:xfrm rot="18060443">
              <a:off x="3850009" y="4888561"/>
              <a:ext cx="274320" cy="23648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3B71CE13-6784-2758-7B87-80A1F0C02CA4}"/>
                </a:ext>
              </a:extLst>
            </p:cNvPr>
            <p:cNvSpPr>
              <a:spLocks noChangeAspect="1"/>
            </p:cNvSpPr>
            <p:nvPr/>
          </p:nvSpPr>
          <p:spPr>
            <a:xfrm rot="14405272">
              <a:off x="4866704" y="3365078"/>
              <a:ext cx="274320" cy="23648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Arc 2">
            <a:extLst>
              <a:ext uri="{FF2B5EF4-FFF2-40B4-BE49-F238E27FC236}">
                <a16:creationId xmlns:a16="http://schemas.microsoft.com/office/drawing/2014/main" id="{1F7DE615-128E-8C38-99D8-912C29E0C41F}"/>
              </a:ext>
            </a:extLst>
          </p:cNvPr>
          <p:cNvSpPr/>
          <p:nvPr/>
        </p:nvSpPr>
        <p:spPr>
          <a:xfrm rot="275668">
            <a:off x="5130960" y="2553291"/>
            <a:ext cx="3196737" cy="1143515"/>
          </a:xfrm>
          <a:prstGeom prst="arc">
            <a:avLst>
              <a:gd name="adj1" fmla="val 11072707"/>
              <a:gd name="adj2" fmla="val 21201359"/>
            </a:avLst>
          </a:prstGeom>
          <a:ln w="38100">
            <a:solidFill>
              <a:schemeClr val="tx2">
                <a:lumMod val="50000"/>
                <a:lumOff val="50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86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61E1013F-A39C-DAE2-AE25-815892085028}"/>
              </a:ext>
            </a:extLst>
          </p:cNvPr>
          <p:cNvGrpSpPr>
            <a:grpSpLocks/>
          </p:cNvGrpSpPr>
          <p:nvPr/>
        </p:nvGrpSpPr>
        <p:grpSpPr>
          <a:xfrm rot="18135780">
            <a:off x="4116434" y="2603004"/>
            <a:ext cx="228600" cy="923544"/>
            <a:chOff x="867259" y="1141138"/>
            <a:chExt cx="274320" cy="941832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5AA7513-B95D-4EF9-1529-FF772CAC8238}"/>
                </a:ext>
              </a:extLst>
            </p:cNvPr>
            <p:cNvSpPr/>
            <p:nvPr/>
          </p:nvSpPr>
          <p:spPr>
            <a:xfrm>
              <a:off x="958699" y="1141138"/>
              <a:ext cx="9144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3354C0C-5949-66E0-66B2-E715EEDDF34A}"/>
                </a:ext>
              </a:extLst>
            </p:cNvPr>
            <p:cNvSpPr/>
            <p:nvPr/>
          </p:nvSpPr>
          <p:spPr>
            <a:xfrm rot="5400000">
              <a:off x="958699" y="1900090"/>
              <a:ext cx="9144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0F10941-0054-7073-7EF8-5DEDBA7FA5EE}"/>
              </a:ext>
            </a:extLst>
          </p:cNvPr>
          <p:cNvGrpSpPr>
            <a:grpSpLocks/>
          </p:cNvGrpSpPr>
          <p:nvPr/>
        </p:nvGrpSpPr>
        <p:grpSpPr>
          <a:xfrm rot="3585561" flipV="1">
            <a:off x="4118108" y="4111689"/>
            <a:ext cx="228600" cy="923544"/>
            <a:chOff x="867259" y="1141138"/>
            <a:chExt cx="274320" cy="941832"/>
          </a:xfrm>
          <a:solidFill>
            <a:srgbClr val="9F3EFF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2CB970C-A8BB-51EA-004E-2B558DAEE59A}"/>
                </a:ext>
              </a:extLst>
            </p:cNvPr>
            <p:cNvSpPr/>
            <p:nvPr/>
          </p:nvSpPr>
          <p:spPr>
            <a:xfrm>
              <a:off x="958699" y="1141138"/>
              <a:ext cx="9144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48BE04A-FD30-3986-75AA-06CCFE58444E}"/>
                </a:ext>
              </a:extLst>
            </p:cNvPr>
            <p:cNvSpPr/>
            <p:nvPr/>
          </p:nvSpPr>
          <p:spPr>
            <a:xfrm rot="5400000">
              <a:off x="958699" y="1900090"/>
              <a:ext cx="9144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642FEB-232E-9727-9093-9985B399B73B}"/>
              </a:ext>
            </a:extLst>
          </p:cNvPr>
          <p:cNvGrpSpPr>
            <a:grpSpLocks/>
          </p:cNvGrpSpPr>
          <p:nvPr/>
        </p:nvGrpSpPr>
        <p:grpSpPr>
          <a:xfrm rot="1575780" flipV="1">
            <a:off x="4674411" y="4540578"/>
            <a:ext cx="228600" cy="923544"/>
            <a:chOff x="867259" y="1141138"/>
            <a:chExt cx="274320" cy="941832"/>
          </a:xfrm>
          <a:solidFill>
            <a:srgbClr val="FF4E3F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08DE90F-AE2A-40A0-7994-834464626715}"/>
                </a:ext>
              </a:extLst>
            </p:cNvPr>
            <p:cNvSpPr/>
            <p:nvPr/>
          </p:nvSpPr>
          <p:spPr>
            <a:xfrm>
              <a:off x="958699" y="1141138"/>
              <a:ext cx="9144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2E3173-F084-899B-0FA5-5745045A4FF1}"/>
                </a:ext>
              </a:extLst>
            </p:cNvPr>
            <p:cNvSpPr/>
            <p:nvPr/>
          </p:nvSpPr>
          <p:spPr>
            <a:xfrm rot="5400000">
              <a:off x="958699" y="1900090"/>
              <a:ext cx="9144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5F2403-E54A-302B-927C-B11672987A70}"/>
              </a:ext>
            </a:extLst>
          </p:cNvPr>
          <p:cNvGrpSpPr>
            <a:grpSpLocks/>
          </p:cNvGrpSpPr>
          <p:nvPr/>
        </p:nvGrpSpPr>
        <p:grpSpPr>
          <a:xfrm rot="20024220">
            <a:off x="4650973" y="2207498"/>
            <a:ext cx="228600" cy="923544"/>
            <a:chOff x="867259" y="1141138"/>
            <a:chExt cx="274320" cy="941832"/>
          </a:xfrm>
          <a:solidFill>
            <a:srgbClr val="929292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111B4C1-7E81-3FC4-6BB0-62ECA37976A1}"/>
                </a:ext>
              </a:extLst>
            </p:cNvPr>
            <p:cNvSpPr/>
            <p:nvPr/>
          </p:nvSpPr>
          <p:spPr>
            <a:xfrm>
              <a:off x="958699" y="1141138"/>
              <a:ext cx="9144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19C6301-3EE8-EB01-92FA-65EEAD611357}"/>
                </a:ext>
              </a:extLst>
            </p:cNvPr>
            <p:cNvSpPr/>
            <p:nvPr/>
          </p:nvSpPr>
          <p:spPr>
            <a:xfrm rot="5400000">
              <a:off x="958699" y="1900090"/>
              <a:ext cx="9144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2D8046-F16F-50AF-E030-52EF27B8D40A}"/>
              </a:ext>
            </a:extLst>
          </p:cNvPr>
          <p:cNvGrpSpPr>
            <a:grpSpLocks/>
          </p:cNvGrpSpPr>
          <p:nvPr/>
        </p:nvGrpSpPr>
        <p:grpSpPr>
          <a:xfrm rot="5400000" flipV="1">
            <a:off x="3968384" y="3359267"/>
            <a:ext cx="228600" cy="923544"/>
            <a:chOff x="867259" y="1141138"/>
            <a:chExt cx="274320" cy="941832"/>
          </a:xfrm>
          <a:solidFill>
            <a:srgbClr val="9E9B04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FD50FF-CF57-AA63-A843-486C17D968D9}"/>
                </a:ext>
              </a:extLst>
            </p:cNvPr>
            <p:cNvSpPr/>
            <p:nvPr/>
          </p:nvSpPr>
          <p:spPr>
            <a:xfrm>
              <a:off x="958699" y="1141138"/>
              <a:ext cx="9144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B1FBC2-DAA2-C3E7-BB12-2E2D34D903A4}"/>
                </a:ext>
              </a:extLst>
            </p:cNvPr>
            <p:cNvSpPr/>
            <p:nvPr/>
          </p:nvSpPr>
          <p:spPr>
            <a:xfrm rot="5400000">
              <a:off x="958699" y="1900090"/>
              <a:ext cx="9144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417D0D-73EB-2835-626C-4F4AE11488B0}"/>
              </a:ext>
            </a:extLst>
          </p:cNvPr>
          <p:cNvGrpSpPr>
            <a:grpSpLocks/>
          </p:cNvGrpSpPr>
          <p:nvPr/>
        </p:nvGrpSpPr>
        <p:grpSpPr>
          <a:xfrm flipV="1">
            <a:off x="5344157" y="4700968"/>
            <a:ext cx="228600" cy="923544"/>
            <a:chOff x="867259" y="1141138"/>
            <a:chExt cx="274320" cy="941832"/>
          </a:xfrm>
          <a:solidFill>
            <a:srgbClr val="595959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2CB644-9A1C-2366-6AED-9E56183EFAF4}"/>
                </a:ext>
              </a:extLst>
            </p:cNvPr>
            <p:cNvSpPr/>
            <p:nvPr/>
          </p:nvSpPr>
          <p:spPr>
            <a:xfrm>
              <a:off x="958699" y="1141138"/>
              <a:ext cx="9144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46BBAE-364E-2A2A-B0C5-B3DB5FD6AF3F}"/>
                </a:ext>
              </a:extLst>
            </p:cNvPr>
            <p:cNvSpPr/>
            <p:nvPr/>
          </p:nvSpPr>
          <p:spPr>
            <a:xfrm rot="5400000">
              <a:off x="958699" y="1900090"/>
              <a:ext cx="9144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267316-A98E-DBC6-AD3A-E77AFFDE6D57}"/>
              </a:ext>
            </a:extLst>
          </p:cNvPr>
          <p:cNvGrpSpPr>
            <a:grpSpLocks/>
          </p:cNvGrpSpPr>
          <p:nvPr/>
        </p:nvGrpSpPr>
        <p:grpSpPr>
          <a:xfrm>
            <a:off x="5344157" y="2035326"/>
            <a:ext cx="228600" cy="923544"/>
            <a:chOff x="867259" y="1141138"/>
            <a:chExt cx="274320" cy="941832"/>
          </a:xfrm>
          <a:solidFill>
            <a:srgbClr val="8A3B13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B4A766-4F76-55A9-2A0A-66E1F38F06FA}"/>
                </a:ext>
              </a:extLst>
            </p:cNvPr>
            <p:cNvSpPr/>
            <p:nvPr/>
          </p:nvSpPr>
          <p:spPr>
            <a:xfrm>
              <a:off x="958699" y="1141138"/>
              <a:ext cx="9144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D5083B-54C4-EEBC-EAB1-081061B3CFC3}"/>
                </a:ext>
              </a:extLst>
            </p:cNvPr>
            <p:cNvSpPr/>
            <p:nvPr/>
          </p:nvSpPr>
          <p:spPr>
            <a:xfrm rot="5400000">
              <a:off x="958699" y="1900090"/>
              <a:ext cx="9144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5A35CE4-77FA-A2DE-39A1-797F90E16447}"/>
              </a:ext>
            </a:extLst>
          </p:cNvPr>
          <p:cNvSpPr txBox="1"/>
          <p:nvPr/>
        </p:nvSpPr>
        <p:spPr>
          <a:xfrm>
            <a:off x="45720" y="6538079"/>
            <a:ext cx="3910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Odufalu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F-D et al.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Opin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Gastroenterol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2022; 38: 321-327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13CB8-1DD8-5CD5-5865-0BCB99F69A63}"/>
              </a:ext>
            </a:extLst>
          </p:cNvPr>
          <p:cNvSpPr txBox="1"/>
          <p:nvPr/>
        </p:nvSpPr>
        <p:spPr>
          <a:xfrm>
            <a:off x="698346" y="144533"/>
            <a:ext cx="10813950" cy="810478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Muchas barreras para dar atención médica a poblaciones marginadas con EII </a:t>
            </a:r>
          </a:p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 posibles soluciones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F1D7FA-F147-2539-37EA-42460E56B159}"/>
              </a:ext>
            </a:extLst>
          </p:cNvPr>
          <p:cNvSpPr>
            <a:spLocks noChangeAspect="1"/>
          </p:cNvSpPr>
          <p:nvPr/>
        </p:nvSpPr>
        <p:spPr>
          <a:xfrm>
            <a:off x="4681217" y="3071863"/>
            <a:ext cx="1554480" cy="1554480"/>
          </a:xfrm>
          <a:prstGeom prst="ellipse">
            <a:avLst/>
          </a:prstGeom>
          <a:solidFill>
            <a:srgbClr val="56A0E6"/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E3B653-8182-7CA5-0FA5-94C3CFB71D08}"/>
              </a:ext>
            </a:extLst>
          </p:cNvPr>
          <p:cNvSpPr txBox="1"/>
          <p:nvPr/>
        </p:nvSpPr>
        <p:spPr>
          <a:xfrm>
            <a:off x="4852203" y="3238455"/>
            <a:ext cx="1212511" cy="12212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Acceso</a:t>
            </a: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la</a:t>
            </a: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atención</a:t>
            </a: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ptos" panose="02110004020202020204"/>
              </a:rPr>
              <a:t>médica</a:t>
            </a:r>
            <a:endParaRPr kumimoji="0" lang="es-ES_tradnl" sz="2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8028F42-6FD6-1C86-3602-59314C15C993}"/>
              </a:ext>
            </a:extLst>
          </p:cNvPr>
          <p:cNvSpPr>
            <a:spLocks/>
          </p:cNvSpPr>
          <p:nvPr/>
        </p:nvSpPr>
        <p:spPr>
          <a:xfrm>
            <a:off x="4864097" y="1136845"/>
            <a:ext cx="1188720" cy="822960"/>
          </a:xfrm>
          <a:prstGeom prst="roundRect">
            <a:avLst>
              <a:gd name="adj" fmla="val 24276"/>
            </a:avLst>
          </a:prstGeom>
          <a:solidFill>
            <a:schemeClr val="accent2">
              <a:lumMod val="50000"/>
            </a:schemeClr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9B3C34-E259-4523-90E1-88B9F2C64366}"/>
              </a:ext>
            </a:extLst>
          </p:cNvPr>
          <p:cNvSpPr txBox="1"/>
          <p:nvPr/>
        </p:nvSpPr>
        <p:spPr>
          <a:xfrm>
            <a:off x="4874644" y="1394437"/>
            <a:ext cx="1167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Ignorancia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602C1F-E817-51B6-84B5-42490EA4F223}"/>
              </a:ext>
            </a:extLst>
          </p:cNvPr>
          <p:cNvSpPr>
            <a:spLocks/>
          </p:cNvSpPr>
          <p:nvPr/>
        </p:nvSpPr>
        <p:spPr>
          <a:xfrm>
            <a:off x="3455061" y="1388074"/>
            <a:ext cx="1188720" cy="822960"/>
          </a:xfrm>
          <a:prstGeom prst="roundRect">
            <a:avLst>
              <a:gd name="adj" fmla="val 24276"/>
            </a:avLst>
          </a:prstGeom>
          <a:solidFill>
            <a:srgbClr val="929292"/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BDC6B-29C1-3C78-3F1E-FBDF4A39A2EE}"/>
              </a:ext>
            </a:extLst>
          </p:cNvPr>
          <p:cNvSpPr txBox="1"/>
          <p:nvPr/>
        </p:nvSpPr>
        <p:spPr>
          <a:xfrm>
            <a:off x="3582564" y="1645666"/>
            <a:ext cx="933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Pobreza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878BC3B-8216-9329-4098-8AAF3C6D521C}"/>
              </a:ext>
            </a:extLst>
          </p:cNvPr>
          <p:cNvSpPr>
            <a:spLocks/>
          </p:cNvSpPr>
          <p:nvPr/>
        </p:nvSpPr>
        <p:spPr>
          <a:xfrm>
            <a:off x="3455061" y="5436807"/>
            <a:ext cx="1188720" cy="822960"/>
          </a:xfrm>
          <a:prstGeom prst="roundRect">
            <a:avLst>
              <a:gd name="adj" fmla="val 24276"/>
            </a:avLst>
          </a:prstGeom>
          <a:solidFill>
            <a:srgbClr val="FF4638"/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1EB906-E936-B6AC-B89F-B1D0D37A4CF7}"/>
              </a:ext>
            </a:extLst>
          </p:cNvPr>
          <p:cNvSpPr txBox="1"/>
          <p:nvPr/>
        </p:nvSpPr>
        <p:spPr>
          <a:xfrm>
            <a:off x="3519470" y="5679010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Redlining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683CD2E-16F5-9BF2-C60E-19B43FBBFB51}"/>
              </a:ext>
            </a:extLst>
          </p:cNvPr>
          <p:cNvSpPr>
            <a:spLocks/>
          </p:cNvSpPr>
          <p:nvPr/>
        </p:nvSpPr>
        <p:spPr>
          <a:xfrm>
            <a:off x="2543641" y="2361976"/>
            <a:ext cx="1188720" cy="822960"/>
          </a:xfrm>
          <a:prstGeom prst="roundRect">
            <a:avLst>
              <a:gd name="adj" fmla="val 24276"/>
            </a:avLst>
          </a:prstGeom>
          <a:solidFill>
            <a:schemeClr val="tx2">
              <a:lumMod val="75000"/>
              <a:lumOff val="25000"/>
            </a:schemeClr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83EFAC-87FF-7AC6-F15A-E71F7EE92595}"/>
              </a:ext>
            </a:extLst>
          </p:cNvPr>
          <p:cNvSpPr txBox="1"/>
          <p:nvPr/>
        </p:nvSpPr>
        <p:spPr>
          <a:xfrm>
            <a:off x="2527899" y="2511846"/>
            <a:ext cx="1220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Inseguridad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trabaljo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4777967-E7F8-B07E-3AD5-A9143CEC3D4C}"/>
              </a:ext>
            </a:extLst>
          </p:cNvPr>
          <p:cNvSpPr>
            <a:spLocks/>
          </p:cNvSpPr>
          <p:nvPr/>
        </p:nvSpPr>
        <p:spPr>
          <a:xfrm>
            <a:off x="4864097" y="5700033"/>
            <a:ext cx="1188720" cy="822960"/>
          </a:xfrm>
          <a:prstGeom prst="roundRect">
            <a:avLst>
              <a:gd name="adj" fmla="val 24276"/>
            </a:avLst>
          </a:prstGeom>
          <a:solidFill>
            <a:schemeClr val="tx1">
              <a:lumMod val="75000"/>
              <a:lumOff val="25000"/>
            </a:schemeClr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6F5BDB-C334-411F-069E-E86BDF9F8AD2}"/>
              </a:ext>
            </a:extLst>
          </p:cNvPr>
          <p:cNvSpPr txBox="1"/>
          <p:nvPr/>
        </p:nvSpPr>
        <p:spPr>
          <a:xfrm>
            <a:off x="4957294" y="5946752"/>
            <a:ext cx="1002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Racismo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74BAF40-E42F-31FC-E315-8CA13A081F7F}"/>
              </a:ext>
            </a:extLst>
          </p:cNvPr>
          <p:cNvSpPr>
            <a:spLocks/>
          </p:cNvSpPr>
          <p:nvPr/>
        </p:nvSpPr>
        <p:spPr>
          <a:xfrm>
            <a:off x="2543641" y="4464862"/>
            <a:ext cx="1188720" cy="822960"/>
          </a:xfrm>
          <a:prstGeom prst="roundRect">
            <a:avLst>
              <a:gd name="adj" fmla="val 24276"/>
            </a:avLst>
          </a:prstGeom>
          <a:solidFill>
            <a:srgbClr val="9437FF"/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3EAD35-AA7A-FCDC-CB63-CD1BA70FE408}"/>
              </a:ext>
            </a:extLst>
          </p:cNvPr>
          <p:cNvSpPr txBox="1"/>
          <p:nvPr/>
        </p:nvSpPr>
        <p:spPr>
          <a:xfrm>
            <a:off x="2486673" y="4722454"/>
            <a:ext cx="1302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Desconfianza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DC14CFD-D5BC-FEC8-5EB8-C75C8F392C89}"/>
              </a:ext>
            </a:extLst>
          </p:cNvPr>
          <p:cNvSpPr>
            <a:spLocks/>
          </p:cNvSpPr>
          <p:nvPr/>
        </p:nvSpPr>
        <p:spPr>
          <a:xfrm>
            <a:off x="2313719" y="3413419"/>
            <a:ext cx="1188720" cy="822960"/>
          </a:xfrm>
          <a:prstGeom prst="roundRect">
            <a:avLst>
              <a:gd name="adj" fmla="val 24276"/>
            </a:avLst>
          </a:prstGeom>
          <a:solidFill>
            <a:srgbClr val="929000"/>
          </a:solidFill>
          <a:ln w="95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C0111E-BCC7-1B22-05F0-905F413F0C71}"/>
              </a:ext>
            </a:extLst>
          </p:cNvPr>
          <p:cNvSpPr txBox="1"/>
          <p:nvPr/>
        </p:nvSpPr>
        <p:spPr>
          <a:xfrm>
            <a:off x="2330390" y="3532512"/>
            <a:ext cx="1155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 seguro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6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ptos" panose="02110004020202020204"/>
              </a:rPr>
              <a:t>de salud</a:t>
            </a:r>
            <a:endParaRPr kumimoji="0" lang="es-ES_tradnl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05558B-70C1-1718-9364-7D400C8F5E14}"/>
              </a:ext>
            </a:extLst>
          </p:cNvPr>
          <p:cNvSpPr txBox="1"/>
          <p:nvPr/>
        </p:nvSpPr>
        <p:spPr>
          <a:xfrm>
            <a:off x="6503918" y="3340439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Soluciones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15ED70-6785-626E-AC65-4EBCB74D294E}"/>
              </a:ext>
            </a:extLst>
          </p:cNvPr>
          <p:cNvGrpSpPr/>
          <p:nvPr/>
        </p:nvGrpSpPr>
        <p:grpSpPr>
          <a:xfrm>
            <a:off x="8733216" y="1325522"/>
            <a:ext cx="1186542" cy="5038560"/>
            <a:chOff x="8733216" y="1343810"/>
            <a:chExt cx="1186542" cy="50385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902B96D-AA00-47FA-C629-90645AABF4EE}"/>
                </a:ext>
              </a:extLst>
            </p:cNvPr>
            <p:cNvGrpSpPr/>
            <p:nvPr/>
          </p:nvGrpSpPr>
          <p:grpSpPr>
            <a:xfrm>
              <a:off x="8777847" y="3971330"/>
              <a:ext cx="1097280" cy="1097280"/>
              <a:chOff x="8773912" y="2612491"/>
              <a:chExt cx="1097280" cy="109728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D4B435B-26C9-C1AA-8E23-45CB73C2A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73912" y="2612491"/>
                <a:ext cx="1097280" cy="1097280"/>
              </a:xfrm>
              <a:prstGeom prst="ellipse">
                <a:avLst/>
              </a:prstGeom>
              <a:solidFill>
                <a:srgbClr val="FAE185"/>
              </a:solidFill>
              <a:ln w="9525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604184-0619-5645-F652-EB5BCE635833}"/>
                  </a:ext>
                </a:extLst>
              </p:cNvPr>
              <p:cNvSpPr txBox="1"/>
              <p:nvPr/>
            </p:nvSpPr>
            <p:spPr>
              <a:xfrm>
                <a:off x="8956266" y="2814883"/>
                <a:ext cx="732573" cy="692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Prestar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ayuda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social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AD0CED8-95D0-0BD5-7C43-A9FB00220DDD}"/>
                </a:ext>
              </a:extLst>
            </p:cNvPr>
            <p:cNvGrpSpPr/>
            <p:nvPr/>
          </p:nvGrpSpPr>
          <p:grpSpPr>
            <a:xfrm>
              <a:off x="8777843" y="2657570"/>
              <a:ext cx="1097280" cy="1097280"/>
              <a:chOff x="8773912" y="1292984"/>
              <a:chExt cx="1097280" cy="109728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5CBF0A5-A7AD-6F65-A25B-8104A5F323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73912" y="1292984"/>
                <a:ext cx="1097280" cy="1097280"/>
              </a:xfrm>
              <a:prstGeom prst="ellipse">
                <a:avLst/>
              </a:prstGeom>
              <a:solidFill>
                <a:srgbClr val="FDD359"/>
              </a:solidFill>
              <a:ln w="9525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FE11FE-99CC-0027-671B-AC9EDE5BE2EF}"/>
                  </a:ext>
                </a:extLst>
              </p:cNvPr>
              <p:cNvSpPr txBox="1"/>
              <p:nvPr/>
            </p:nvSpPr>
            <p:spPr>
              <a:xfrm>
                <a:off x="8782184" y="1436385"/>
                <a:ext cx="1080744" cy="810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Definir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necesidades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sociales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de salud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E0DF49-0AC4-5BD3-65F3-56F7C427A267}"/>
                </a:ext>
              </a:extLst>
            </p:cNvPr>
            <p:cNvGrpSpPr/>
            <p:nvPr/>
          </p:nvGrpSpPr>
          <p:grpSpPr>
            <a:xfrm>
              <a:off x="8733216" y="1343810"/>
              <a:ext cx="1186542" cy="1097280"/>
              <a:chOff x="8729285" y="5298015"/>
              <a:chExt cx="1186542" cy="109728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A14166F-E475-4929-784E-3277A66760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73912" y="5298015"/>
                <a:ext cx="1097280" cy="1097280"/>
              </a:xfrm>
              <a:prstGeom prst="ellipse">
                <a:avLst/>
              </a:prstGeom>
              <a:solidFill>
                <a:srgbClr val="FFC000"/>
              </a:solidFill>
              <a:ln w="9525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B4B975-B188-6185-739A-057D2E12EE6B}"/>
                  </a:ext>
                </a:extLst>
              </p:cNvPr>
              <p:cNvSpPr txBox="1"/>
              <p:nvPr/>
            </p:nvSpPr>
            <p:spPr>
              <a:xfrm>
                <a:off x="8729285" y="5431157"/>
                <a:ext cx="118654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Evaluar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necesidades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colectivas de la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comunidad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60976D7-DC05-E57F-C606-943B590F18A3}"/>
                </a:ext>
              </a:extLst>
            </p:cNvPr>
            <p:cNvGrpSpPr/>
            <p:nvPr/>
          </p:nvGrpSpPr>
          <p:grpSpPr>
            <a:xfrm>
              <a:off x="8777847" y="5285090"/>
              <a:ext cx="1097280" cy="1097280"/>
              <a:chOff x="8773912" y="3950066"/>
              <a:chExt cx="1097280" cy="109728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3FDA253-0BAA-470C-7ADD-8A647E73C3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73912" y="3950066"/>
                <a:ext cx="1097280" cy="1097280"/>
              </a:xfrm>
              <a:prstGeom prst="ellipse">
                <a:avLst/>
              </a:prstGeom>
              <a:solidFill>
                <a:srgbClr val="FAE3B1"/>
              </a:solidFill>
              <a:ln w="9525"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D100C3-09F8-6F9F-4EC3-47A34D0D81E5}"/>
                  </a:ext>
                </a:extLst>
              </p:cNvPr>
              <p:cNvSpPr txBox="1"/>
              <p:nvPr/>
            </p:nvSpPr>
            <p:spPr>
              <a:xfrm>
                <a:off x="8908817" y="4237096"/>
                <a:ext cx="8274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Ampliar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acceso</a:t>
                </a:r>
              </a:p>
            </p:txBody>
          </p:sp>
        </p:grpSp>
      </p:grpSp>
      <p:sp>
        <p:nvSpPr>
          <p:cNvPr id="52" name="Left Brace 51">
            <a:extLst>
              <a:ext uri="{FF2B5EF4-FFF2-40B4-BE49-F238E27FC236}">
                <a16:creationId xmlns:a16="http://schemas.microsoft.com/office/drawing/2014/main" id="{CE72F428-2940-5184-740E-968449D62207}"/>
              </a:ext>
            </a:extLst>
          </p:cNvPr>
          <p:cNvSpPr>
            <a:spLocks noChangeAspect="1"/>
          </p:cNvSpPr>
          <p:nvPr/>
        </p:nvSpPr>
        <p:spPr>
          <a:xfrm>
            <a:off x="8308763" y="1225506"/>
            <a:ext cx="652978" cy="5224990"/>
          </a:xfrm>
          <a:prstGeom prst="leftBrace">
            <a:avLst>
              <a:gd name="adj1" fmla="val 4390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85A90DC7-90F5-5163-4AE4-3B6C3A42F2B0}"/>
              </a:ext>
            </a:extLst>
          </p:cNvPr>
          <p:cNvSpPr/>
          <p:nvPr/>
        </p:nvSpPr>
        <p:spPr>
          <a:xfrm>
            <a:off x="6373324" y="3651342"/>
            <a:ext cx="1828800" cy="365760"/>
          </a:xfrm>
          <a:prstGeom prst="rightArrow">
            <a:avLst>
              <a:gd name="adj1" fmla="val 50000"/>
              <a:gd name="adj2" fmla="val 69688"/>
            </a:avLst>
          </a:prstGeom>
          <a:gradFill>
            <a:gsLst>
              <a:gs pos="76000">
                <a:srgbClr val="FFC000"/>
              </a:gs>
              <a:gs pos="0">
                <a:srgbClr val="56A0E6"/>
              </a:gs>
            </a:gsLst>
            <a:lin ang="1200000" scaled="0"/>
          </a:gra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74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A35CE4-77FA-A2DE-39A1-797F90E16447}"/>
              </a:ext>
            </a:extLst>
          </p:cNvPr>
          <p:cNvSpPr txBox="1"/>
          <p:nvPr/>
        </p:nvSpPr>
        <p:spPr>
          <a:xfrm>
            <a:off x="8248907" y="6528935"/>
            <a:ext cx="3959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Catalan-Serra I et al.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Gastroenterol Hepatol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2015; 38:355-363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13CB8-1DD8-5CD5-5865-0BCB99F69A63}"/>
              </a:ext>
            </a:extLst>
          </p:cNvPr>
          <p:cNvSpPr txBox="1"/>
          <p:nvPr/>
        </p:nvSpPr>
        <p:spPr>
          <a:xfrm>
            <a:off x="606950" y="633959"/>
            <a:ext cx="10972800" cy="457113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Recursos de información: pacientes españoles con EII (2008)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D67A49-42D3-8EE5-DA42-9CC9A4D80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664" y="1690924"/>
            <a:ext cx="3721086" cy="390309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B7173-9A28-7AA8-01FF-1E2295A2E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50" y="1690924"/>
            <a:ext cx="7079602" cy="390309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79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D4E2F4"/>
            </a:gs>
            <a:gs pos="0">
              <a:schemeClr val="tx2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  <a:gs pos="50000">
              <a:schemeClr val="bg1"/>
            </a:gs>
            <a:gs pos="70000">
              <a:schemeClr val="bg1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2F2A4-D9F6-48B2-1076-35F38434A71C}"/>
              </a:ext>
            </a:extLst>
          </p:cNvPr>
          <p:cNvSpPr txBox="1"/>
          <p:nvPr/>
        </p:nvSpPr>
        <p:spPr>
          <a:xfrm>
            <a:off x="1126671" y="333593"/>
            <a:ext cx="9952263" cy="502920"/>
          </a:xfrm>
          <a:prstGeom prst="rect">
            <a:avLst/>
          </a:prstGeom>
          <a:solidFill>
            <a:schemeClr val="bg2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</p:spPr>
        <p:txBody>
          <a:bodyPr wrap="square" tIns="9144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>
                <a:latin typeface="Arial Narrow" panose="020B0604020202020204" pitchFamily="34" charset="0"/>
                <a:cs typeface="Arial Narrow" panose="020B0604020202020204" pitchFamily="34" charset="0"/>
              </a:rPr>
              <a:t>Resultados reportados por los pacientes </a:t>
            </a:r>
            <a:r>
              <a:rPr lang="es-ES" sz="2400">
                <a:latin typeface="Arial Narrow" panose="020B0604020202020204" pitchFamily="34" charset="0"/>
                <a:cs typeface="Arial Narrow" panose="020B0604020202020204" pitchFamily="34" charset="0"/>
              </a:rPr>
              <a:t>(</a:t>
            </a:r>
            <a:r>
              <a:rPr lang="es-ES" sz="2400" err="1">
                <a:latin typeface="Arial Narrow" panose="020B0604020202020204" pitchFamily="34" charset="0"/>
                <a:cs typeface="Arial Narrow" panose="020B0604020202020204" pitchFamily="34" charset="0"/>
              </a:rPr>
              <a:t>Patient-reported</a:t>
            </a:r>
            <a:r>
              <a:rPr lang="es-ES" sz="24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s-ES" sz="2400" err="1">
                <a:latin typeface="Arial Narrow" panose="020B0604020202020204" pitchFamily="34" charset="0"/>
                <a:cs typeface="Arial Narrow" panose="020B0604020202020204" pitchFamily="34" charset="0"/>
              </a:rPr>
              <a:t>outcomes-PROs</a:t>
            </a:r>
            <a:r>
              <a:rPr lang="es-ES" sz="240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  <a:endParaRPr kumimoji="0" lang="es-ES_tradnl" sz="24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EDE294-7632-62DC-E4FE-A6DC4BAD79CD}"/>
              </a:ext>
            </a:extLst>
          </p:cNvPr>
          <p:cNvGrpSpPr/>
          <p:nvPr/>
        </p:nvGrpSpPr>
        <p:grpSpPr>
          <a:xfrm>
            <a:off x="2027172" y="1210947"/>
            <a:ext cx="6462891" cy="1371600"/>
            <a:chOff x="2027172" y="1210947"/>
            <a:chExt cx="6462891" cy="13716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9D3F43-7426-014D-8E69-1A0BAA0805CE}"/>
                </a:ext>
              </a:extLst>
            </p:cNvPr>
            <p:cNvGrpSpPr/>
            <p:nvPr/>
          </p:nvGrpSpPr>
          <p:grpSpPr>
            <a:xfrm>
              <a:off x="2027172" y="1210947"/>
              <a:ext cx="6462891" cy="1371600"/>
              <a:chOff x="355253" y="385388"/>
              <a:chExt cx="6462891" cy="13716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B46018B-B817-0B41-A169-8BE0AE8425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603" t="32537" r="7868" b="35830"/>
              <a:stretch/>
            </p:blipFill>
            <p:spPr>
              <a:xfrm>
                <a:off x="355253" y="385388"/>
                <a:ext cx="6462891" cy="1371600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F350D71-0176-7F48-8326-BC9980F98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9354" y="405661"/>
                <a:ext cx="2560320" cy="300646"/>
              </a:xfrm>
              <a:prstGeom prst="rect">
                <a:avLst/>
              </a:prstGeom>
              <a:ln w="12700">
                <a:noFill/>
              </a:ln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AB5D2D-CA03-AA1C-1595-711919FCC691}"/>
                </a:ext>
              </a:extLst>
            </p:cNvPr>
            <p:cNvSpPr txBox="1"/>
            <p:nvPr/>
          </p:nvSpPr>
          <p:spPr>
            <a:xfrm>
              <a:off x="2079901" y="1591406"/>
              <a:ext cx="5302082" cy="6297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s-ES_tradnl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Resultados Reportados por Pacientes con</a:t>
              </a:r>
            </a:p>
            <a:p>
              <a:pPr>
                <a:lnSpc>
                  <a:spcPts val="2200"/>
                </a:lnSpc>
              </a:pPr>
              <a:r>
                <a:rPr lang="es-ES_tradnl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Enfermedades Inflamatorias Intestinales: Nuevos Datos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0AD205-06F5-F9E9-597C-2C1D5044EAAB}"/>
              </a:ext>
            </a:extLst>
          </p:cNvPr>
          <p:cNvGrpSpPr/>
          <p:nvPr/>
        </p:nvGrpSpPr>
        <p:grpSpPr>
          <a:xfrm>
            <a:off x="2884917" y="2818188"/>
            <a:ext cx="6015879" cy="1645920"/>
            <a:chOff x="2884917" y="2818188"/>
            <a:chExt cx="6015879" cy="16459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36441E-9EDE-E240-B9B0-CCD6F998965A}"/>
                </a:ext>
              </a:extLst>
            </p:cNvPr>
            <p:cNvGrpSpPr/>
            <p:nvPr/>
          </p:nvGrpSpPr>
          <p:grpSpPr>
            <a:xfrm>
              <a:off x="2884917" y="2818188"/>
              <a:ext cx="6015879" cy="1645920"/>
              <a:chOff x="729503" y="2224143"/>
              <a:chExt cx="6015879" cy="16459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DF489CF-F17B-774F-B98A-E64263D95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00" t="24257" r="7279" b="9152"/>
              <a:stretch/>
            </p:blipFill>
            <p:spPr>
              <a:xfrm>
                <a:off x="729503" y="2224143"/>
                <a:ext cx="6015879" cy="1645920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28F1A63-969E-8D41-934E-2462A2446D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269" t="25490" r="7379" b="24510"/>
              <a:stretch/>
            </p:blipFill>
            <p:spPr>
              <a:xfrm>
                <a:off x="3809433" y="2251039"/>
                <a:ext cx="2834640" cy="262641"/>
              </a:xfrm>
              <a:prstGeom prst="rect">
                <a:avLst/>
              </a:prstGeom>
              <a:ln w="12700">
                <a:noFill/>
              </a:ln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05590-F99D-7B7E-BA67-66E29EC9C28E}"/>
                </a:ext>
              </a:extLst>
            </p:cNvPr>
            <p:cNvSpPr txBox="1"/>
            <p:nvPr/>
          </p:nvSpPr>
          <p:spPr>
            <a:xfrm>
              <a:off x="2970381" y="3093437"/>
              <a:ext cx="5829105" cy="9374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s-ES_tradnl" dirty="0">
                  <a:latin typeface="Times" pitchFamily="2" charset="0"/>
                  <a:cs typeface="Times New Roman" panose="02020603050405020304" pitchFamily="18" charset="0"/>
                </a:rPr>
                <a:t>Resultados Reportados de Calidad de Vida, Funcionamiento, y Síntomas GI/Psiquiátricos por Pacientes con Enfermedades Inflamatorias Intestinales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D7885B-1672-4602-9014-C67918328016}"/>
              </a:ext>
            </a:extLst>
          </p:cNvPr>
          <p:cNvGrpSpPr/>
          <p:nvPr/>
        </p:nvGrpSpPr>
        <p:grpSpPr>
          <a:xfrm>
            <a:off x="3295650" y="4699748"/>
            <a:ext cx="6864690" cy="1645920"/>
            <a:chOff x="3295650" y="4699748"/>
            <a:chExt cx="6864690" cy="16459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4C3D05D-85B3-5448-BF4B-365BC8915C95}"/>
                </a:ext>
              </a:extLst>
            </p:cNvPr>
            <p:cNvGrpSpPr/>
            <p:nvPr/>
          </p:nvGrpSpPr>
          <p:grpSpPr>
            <a:xfrm>
              <a:off x="3295650" y="4699748"/>
              <a:ext cx="6864690" cy="1645920"/>
              <a:chOff x="1126190" y="4477869"/>
              <a:chExt cx="6864690" cy="164592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37546C2-F5DD-4248-B125-E4CBBD261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200" t="29692" r="5785" b="18114"/>
              <a:stretch/>
            </p:blipFill>
            <p:spPr>
              <a:xfrm>
                <a:off x="1126190" y="4477869"/>
                <a:ext cx="6864690" cy="1645920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2B5E885-D08D-7046-9751-795125683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5441" t="9991" r="7574" b="82371"/>
              <a:stretch/>
            </p:blipFill>
            <p:spPr>
              <a:xfrm>
                <a:off x="4900432" y="4521770"/>
                <a:ext cx="3017520" cy="251961"/>
              </a:xfrm>
              <a:prstGeom prst="rect">
                <a:avLst/>
              </a:prstGeom>
              <a:ln w="12700">
                <a:noFill/>
              </a:ln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2ECD3A-01D1-D1E3-5FDB-253BC7DF34CD}"/>
                </a:ext>
              </a:extLst>
            </p:cNvPr>
            <p:cNvSpPr txBox="1"/>
            <p:nvPr/>
          </p:nvSpPr>
          <p:spPr>
            <a:xfrm>
              <a:off x="3441175" y="5030086"/>
              <a:ext cx="6038583" cy="844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s-ES_tradnl" sz="1600" b="1" dirty="0">
                  <a:solidFill>
                    <a:srgbClr val="0056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Resultados Reportados por Pacientes para Uso de Ensayos Clínicos y Calidad de Práctica Clínica en Enfermedades Inflamatorias Intestinales: Una Revisión Sistemática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24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2B64EE-1FB8-2B0A-D385-6C23AF314794}"/>
              </a:ext>
            </a:extLst>
          </p:cNvPr>
          <p:cNvSpPr txBox="1"/>
          <p:nvPr/>
        </p:nvSpPr>
        <p:spPr>
          <a:xfrm>
            <a:off x="796362" y="156817"/>
            <a:ext cx="10605811" cy="830997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50800" dist="63500" dir="2700000" algn="tl" rotWithShape="0">
              <a:srgbClr val="000000">
                <a:alpha val="5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Investigación Participativa en Salud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Medicina Participativa /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P4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redictiva,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reventiva,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ersonalizada,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articipativa  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7290C-AAB2-4137-2196-39B2B0D25ECE}"/>
              </a:ext>
            </a:extLst>
          </p:cNvPr>
          <p:cNvGrpSpPr/>
          <p:nvPr/>
        </p:nvGrpSpPr>
        <p:grpSpPr>
          <a:xfrm>
            <a:off x="811098" y="1171116"/>
            <a:ext cx="10576338" cy="5551971"/>
            <a:chOff x="1104128" y="1171116"/>
            <a:chExt cx="10576338" cy="55519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EAFF11-A41B-FD1C-1802-B58AAC8D3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94" b="1883"/>
            <a:stretch/>
          </p:blipFill>
          <p:spPr>
            <a:xfrm>
              <a:off x="1104128" y="1171116"/>
              <a:ext cx="3749040" cy="5551971"/>
            </a:xfrm>
            <a:prstGeom prst="rect">
              <a:avLst/>
            </a:prstGeom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2828B6-860C-66CF-CEB8-2B80680BEFB2}"/>
                </a:ext>
              </a:extLst>
            </p:cNvPr>
            <p:cNvGrpSpPr/>
            <p:nvPr/>
          </p:nvGrpSpPr>
          <p:grpSpPr>
            <a:xfrm>
              <a:off x="5058303" y="1172679"/>
              <a:ext cx="4389120" cy="5550408"/>
              <a:chOff x="6087994" y="1172679"/>
              <a:chExt cx="4389120" cy="555040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FD759CE-763A-774E-88A7-D13122AF88FD}"/>
                  </a:ext>
                </a:extLst>
              </p:cNvPr>
              <p:cNvSpPr/>
              <p:nvPr/>
            </p:nvSpPr>
            <p:spPr>
              <a:xfrm>
                <a:off x="6087994" y="1172679"/>
                <a:ext cx="4389120" cy="55504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C4FB62-515B-A9C1-5D1D-B4D429C2667A}"/>
                  </a:ext>
                </a:extLst>
              </p:cNvPr>
              <p:cNvGrpSpPr/>
              <p:nvPr/>
            </p:nvGrpSpPr>
            <p:grpSpPr>
              <a:xfrm>
                <a:off x="6132021" y="1331183"/>
                <a:ext cx="4301067" cy="5233401"/>
                <a:chOff x="5757333" y="1484296"/>
                <a:chExt cx="4301067" cy="523340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A0DE0F9-DB64-80B2-FFB5-B3C13F9102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133" t="5224" r="14966" b="82592"/>
                <a:stretch/>
              </p:blipFill>
              <p:spPr>
                <a:xfrm>
                  <a:off x="5757333" y="1484296"/>
                  <a:ext cx="3513668" cy="835569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A4B495A2-4CDD-446F-D943-ACAFAB070B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239" t="33776" r="7239" b="6720"/>
                <a:stretch/>
              </p:blipFill>
              <p:spPr>
                <a:xfrm>
                  <a:off x="5757333" y="2167465"/>
                  <a:ext cx="4301067" cy="4550232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E6C796-C05F-42E3-68B9-E40B7504BA1F}"/>
                </a:ext>
              </a:extLst>
            </p:cNvPr>
            <p:cNvSpPr txBox="1"/>
            <p:nvPr/>
          </p:nvSpPr>
          <p:spPr>
            <a:xfrm>
              <a:off x="9652557" y="3675186"/>
              <a:ext cx="2027909" cy="1815882"/>
            </a:xfrm>
            <a:prstGeom prst="rect">
              <a:avLst/>
            </a:prstGeom>
            <a:solidFill>
              <a:srgbClr val="FCE5D6"/>
            </a:solidFill>
            <a:ln w="3175">
              <a:solidFill>
                <a:schemeClr val="tx1"/>
              </a:solidFill>
            </a:ln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En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P4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la investigación no se realiza "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sobre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" las personas como sujetos pasivos que aportan datos, sino "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" ellas para generar información relevante para mejorar sus vidas.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E9AE164F-9038-DD08-0C7F-2E6E3F460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2530" y="4492542"/>
              <a:ext cx="365760" cy="181170"/>
            </a:xfrm>
            <a:prstGeom prst="rightArrow">
              <a:avLst>
                <a:gd name="adj1" fmla="val 50000"/>
                <a:gd name="adj2" fmla="val 6640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59E2FB9-4B5F-7209-377B-B977D8EF20BA}"/>
              </a:ext>
            </a:extLst>
          </p:cNvPr>
          <p:cNvSpPr txBox="1"/>
          <p:nvPr/>
        </p:nvSpPr>
        <p:spPr>
          <a:xfrm>
            <a:off x="838977" y="2851698"/>
            <a:ext cx="3712848" cy="1708160"/>
          </a:xfrm>
          <a:prstGeom prst="rect">
            <a:avLst/>
          </a:prstGeom>
          <a:gradFill>
            <a:gsLst>
              <a:gs pos="97000">
                <a:srgbClr val="2A4CA1"/>
              </a:gs>
              <a:gs pos="0">
                <a:srgbClr val="1C449F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Investigación </a:t>
            </a: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participativa </a:t>
            </a: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en salud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E266A-BFF9-2119-E197-263D1F651521}"/>
              </a:ext>
            </a:extLst>
          </p:cNvPr>
          <p:cNvSpPr txBox="1"/>
          <p:nvPr/>
        </p:nvSpPr>
        <p:spPr>
          <a:xfrm>
            <a:off x="872835" y="4543105"/>
            <a:ext cx="2439770" cy="400110"/>
          </a:xfrm>
          <a:prstGeom prst="rect">
            <a:avLst/>
          </a:prstGeom>
          <a:solidFill>
            <a:srgbClr val="2A4CA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Verdana" panose="020B0604030504040204" pitchFamily="34" charset="0"/>
                <a:cs typeface="Arial Narrow" panose="020B0604020202020204" pitchFamily="34" charset="0"/>
              </a:rPr>
              <a:t>Voces de todo el mundo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Verdana" panose="020B060403050404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58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792980-EC99-C2F4-0D37-09CE0BB27F3E}"/>
              </a:ext>
            </a:extLst>
          </p:cNvPr>
          <p:cNvSpPr txBox="1"/>
          <p:nvPr/>
        </p:nvSpPr>
        <p:spPr>
          <a:xfrm>
            <a:off x="1074655" y="156817"/>
            <a:ext cx="10058400" cy="461665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50800" dist="63500" dir="2700000" algn="tl" rotWithShape="0">
              <a:srgbClr val="000000">
                <a:alpha val="5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Investigación Participativa en Salud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Medicina Participativa /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8DEF2A-C826-F98F-51E3-3B67146714B7}"/>
              </a:ext>
            </a:extLst>
          </p:cNvPr>
          <p:cNvGrpSpPr/>
          <p:nvPr/>
        </p:nvGrpSpPr>
        <p:grpSpPr>
          <a:xfrm>
            <a:off x="2623697" y="852326"/>
            <a:ext cx="6949440" cy="5796604"/>
            <a:chOff x="2623697" y="852326"/>
            <a:chExt cx="6949440" cy="57966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7E2E1F-4651-0988-0F91-66ED93720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0"/>
            <a:stretch/>
          </p:blipFill>
          <p:spPr>
            <a:xfrm>
              <a:off x="2623697" y="2812906"/>
              <a:ext cx="6949440" cy="383602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B834C6-2B37-A4D1-6C47-E88D6136C30E}"/>
                </a:ext>
              </a:extLst>
            </p:cNvPr>
            <p:cNvSpPr>
              <a:spLocks/>
            </p:cNvSpPr>
            <p:nvPr/>
          </p:nvSpPr>
          <p:spPr>
            <a:xfrm>
              <a:off x="2623697" y="852326"/>
              <a:ext cx="6949440" cy="2092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89E310-F517-CEB0-86F7-DD3A18A66307}"/>
                </a:ext>
              </a:extLst>
            </p:cNvPr>
            <p:cNvGrpSpPr/>
            <p:nvPr/>
          </p:nvGrpSpPr>
          <p:grpSpPr>
            <a:xfrm>
              <a:off x="3625105" y="1016723"/>
              <a:ext cx="4949638" cy="1357597"/>
              <a:chOff x="3524248" y="1016723"/>
              <a:chExt cx="4949638" cy="13575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AA7EFCE-8753-AC92-520F-EB59B5C538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81" t="2188" r="1765" b="3166"/>
              <a:stretch/>
            </p:blipFill>
            <p:spPr>
              <a:xfrm>
                <a:off x="6645086" y="1016723"/>
                <a:ext cx="1828800" cy="135759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290E3BB-7044-0EB0-E652-8A44BEB94E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50" t="3126" r="2095" b="3074"/>
              <a:stretch/>
            </p:blipFill>
            <p:spPr>
              <a:xfrm>
                <a:off x="3524248" y="1016723"/>
                <a:ext cx="1828800" cy="1357596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7D6BC5-1300-0028-B141-D249069355C1}"/>
                </a:ext>
              </a:extLst>
            </p:cNvPr>
            <p:cNvSpPr txBox="1"/>
            <p:nvPr/>
          </p:nvSpPr>
          <p:spPr>
            <a:xfrm>
              <a:off x="3383002" y="2343678"/>
              <a:ext cx="11977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Médico</a:t>
              </a:r>
              <a:endPara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74AE11-D593-7091-5A1E-22E5D08D435F}"/>
                </a:ext>
              </a:extLst>
            </p:cNvPr>
            <p:cNvSpPr txBox="1"/>
            <p:nvPr/>
          </p:nvSpPr>
          <p:spPr>
            <a:xfrm>
              <a:off x="4673537" y="2302822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Paciente</a:t>
              </a:r>
              <a:endParaRPr lang="en-US" sz="12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A2DAF3-C7C3-5F28-0FFE-236A4B39A11E}"/>
                </a:ext>
              </a:extLst>
            </p:cNvPr>
            <p:cNvSpPr txBox="1"/>
            <p:nvPr/>
          </p:nvSpPr>
          <p:spPr>
            <a:xfrm>
              <a:off x="6580366" y="234367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Médico</a:t>
              </a:r>
              <a:endParaRPr lang="en-US" b="1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DEDD2A-4113-0A05-90B7-E4168986B6C1}"/>
                </a:ext>
              </a:extLst>
            </p:cNvPr>
            <p:cNvSpPr txBox="1"/>
            <p:nvPr/>
          </p:nvSpPr>
          <p:spPr>
            <a:xfrm>
              <a:off x="7693975" y="2343678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Paciente</a:t>
              </a:r>
              <a:endParaRPr lang="en-US" b="1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16F9F-9DDA-9919-D0EE-188766CFF3F5}"/>
                </a:ext>
              </a:extLst>
            </p:cNvPr>
            <p:cNvGrpSpPr/>
            <p:nvPr/>
          </p:nvGrpSpPr>
          <p:grpSpPr>
            <a:xfrm>
              <a:off x="5389351" y="1745913"/>
              <a:ext cx="1412689" cy="373179"/>
              <a:chOff x="5389351" y="1745913"/>
              <a:chExt cx="1412689" cy="37317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C3F7138-2D31-EEDF-0CC3-D286DFAB852A}"/>
                  </a:ext>
                </a:extLst>
              </p:cNvPr>
              <p:cNvGrpSpPr/>
              <p:nvPr/>
            </p:nvGrpSpPr>
            <p:grpSpPr>
              <a:xfrm>
                <a:off x="5389351" y="1764330"/>
                <a:ext cx="1412689" cy="140376"/>
                <a:chOff x="5277671" y="1764330"/>
                <a:chExt cx="1412689" cy="140376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64E5A642-56E9-C0B3-2E99-A34D80FC6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0200" y="1831645"/>
                  <a:ext cx="1280160" cy="0"/>
                </a:xfrm>
                <a:prstGeom prst="straightConnector1">
                  <a:avLst/>
                </a:prstGeom>
                <a:ln w="38100">
                  <a:headEnd type="none" w="sm" len="sm"/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" name="L-Shape 2">
                  <a:extLst>
                    <a:ext uri="{FF2B5EF4-FFF2-40B4-BE49-F238E27FC236}">
                      <a16:creationId xmlns:a16="http://schemas.microsoft.com/office/drawing/2014/main" id="{7BF75286-26A4-C5D8-29A9-399CC11F02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3463024">
                  <a:off x="5277671" y="1764330"/>
                  <a:ext cx="137160" cy="140376"/>
                </a:xfrm>
                <a:prstGeom prst="corner">
                  <a:avLst>
                    <a:gd name="adj1" fmla="val 24218"/>
                    <a:gd name="adj2" fmla="val 2404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DE04AC-986E-2C41-3045-B60F8B9B4967}"/>
                  </a:ext>
                </a:extLst>
              </p:cNvPr>
              <p:cNvSpPr txBox="1"/>
              <p:nvPr/>
            </p:nvSpPr>
            <p:spPr>
              <a:xfrm>
                <a:off x="5793943" y="1745913"/>
                <a:ext cx="603504" cy="3731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s-ES" sz="2800" b="1" dirty="0">
                    <a:solidFill>
                      <a:srgbClr val="C00000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P4</a:t>
                </a:r>
                <a:endPara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378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E92076-61E4-E085-D2A6-6548517DFF2D}"/>
              </a:ext>
            </a:extLst>
          </p:cNvPr>
          <p:cNvGrpSpPr/>
          <p:nvPr/>
        </p:nvGrpSpPr>
        <p:grpSpPr>
          <a:xfrm>
            <a:off x="3048" y="465780"/>
            <a:ext cx="12188952" cy="6262196"/>
            <a:chOff x="-13911" y="297902"/>
            <a:chExt cx="12188952" cy="62621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C7AEBC-FFBD-C627-E536-FF139624F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911" y="297902"/>
              <a:ext cx="12188952" cy="6262196"/>
            </a:xfrm>
            <a:prstGeom prst="rect">
              <a:avLst/>
            </a:prstGeom>
            <a:effectLst>
              <a:softEdge rad="31750"/>
            </a:effec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46D68A-A045-0E2A-AE31-CAD53642133D}"/>
                </a:ext>
              </a:extLst>
            </p:cNvPr>
            <p:cNvGrpSpPr/>
            <p:nvPr/>
          </p:nvGrpSpPr>
          <p:grpSpPr>
            <a:xfrm>
              <a:off x="6125415" y="1497069"/>
              <a:ext cx="182880" cy="182880"/>
              <a:chOff x="9144573" y="5153501"/>
              <a:chExt cx="182880" cy="182880"/>
            </a:xfrm>
          </p:grpSpPr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37BF63BD-5CFD-E1BA-A284-309FAB2398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32959">
                <a:off x="9144573" y="5153501"/>
                <a:ext cx="182880" cy="182880"/>
              </a:xfrm>
              <a:prstGeom prst="teardrop">
                <a:avLst>
                  <a:gd name="adj" fmla="val 167785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2E6516E-AD00-5BF0-F211-EAA823A0BC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04009" y="5220724"/>
                <a:ext cx="64008" cy="6400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4CDF64-4936-D476-E3AC-AF86B9F8FDC8}"/>
                </a:ext>
              </a:extLst>
            </p:cNvPr>
            <p:cNvGrpSpPr/>
            <p:nvPr/>
          </p:nvGrpSpPr>
          <p:grpSpPr>
            <a:xfrm>
              <a:off x="3230677" y="1516119"/>
              <a:ext cx="182880" cy="182880"/>
              <a:chOff x="9144573" y="5153501"/>
              <a:chExt cx="182880" cy="182880"/>
            </a:xfrm>
          </p:grpSpPr>
          <p:sp>
            <p:nvSpPr>
              <p:cNvPr id="11" name="Teardrop 10">
                <a:extLst>
                  <a:ext uri="{FF2B5EF4-FFF2-40B4-BE49-F238E27FC236}">
                    <a16:creationId xmlns:a16="http://schemas.microsoft.com/office/drawing/2014/main" id="{97096983-3C34-D1ED-ECF6-3BB5CDBE05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32959">
                <a:off x="9144573" y="5153501"/>
                <a:ext cx="182880" cy="182880"/>
              </a:xfrm>
              <a:prstGeom prst="teardrop">
                <a:avLst>
                  <a:gd name="adj" fmla="val 167785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A3D3A43-9046-D055-819D-A52C3CCCF7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04009" y="5220724"/>
                <a:ext cx="64008" cy="6400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AD39931-1C58-E349-E55C-AB31728B0EDE}"/>
                </a:ext>
              </a:extLst>
            </p:cNvPr>
            <p:cNvCxnSpPr>
              <a:cxnSpLocks/>
              <a:stCxn id="17" idx="7"/>
              <a:endCxn id="7" idx="4"/>
            </p:cNvCxnSpPr>
            <p:nvPr/>
          </p:nvCxnSpPr>
          <p:spPr>
            <a:xfrm flipH="1">
              <a:off x="4337855" y="1805472"/>
              <a:ext cx="1876920" cy="2207863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3296833-07F7-3C05-7869-3A9656619F1D}"/>
                </a:ext>
              </a:extLst>
            </p:cNvPr>
            <p:cNvCxnSpPr>
              <a:cxnSpLocks/>
              <a:stCxn id="9" idx="1"/>
              <a:endCxn id="11" idx="7"/>
            </p:cNvCxnSpPr>
            <p:nvPr/>
          </p:nvCxnSpPr>
          <p:spPr>
            <a:xfrm flipH="1" flipV="1">
              <a:off x="3320037" y="1824522"/>
              <a:ext cx="929913" cy="223800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02A48C7-D332-333F-17E3-DCF51EF6A009}"/>
                </a:ext>
              </a:extLst>
            </p:cNvPr>
            <p:cNvGrpSpPr/>
            <p:nvPr/>
          </p:nvGrpSpPr>
          <p:grpSpPr>
            <a:xfrm>
              <a:off x="4181140" y="3985930"/>
              <a:ext cx="182880" cy="182880"/>
              <a:chOff x="9144573" y="5153501"/>
              <a:chExt cx="182880" cy="182880"/>
            </a:xfrm>
          </p:grpSpPr>
          <p:sp>
            <p:nvSpPr>
              <p:cNvPr id="7" name="Teardrop 6">
                <a:extLst>
                  <a:ext uri="{FF2B5EF4-FFF2-40B4-BE49-F238E27FC236}">
                    <a16:creationId xmlns:a16="http://schemas.microsoft.com/office/drawing/2014/main" id="{2E56BB2E-047B-15E2-C00F-8F5A3FB565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32959">
                <a:off x="9144573" y="5153501"/>
                <a:ext cx="182880" cy="182880"/>
              </a:xfrm>
              <a:prstGeom prst="teardrop">
                <a:avLst>
                  <a:gd name="adj" fmla="val 167785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D8FA06C-5CF6-3A8C-C156-1CA9EBADAC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04009" y="5220724"/>
                <a:ext cx="64008" cy="6400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9A5687-50B5-368C-2605-4B058D98E700}"/>
                </a:ext>
              </a:extLst>
            </p:cNvPr>
            <p:cNvSpPr txBox="1"/>
            <p:nvPr/>
          </p:nvSpPr>
          <p:spPr>
            <a:xfrm>
              <a:off x="6164966" y="1673001"/>
              <a:ext cx="5052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Roma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B4CA7A-8645-EEDC-F06B-02B6632C6E80}"/>
                </a:ext>
              </a:extLst>
            </p:cNvPr>
            <p:cNvSpPr txBox="1"/>
            <p:nvPr/>
          </p:nvSpPr>
          <p:spPr>
            <a:xfrm>
              <a:off x="4227494" y="4143001"/>
              <a:ext cx="7425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São Paulo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93C13F-5465-D006-CAF6-0083B9DADDF0}"/>
                </a:ext>
              </a:extLst>
            </p:cNvPr>
            <p:cNvSpPr txBox="1"/>
            <p:nvPr/>
          </p:nvSpPr>
          <p:spPr>
            <a:xfrm>
              <a:off x="3280297" y="1687451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Cleveland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802AB92-A8C9-D911-85E1-35BF52F4C6EC}"/>
              </a:ext>
            </a:extLst>
          </p:cNvPr>
          <p:cNvSpPr txBox="1"/>
          <p:nvPr/>
        </p:nvSpPr>
        <p:spPr>
          <a:xfrm>
            <a:off x="4262394" y="4822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Las peregrinaciones de Claudio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6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81D9B9-BFC4-90E7-03FD-2FC9848DF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0"/>
          <a:stretch/>
        </p:blipFill>
        <p:spPr>
          <a:xfrm>
            <a:off x="760012" y="1348988"/>
            <a:ext cx="5029200" cy="213100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2363C2-CED3-EA0A-C140-A870ADF59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08"/>
          <a:stretch/>
        </p:blipFill>
        <p:spPr>
          <a:xfrm>
            <a:off x="6418689" y="1348988"/>
            <a:ext cx="5029200" cy="213100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1DFE31-BF1C-2BF3-17B7-F3055B1BA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00"/>
          <a:stretch/>
        </p:blipFill>
        <p:spPr>
          <a:xfrm>
            <a:off x="760012" y="4104134"/>
            <a:ext cx="5029200" cy="213100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9D01B4-5B94-BFBA-28A0-BDBEEF0C2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92"/>
          <a:stretch/>
        </p:blipFill>
        <p:spPr>
          <a:xfrm>
            <a:off x="6418689" y="4104134"/>
            <a:ext cx="5029200" cy="213100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12ECDC-18F1-544D-9E33-76C0BA5EAA94}"/>
              </a:ext>
            </a:extLst>
          </p:cNvPr>
          <p:cNvSpPr txBox="1"/>
          <p:nvPr/>
        </p:nvSpPr>
        <p:spPr>
          <a:xfrm>
            <a:off x="1933581" y="467017"/>
            <a:ext cx="834074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>
                  <a:outerShdw dist="50800" dir="2700000" algn="tl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Grandes discrepancias en la medicina participativa </a:t>
            </a:r>
            <a:r>
              <a:rPr kumimoji="0" lang="es-ES_tradnl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ES_tradnl" sz="24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dist="50800" dir="2700000" algn="tl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P4</a:t>
            </a:r>
            <a:r>
              <a:rPr kumimoji="0" lang="es-ES_tradnl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170038-CF68-49D9-EFD5-9ACA36B52DF1}"/>
              </a:ext>
            </a:extLst>
          </p:cNvPr>
          <p:cNvSpPr txBox="1"/>
          <p:nvPr/>
        </p:nvSpPr>
        <p:spPr>
          <a:xfrm>
            <a:off x="2137409" y="1503301"/>
            <a:ext cx="1064715" cy="18288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Salud</a:t>
            </a:r>
            <a:r>
              <a:rPr kumimoji="0" lang="en-US" sz="800" b="1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participativa</a:t>
            </a:r>
            <a:endParaRPr kumimoji="0" lang="en-US" sz="900" b="1" i="0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ADB9F9-0A7F-8A8D-B691-2770AF6FFDE3}"/>
              </a:ext>
            </a:extLst>
          </p:cNvPr>
          <p:cNvSpPr txBox="1"/>
          <p:nvPr/>
        </p:nvSpPr>
        <p:spPr>
          <a:xfrm>
            <a:off x="7805499" y="4260832"/>
            <a:ext cx="1861015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Salud</a:t>
            </a:r>
            <a:r>
              <a:rPr kumimoji="0" lang="en-US" sz="800" b="1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participativa</a:t>
            </a:r>
            <a:r>
              <a:rPr kumimoji="0" lang="en-US" sz="900" b="1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900" b="1" i="1" u="none" strike="noStrike" kern="1200" cap="none" spc="0" normalizeH="0" baseline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456EB1-C561-C417-694E-A246EA333AFA}"/>
              </a:ext>
            </a:extLst>
          </p:cNvPr>
          <p:cNvSpPr txBox="1"/>
          <p:nvPr/>
        </p:nvSpPr>
        <p:spPr>
          <a:xfrm>
            <a:off x="2127884" y="4250574"/>
            <a:ext cx="233654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Salud</a:t>
            </a:r>
            <a:r>
              <a:rPr kumimoji="0" lang="en-US" sz="800" b="1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participativa</a:t>
            </a:r>
            <a:r>
              <a:rPr kumimoji="0" lang="en-US" sz="900" b="1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900" b="1" i="1" u="none" strike="noStrike" kern="1200" cap="none" spc="0" normalizeH="0" baseline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Enfermedades crónicas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735232-63D6-4674-1DCD-C69FDC17DCAF}"/>
              </a:ext>
            </a:extLst>
          </p:cNvPr>
          <p:cNvSpPr txBox="1"/>
          <p:nvPr/>
        </p:nvSpPr>
        <p:spPr>
          <a:xfrm>
            <a:off x="7794098" y="1484241"/>
            <a:ext cx="1618843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Salud</a:t>
            </a:r>
            <a:r>
              <a:rPr kumimoji="0" lang="en-US" sz="800" b="1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participativa</a:t>
            </a:r>
            <a:r>
              <a:rPr kumimoji="0" lang="en-US" sz="900" b="1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900" b="1" i="1" u="none" strike="noStrike" kern="1200" cap="none" spc="0" normalizeH="0" baseline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Cáncer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7C003D-C2CD-ECC7-5D37-49418646278E}"/>
              </a:ext>
            </a:extLst>
          </p:cNvPr>
          <p:cNvSpPr txBox="1"/>
          <p:nvPr/>
        </p:nvSpPr>
        <p:spPr>
          <a:xfrm>
            <a:off x="2026338" y="2278991"/>
            <a:ext cx="122180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19,427 resultados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F655AF-0D2A-D424-57E6-64D41B22634E}"/>
              </a:ext>
            </a:extLst>
          </p:cNvPr>
          <p:cNvSpPr txBox="1"/>
          <p:nvPr/>
        </p:nvSpPr>
        <p:spPr>
          <a:xfrm>
            <a:off x="7745045" y="2278991"/>
            <a:ext cx="115288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1,520 resultados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16F5A-6AC5-AC50-D9C9-ADF09C1FA3B4}"/>
              </a:ext>
            </a:extLst>
          </p:cNvPr>
          <p:cNvSpPr txBox="1"/>
          <p:nvPr/>
        </p:nvSpPr>
        <p:spPr>
          <a:xfrm>
            <a:off x="2026338" y="5035992"/>
            <a:ext cx="104547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880 resultados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269D61-7129-347B-0773-55957D4DC6E1}"/>
              </a:ext>
            </a:extLst>
          </p:cNvPr>
          <p:cNvSpPr txBox="1"/>
          <p:nvPr/>
        </p:nvSpPr>
        <p:spPr>
          <a:xfrm>
            <a:off x="7745045" y="5035992"/>
            <a:ext cx="97654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 resultados</a:t>
            </a:r>
          </a:p>
        </p:txBody>
      </p:sp>
    </p:spTree>
    <p:extLst>
      <p:ext uri="{BB962C8B-B14F-4D97-AF65-F5344CB8AC3E}">
        <p14:creationId xmlns:p14="http://schemas.microsoft.com/office/powerpoint/2010/main" val="4135501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8B88F-77E1-83A0-2C23-5428B2FBA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58" y="838736"/>
            <a:ext cx="5486400" cy="566777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35CE4-77FA-A2DE-39A1-797F90E16447}"/>
              </a:ext>
            </a:extLst>
          </p:cNvPr>
          <p:cNvSpPr txBox="1"/>
          <p:nvPr/>
        </p:nvSpPr>
        <p:spPr>
          <a:xfrm>
            <a:off x="8404398" y="6528935"/>
            <a:ext cx="3804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Steinwurz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 et al.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Adv Gastroenterol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2023; Vol 15: 1-15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13CB8-1DD8-5CD5-5865-0BCB99F69A63}"/>
              </a:ext>
            </a:extLst>
          </p:cNvPr>
          <p:cNvSpPr txBox="1"/>
          <p:nvPr/>
        </p:nvSpPr>
        <p:spPr>
          <a:xfrm>
            <a:off x="1961388" y="207958"/>
            <a:ext cx="8289036" cy="451406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Ejemplos de organización de pacientes en América Latina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96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E13CB8-1DD8-5CD5-5865-0BCB99F69A63}"/>
              </a:ext>
            </a:extLst>
          </p:cNvPr>
          <p:cNvSpPr txBox="1"/>
          <p:nvPr/>
        </p:nvSpPr>
        <p:spPr>
          <a:xfrm>
            <a:off x="82629" y="475140"/>
            <a:ext cx="12038000" cy="913070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Con </a:t>
            </a:r>
            <a:r>
              <a:rPr kumimoji="0" lang="sv-SE" sz="2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DIVA</a:t>
            </a:r>
            <a:r>
              <a:rPr kumimoji="0" lang="sv-SE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E/</a:t>
            </a:r>
            <a:r>
              <a:rPr kumimoji="0" lang="sv-SE" sz="2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</a:t>
            </a:r>
            <a:r>
              <a:rPr kumimoji="0" lang="sv-SE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FCCA dás voz para los pacientes con EII </a:t>
            </a:r>
            <a:r>
              <a:rPr lang="sv-SE" sz="2800" b="1" noProof="1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 </a:t>
            </a:r>
            <a:r>
              <a:rPr kumimoji="0" lang="sv-SE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una gama completa </a:t>
            </a:r>
          </a:p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 temas de ayuda y apoyo</a:t>
            </a:r>
            <a:endParaRPr kumimoji="0" lang="sv-SE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4E7DBC-E94B-78D8-40A3-5ABD8C831F08}"/>
              </a:ext>
            </a:extLst>
          </p:cNvPr>
          <p:cNvSpPr/>
          <p:nvPr/>
        </p:nvSpPr>
        <p:spPr>
          <a:xfrm>
            <a:off x="82629" y="1987804"/>
            <a:ext cx="7596471" cy="3613593"/>
          </a:xfrm>
          <a:prstGeom prst="rect">
            <a:avLst/>
          </a:prstGeom>
          <a:solidFill>
            <a:schemeClr val="bg1"/>
          </a:solidFill>
          <a:ln w="6350"/>
          <a:effectLst>
            <a:outerShdw blurRad="381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E6EB4A-72F5-2669-CBD0-78D283AE00B0}"/>
              </a:ext>
            </a:extLst>
          </p:cNvPr>
          <p:cNvGrpSpPr/>
          <p:nvPr/>
        </p:nvGrpSpPr>
        <p:grpSpPr>
          <a:xfrm>
            <a:off x="86040" y="1987804"/>
            <a:ext cx="12034589" cy="3613593"/>
            <a:chOff x="108341" y="1987804"/>
            <a:chExt cx="12034589" cy="361359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29E81F-49BE-91E3-0242-13FAE4E620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53810" y="1987804"/>
              <a:ext cx="4389120" cy="3613593"/>
              <a:chOff x="7307766" y="2058911"/>
              <a:chExt cx="4609169" cy="379476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3CEF4E0-09CA-47AF-8A77-4D011E723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762" r="16226"/>
              <a:stretch/>
            </p:blipFill>
            <p:spPr>
              <a:xfrm>
                <a:off x="7307766" y="2058911"/>
                <a:ext cx="4609169" cy="3794760"/>
              </a:xfrm>
              <a:prstGeom prst="rect">
                <a:avLst/>
              </a:prstGeom>
              <a:solidFill>
                <a:srgbClr val="013E86"/>
              </a:solidFill>
              <a:ln w="6350">
                <a:solidFill>
                  <a:schemeClr val="tx2">
                    <a:lumMod val="75000"/>
                    <a:lumOff val="25000"/>
                  </a:schemeClr>
                </a:solidFill>
              </a:ln>
              <a:effectLst>
                <a:outerShdw blurRad="38100" dist="38100" dir="2700000" algn="tl" rotWithShape="0">
                  <a:prstClr val="black">
                    <a:alpha val="50000"/>
                  </a:prstClr>
                </a:outerShdw>
              </a:effec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A3BC80-08A2-72A4-6C2D-C08A21148FAF}"/>
                  </a:ext>
                </a:extLst>
              </p:cNvPr>
              <p:cNvSpPr txBox="1"/>
              <p:nvPr/>
            </p:nvSpPr>
            <p:spPr>
              <a:xfrm>
                <a:off x="7658071" y="2170485"/>
                <a:ext cx="971478" cy="49933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V Boli" panose="02000500030200090000" pitchFamily="2" charset="0"/>
                    <a:ea typeface="+mn-ea"/>
                    <a:cs typeface="MV Boli" panose="02000500030200090000" pitchFamily="2" charset="0"/>
                  </a:rPr>
                  <a:t>Qué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AB1280-30C2-03A9-1B33-749C8BBBECCB}"/>
                  </a:ext>
                </a:extLst>
              </p:cNvPr>
              <p:cNvSpPr txBox="1"/>
              <p:nvPr/>
            </p:nvSpPr>
            <p:spPr>
              <a:xfrm>
                <a:off x="9009589" y="2187799"/>
                <a:ext cx="1046921" cy="49933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V Boli" panose="02000500030200090000" pitchFamily="2" charset="0"/>
                    <a:ea typeface="+mn-ea"/>
                    <a:cs typeface="MV Boli" panose="02000500030200090000" pitchFamily="2" charset="0"/>
                  </a:rPr>
                  <a:t>Cómo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ADC445-0DCD-DCD0-992C-654A1329A537}"/>
                  </a:ext>
                </a:extLst>
              </p:cNvPr>
              <p:cNvSpPr txBox="1"/>
              <p:nvPr/>
            </p:nvSpPr>
            <p:spPr>
              <a:xfrm>
                <a:off x="7307766" y="3343666"/>
                <a:ext cx="1280160" cy="477054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V Boli" panose="02000500030200090000" pitchFamily="2" charset="0"/>
                    <a:ea typeface="+mn-ea"/>
                    <a:cs typeface="MV Boli" panose="02000500030200090000" pitchFamily="2" charset="0"/>
                  </a:rPr>
                  <a:t>Por qué</a:t>
                </a:r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A9271-303C-4347-47A0-F62DD5ED9E61}"/>
                  </a:ext>
                </a:extLst>
              </p:cNvPr>
              <p:cNvSpPr txBox="1"/>
              <p:nvPr/>
            </p:nvSpPr>
            <p:spPr>
              <a:xfrm>
                <a:off x="7716271" y="4107663"/>
                <a:ext cx="1155297" cy="49933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V Boli" panose="02000500030200090000" pitchFamily="2" charset="0"/>
                    <a:ea typeface="+mn-ea"/>
                    <a:cs typeface="MV Boli" panose="02000500030200090000" pitchFamily="2" charset="0"/>
                  </a:rPr>
                  <a:t>Dónde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47A1F4B-C5CB-87E7-F9AD-F18A3A9797EC}"/>
                  </a:ext>
                </a:extLst>
              </p:cNvPr>
              <p:cNvSpPr txBox="1"/>
              <p:nvPr/>
            </p:nvSpPr>
            <p:spPr>
              <a:xfrm>
                <a:off x="9174183" y="3780048"/>
                <a:ext cx="1063951" cy="49933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V Boli" panose="02000500030200090000" pitchFamily="2" charset="0"/>
                    <a:ea typeface="+mn-ea"/>
                    <a:cs typeface="MV Boli" panose="02000500030200090000" pitchFamily="2" charset="0"/>
                  </a:rPr>
                  <a:t>Quién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3097D4-1839-B6A0-A2D1-8D14C7103E80}"/>
                  </a:ext>
                </a:extLst>
              </p:cNvPr>
              <p:cNvSpPr txBox="1"/>
              <p:nvPr/>
            </p:nvSpPr>
            <p:spPr>
              <a:xfrm>
                <a:off x="9461395" y="3045021"/>
                <a:ext cx="1308573" cy="49933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V Boli" panose="02000500030200090000" pitchFamily="2" charset="0"/>
                    <a:ea typeface="+mn-ea"/>
                    <a:cs typeface="MV Boli" panose="02000500030200090000" pitchFamily="2" charset="0"/>
                  </a:rPr>
                  <a:t>Cuando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V Boli" panose="02000500030200090000" pitchFamily="2" charset="0"/>
                  <a:ea typeface="+mn-ea"/>
                  <a:cs typeface="MV Boli" panose="02000500030200090000" pitchFamily="2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6C2FE3-EF52-19CB-49E7-9C2147B69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82" r="2991" b="4532"/>
            <a:stretch/>
          </p:blipFill>
          <p:spPr>
            <a:xfrm>
              <a:off x="108341" y="2006075"/>
              <a:ext cx="7560364" cy="3595322"/>
            </a:xfrm>
            <a:prstGeom prst="rect">
              <a:avLst/>
            </a:prstGeom>
            <a:ln w="635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6616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9B3055-2F50-2693-21B1-72CD57090264}"/>
              </a:ext>
            </a:extLst>
          </p:cNvPr>
          <p:cNvSpPr txBox="1"/>
          <p:nvPr/>
        </p:nvSpPr>
        <p:spPr>
          <a:xfrm>
            <a:off x="1148298" y="162049"/>
            <a:ext cx="9903080" cy="446276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Vínculos en los caminos para el empoderamiento del paciente con EII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195C6B-A008-53F7-7957-4779032A3E60}"/>
              </a:ext>
            </a:extLst>
          </p:cNvPr>
          <p:cNvGrpSpPr/>
          <p:nvPr/>
        </p:nvGrpSpPr>
        <p:grpSpPr>
          <a:xfrm>
            <a:off x="970172" y="1070032"/>
            <a:ext cx="1613204" cy="1762021"/>
            <a:chOff x="970172" y="1070032"/>
            <a:chExt cx="1613204" cy="176202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4623A3-AE5D-7B1C-10E0-855D87AD622B}"/>
                </a:ext>
              </a:extLst>
            </p:cNvPr>
            <p:cNvSpPr txBox="1"/>
            <p:nvPr/>
          </p:nvSpPr>
          <p:spPr>
            <a:xfrm>
              <a:off x="970172" y="1070032"/>
              <a:ext cx="591829" cy="1762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20B3052F-2FF0-CCA3-136E-89B33BA356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6096" y="1565562"/>
              <a:ext cx="1097280" cy="2384"/>
            </a:xfrm>
            <a:prstGeom prst="straightConnector1">
              <a:avLst/>
            </a:prstGeom>
            <a:ln w="12700"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6616CEE-DFD1-AA1F-223C-426469688821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1285925"/>
              <a:ext cx="1095631" cy="0"/>
            </a:xfrm>
            <a:prstGeom prst="straightConnector1">
              <a:avLst/>
            </a:prstGeom>
            <a:ln w="6350"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A3FEAB1-0A52-D586-27C2-D50441A8699B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1847583"/>
              <a:ext cx="1097280" cy="10663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43A7B82-876B-0884-2503-81B752F94B92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2137883"/>
              <a:ext cx="109728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A2B649-05C6-97BA-3F60-EEFD923CB639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2417520"/>
              <a:ext cx="1097280" cy="0"/>
            </a:xfrm>
            <a:prstGeom prst="straightConnector1">
              <a:avLst/>
            </a:prstGeom>
            <a:ln w="31750"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976F0AA-07AD-2657-C33C-34113C186A6A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5" y="2697159"/>
              <a:ext cx="1097280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30378D-832C-8DF5-32F8-A7361DB5FBE2}"/>
              </a:ext>
            </a:extLst>
          </p:cNvPr>
          <p:cNvGrpSpPr/>
          <p:nvPr/>
        </p:nvGrpSpPr>
        <p:grpSpPr>
          <a:xfrm>
            <a:off x="2512571" y="1030460"/>
            <a:ext cx="7144352" cy="5428036"/>
            <a:chOff x="2512571" y="1030460"/>
            <a:chExt cx="7144352" cy="542803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B84D578-E49C-57D3-64F7-035A845A66CF}"/>
                </a:ext>
              </a:extLst>
            </p:cNvPr>
            <p:cNvSpPr>
              <a:spLocks/>
            </p:cNvSpPr>
            <p:nvPr/>
          </p:nvSpPr>
          <p:spPr>
            <a:xfrm>
              <a:off x="2512571" y="3255048"/>
              <a:ext cx="1645920" cy="1075811"/>
            </a:xfrm>
            <a:prstGeom prst="ellipse">
              <a:avLst/>
            </a:prstGeom>
            <a:ln w="12700">
              <a:solidFill>
                <a:schemeClr val="bg1"/>
              </a:solidFill>
            </a:ln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B4CBEF-2FB8-C1E5-FDE0-E77F0FB439C6}"/>
                </a:ext>
              </a:extLst>
            </p:cNvPr>
            <p:cNvSpPr>
              <a:spLocks/>
            </p:cNvSpPr>
            <p:nvPr/>
          </p:nvSpPr>
          <p:spPr>
            <a:xfrm>
              <a:off x="8011003" y="1030460"/>
              <a:ext cx="1645920" cy="1075811"/>
            </a:xfrm>
            <a:prstGeom prst="ellipse">
              <a:avLst/>
            </a:prstGeom>
            <a:ln w="12700">
              <a:solidFill>
                <a:schemeClr val="bg1"/>
              </a:solidFill>
            </a:ln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4C069D-9858-3A52-1907-106CB3FD3B85}"/>
                </a:ext>
              </a:extLst>
            </p:cNvPr>
            <p:cNvSpPr/>
            <p:nvPr/>
          </p:nvSpPr>
          <p:spPr>
            <a:xfrm>
              <a:off x="5723151" y="3016643"/>
              <a:ext cx="1828800" cy="1544852"/>
            </a:xfrm>
            <a:prstGeom prst="rect">
              <a:avLst/>
            </a:prstGeom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46755E5-C93F-0762-9F0F-5CB375B716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7998" y="1786844"/>
              <a:ext cx="3426593" cy="1496727"/>
            </a:xfrm>
            <a:prstGeom prst="straightConnector1">
              <a:avLst/>
            </a:prstGeom>
            <a:ln w="12700"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4C3D772-01E1-EE3E-A0DD-4121D6713F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3963" y="2251195"/>
              <a:ext cx="0" cy="2986567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D3D0CB-D098-96CE-97F0-A3670C780057}"/>
                </a:ext>
              </a:extLst>
            </p:cNvPr>
            <p:cNvCxnSpPr>
              <a:cxnSpLocks/>
            </p:cNvCxnSpPr>
            <p:nvPr/>
          </p:nvCxnSpPr>
          <p:spPr>
            <a:xfrm>
              <a:off x="4439272" y="3784088"/>
              <a:ext cx="1095631" cy="0"/>
            </a:xfrm>
            <a:prstGeom prst="straightConnector1">
              <a:avLst/>
            </a:prstGeom>
            <a:ln w="6350"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4E9E801-6D2E-0604-333A-37E2CEAFD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3585" y="2144371"/>
              <a:ext cx="683394" cy="797105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1C37BC3-7BE7-3603-78B8-B0D22A329B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23585" y="4645337"/>
              <a:ext cx="683394" cy="797105"/>
            </a:xfrm>
            <a:prstGeom prst="straightConnector1">
              <a:avLst/>
            </a:prstGeom>
            <a:ln w="31750"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3E427A-D1F2-7EDD-FADA-4119DCCD5F06}"/>
                </a:ext>
              </a:extLst>
            </p:cNvPr>
            <p:cNvSpPr txBox="1"/>
            <p:nvPr/>
          </p:nvSpPr>
          <p:spPr>
            <a:xfrm>
              <a:off x="2665829" y="3377455"/>
              <a:ext cx="13394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Poder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del </a:t>
              </a:r>
              <a:r>
                <a:rPr lang="es-ES_tradnl" sz="1600" b="1" dirty="0">
                  <a:solidFill>
                    <a:srgbClr val="FFC000"/>
                  </a:solidFill>
                  <a:latin typeface="Aptos" panose="02110004020202020204"/>
                </a:rPr>
                <a:t>P</a:t>
              </a: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aciente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1600" b="1" dirty="0">
                  <a:solidFill>
                    <a:srgbClr val="FFC000"/>
                  </a:solidFill>
                  <a:latin typeface="Aptos" panose="02110004020202020204"/>
                </a:rPr>
                <a:t>con EII</a:t>
              </a:r>
              <a:endParaRPr kumimoji="0" lang="es-ES_tradnl" sz="1600" b="1" i="0" u="none" strike="noStrike" kern="1200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C4091F-4B23-0156-A543-65FDAEE1D865}"/>
                </a:ext>
              </a:extLst>
            </p:cNvPr>
            <p:cNvSpPr txBox="1"/>
            <p:nvPr/>
          </p:nvSpPr>
          <p:spPr>
            <a:xfrm>
              <a:off x="5797994" y="3127350"/>
              <a:ext cx="167911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Medicamentos: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control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producción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 distribución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E30392-E1AB-5FF2-7AB0-38E6972A9E93}"/>
                </a:ext>
              </a:extLst>
            </p:cNvPr>
            <p:cNvSpPr txBox="1"/>
            <p:nvPr/>
          </p:nvSpPr>
          <p:spPr>
            <a:xfrm>
              <a:off x="7948003" y="468609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41321A-9B9C-D991-6E5D-34864F10E461}"/>
                </a:ext>
              </a:extLst>
            </p:cNvPr>
            <p:cNvSpPr txBox="1"/>
            <p:nvPr/>
          </p:nvSpPr>
          <p:spPr>
            <a:xfrm>
              <a:off x="7941988" y="2534547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AEF9B-DA80-613B-CFDE-3991BC715BCE}"/>
                </a:ext>
              </a:extLst>
            </p:cNvPr>
            <p:cNvSpPr txBox="1"/>
            <p:nvPr/>
          </p:nvSpPr>
          <p:spPr>
            <a:xfrm>
              <a:off x="8934579" y="3559812"/>
              <a:ext cx="308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3699FF-ED75-F0D9-FCFA-8D2BB135C9D1}"/>
                </a:ext>
              </a:extLst>
            </p:cNvPr>
            <p:cNvSpPr txBox="1"/>
            <p:nvPr/>
          </p:nvSpPr>
          <p:spPr>
            <a:xfrm>
              <a:off x="4671809" y="456074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848163B-5B27-CDF8-4679-2EA5B0FAA09D}"/>
                </a:ext>
              </a:extLst>
            </p:cNvPr>
            <p:cNvSpPr>
              <a:spLocks/>
            </p:cNvSpPr>
            <p:nvPr/>
          </p:nvSpPr>
          <p:spPr>
            <a:xfrm>
              <a:off x="8011003" y="5382685"/>
              <a:ext cx="1645920" cy="1075811"/>
            </a:xfrm>
            <a:prstGeom prst="ellipse">
              <a:avLst/>
            </a:prstGeom>
            <a:ln w="12700">
              <a:solidFill>
                <a:schemeClr val="bg1"/>
              </a:solidFill>
            </a:ln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C74B94-1DC6-ACDE-8DA2-E7DEDFE391E8}"/>
                </a:ext>
              </a:extLst>
            </p:cNvPr>
            <p:cNvSpPr txBox="1"/>
            <p:nvPr/>
          </p:nvSpPr>
          <p:spPr>
            <a:xfrm>
              <a:off x="6982939" y="556765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19F337-16CB-D093-3A36-396C2B248A7A}"/>
                </a:ext>
              </a:extLst>
            </p:cNvPr>
            <p:cNvCxnSpPr>
              <a:cxnSpLocks/>
            </p:cNvCxnSpPr>
            <p:nvPr/>
          </p:nvCxnSpPr>
          <p:spPr>
            <a:xfrm>
              <a:off x="4427998" y="4315015"/>
              <a:ext cx="3426593" cy="1496727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22B467-F3B3-87E5-55D9-D5E4A3442289}"/>
                </a:ext>
              </a:extLst>
            </p:cNvPr>
            <p:cNvSpPr txBox="1"/>
            <p:nvPr/>
          </p:nvSpPr>
          <p:spPr>
            <a:xfrm>
              <a:off x="8094179" y="1234098"/>
              <a:ext cx="14795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Poder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1600" b="1" dirty="0">
                  <a:solidFill>
                    <a:srgbClr val="FFC000"/>
                  </a:solidFill>
                  <a:latin typeface="Aptos" panose="02110004020202020204"/>
                </a:rPr>
                <a:t>F</a:t>
              </a: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armacéutico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27643AD-439E-8F72-AF09-A05595256699}"/>
                </a:ext>
              </a:extLst>
            </p:cNvPr>
            <p:cNvSpPr txBox="1"/>
            <p:nvPr/>
          </p:nvSpPr>
          <p:spPr>
            <a:xfrm>
              <a:off x="8280126" y="5628203"/>
              <a:ext cx="11076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Poder 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1600" b="1" dirty="0">
                  <a:solidFill>
                    <a:srgbClr val="FFC000"/>
                  </a:solidFill>
                  <a:latin typeface="Aptos" panose="02110004020202020204"/>
                </a:rPr>
                <a:t>Gobierno</a:t>
              </a:r>
              <a:endParaRPr kumimoji="0" lang="es-ES_tradnl" sz="1600" b="1" i="0" u="none" strike="noStrike" kern="1200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792795-9A91-F28A-5EFF-2FF272A0E1B5}"/>
              </a:ext>
            </a:extLst>
          </p:cNvPr>
          <p:cNvSpPr txBox="1"/>
          <p:nvPr/>
        </p:nvSpPr>
        <p:spPr>
          <a:xfrm>
            <a:off x="4831831" y="3469720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A11FE0-5651-B378-B7E5-4AE1E24F9F85}"/>
              </a:ext>
            </a:extLst>
          </p:cNvPr>
          <p:cNvSpPr txBox="1"/>
          <p:nvPr/>
        </p:nvSpPr>
        <p:spPr>
          <a:xfrm>
            <a:off x="5972413" y="212315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3057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30D573-2760-1155-85E0-3CF5327BC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7597" y="377079"/>
            <a:ext cx="10872397" cy="5896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1FCBC-6075-FDFE-6C3B-4C02FBB4F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2327" y="4231911"/>
            <a:ext cx="640080" cy="1904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EDD8B-CF79-7E35-0AAE-1FD2C0790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201" y="1850534"/>
            <a:ext cx="3200400" cy="428625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6139FD-84CB-1D67-880C-CDEC51D03A5F}"/>
              </a:ext>
            </a:extLst>
          </p:cNvPr>
          <p:cNvSpPr txBox="1"/>
          <p:nvPr/>
        </p:nvSpPr>
        <p:spPr>
          <a:xfrm>
            <a:off x="143124" y="6285155"/>
            <a:ext cx="219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 paciente con EII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22E7D-0231-9FB2-3F11-738E10A91BD5}"/>
              </a:ext>
            </a:extLst>
          </p:cNvPr>
          <p:cNvSpPr txBox="1"/>
          <p:nvPr/>
        </p:nvSpPr>
        <p:spPr>
          <a:xfrm>
            <a:off x="7609398" y="6285155"/>
            <a:ext cx="285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Muchos pacientes con EII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F03B34D-E409-823E-0102-752760402281}"/>
              </a:ext>
            </a:extLst>
          </p:cNvPr>
          <p:cNvSpPr>
            <a:spLocks noChangeAspect="1"/>
          </p:cNvSpPr>
          <p:nvPr/>
        </p:nvSpPr>
        <p:spPr>
          <a:xfrm>
            <a:off x="2545943" y="2530503"/>
            <a:ext cx="822960" cy="586929"/>
          </a:xfrm>
          <a:prstGeom prst="roundRect">
            <a:avLst/>
          </a:prstGeom>
          <a:solidFill>
            <a:srgbClr val="F9F2A1"/>
          </a:soli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75148-FD2B-6DEA-93D8-3A106A23090B}"/>
              </a:ext>
            </a:extLst>
          </p:cNvPr>
          <p:cNvSpPr txBox="1"/>
          <p:nvPr/>
        </p:nvSpPr>
        <p:spPr>
          <a:xfrm>
            <a:off x="2555711" y="2566204"/>
            <a:ext cx="803425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Ministerio 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 la 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Salud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8F71CF-E445-EE3D-2ABD-52C7EB0BE7F4}"/>
              </a:ext>
            </a:extLst>
          </p:cNvPr>
          <p:cNvGrpSpPr/>
          <p:nvPr/>
        </p:nvGrpSpPr>
        <p:grpSpPr>
          <a:xfrm>
            <a:off x="4127096" y="2519404"/>
            <a:ext cx="822960" cy="586929"/>
            <a:chOff x="4127096" y="2519404"/>
            <a:chExt cx="822960" cy="58692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ABEDEBE-6CB2-0AB9-7DA4-4E715F57A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7096" y="2519404"/>
              <a:ext cx="822960" cy="586929"/>
            </a:xfrm>
            <a:prstGeom prst="roundRect">
              <a:avLst/>
            </a:prstGeom>
            <a:solidFill>
              <a:srgbClr val="F9F2A1"/>
            </a:solidFill>
            <a:ln w="63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60DB56-B533-BB36-9620-159B55C0A1CC}"/>
                </a:ext>
              </a:extLst>
            </p:cNvPr>
            <p:cNvSpPr txBox="1"/>
            <p:nvPr/>
          </p:nvSpPr>
          <p:spPr>
            <a:xfrm>
              <a:off x="4138467" y="2520879"/>
              <a:ext cx="80021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Agencia 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atención 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paciente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DC4A7C7-D807-687F-7ED8-835EB66F0F96}"/>
              </a:ext>
            </a:extLst>
          </p:cNvPr>
          <p:cNvSpPr txBox="1"/>
          <p:nvPr/>
        </p:nvSpPr>
        <p:spPr>
          <a:xfrm>
            <a:off x="5914016" y="115469"/>
            <a:ext cx="60748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¿A quién se le abrirá la puerta primero?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225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B84D578-E49C-57D3-64F7-035A845A66CF}"/>
              </a:ext>
            </a:extLst>
          </p:cNvPr>
          <p:cNvSpPr>
            <a:spLocks/>
          </p:cNvSpPr>
          <p:nvPr/>
        </p:nvSpPr>
        <p:spPr>
          <a:xfrm>
            <a:off x="2512571" y="3254696"/>
            <a:ext cx="1645920" cy="1075811"/>
          </a:xfrm>
          <a:prstGeom prst="ellipse">
            <a:avLst/>
          </a:prstGeom>
          <a:ln w="127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B4CBEF-2FB8-C1E5-FDE0-E77F0FB439C6}"/>
              </a:ext>
            </a:extLst>
          </p:cNvPr>
          <p:cNvSpPr>
            <a:spLocks/>
          </p:cNvSpPr>
          <p:nvPr/>
        </p:nvSpPr>
        <p:spPr>
          <a:xfrm>
            <a:off x="8011003" y="1030460"/>
            <a:ext cx="1645920" cy="1075811"/>
          </a:xfrm>
          <a:prstGeom prst="ellipse">
            <a:avLst/>
          </a:prstGeom>
          <a:ln w="127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C069D-9858-3A52-1907-106CB3FD3B85}"/>
              </a:ext>
            </a:extLst>
          </p:cNvPr>
          <p:cNvSpPr/>
          <p:nvPr/>
        </p:nvSpPr>
        <p:spPr>
          <a:xfrm>
            <a:off x="5723151" y="3016643"/>
            <a:ext cx="1828800" cy="154485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CB1D07-1652-5D60-B1AB-3E64B794D1B8}"/>
              </a:ext>
            </a:extLst>
          </p:cNvPr>
          <p:cNvCxnSpPr>
            <a:cxnSpLocks/>
          </p:cNvCxnSpPr>
          <p:nvPr/>
        </p:nvCxnSpPr>
        <p:spPr>
          <a:xfrm>
            <a:off x="4427998" y="4307063"/>
            <a:ext cx="3426593" cy="1496727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C3D772-01E1-EE3E-A0DD-4121D6713F97}"/>
              </a:ext>
            </a:extLst>
          </p:cNvPr>
          <p:cNvCxnSpPr>
            <a:cxnSpLocks/>
          </p:cNvCxnSpPr>
          <p:nvPr/>
        </p:nvCxnSpPr>
        <p:spPr>
          <a:xfrm flipV="1">
            <a:off x="8833963" y="2251195"/>
            <a:ext cx="0" cy="298656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E9E801-6D2E-0604-333A-37E2CEAFD630}"/>
              </a:ext>
            </a:extLst>
          </p:cNvPr>
          <p:cNvCxnSpPr>
            <a:cxnSpLocks/>
          </p:cNvCxnSpPr>
          <p:nvPr/>
        </p:nvCxnSpPr>
        <p:spPr>
          <a:xfrm flipH="1">
            <a:off x="7623585" y="2144371"/>
            <a:ext cx="683394" cy="797105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93E427A-D1F2-7EDD-FADA-4119DCCD5F06}"/>
              </a:ext>
            </a:extLst>
          </p:cNvPr>
          <p:cNvSpPr txBox="1"/>
          <p:nvPr/>
        </p:nvSpPr>
        <p:spPr>
          <a:xfrm>
            <a:off x="2832990" y="3333432"/>
            <a:ext cx="1005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Poder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E41F5C-6E6F-4D67-045C-9F5BDBA68B9E}"/>
              </a:ext>
            </a:extLst>
          </p:cNvPr>
          <p:cNvSpPr txBox="1"/>
          <p:nvPr/>
        </p:nvSpPr>
        <p:spPr>
          <a:xfrm>
            <a:off x="8094179" y="1248058"/>
            <a:ext cx="1479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600" b="1" dirty="0">
                <a:solidFill>
                  <a:srgbClr val="FFC000"/>
                </a:solidFill>
                <a:latin typeface="Aptos" panose="02110004020202020204"/>
              </a:rPr>
              <a:t>F</a:t>
            </a:r>
            <a:r>
              <a:rPr kumimoji="0" lang="es-ES_tradnl" sz="1600" b="1" i="0" u="none" strike="noStrike" kern="1200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armacéutico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685E5C-DF20-50FD-A856-D97129380D9E}"/>
              </a:ext>
            </a:extLst>
          </p:cNvPr>
          <p:cNvSpPr>
            <a:spLocks noChangeAspect="1"/>
          </p:cNvSpPr>
          <p:nvPr/>
        </p:nvSpPr>
        <p:spPr>
          <a:xfrm>
            <a:off x="5305944" y="4638304"/>
            <a:ext cx="1463040" cy="956277"/>
          </a:xfrm>
          <a:prstGeom prst="ellipse">
            <a:avLst/>
          </a:prstGeom>
          <a:ln w="127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8ECBF5-D347-3F03-8C1D-AD6AFAC5041F}"/>
              </a:ext>
            </a:extLst>
          </p:cNvPr>
          <p:cNvSpPr txBox="1"/>
          <p:nvPr/>
        </p:nvSpPr>
        <p:spPr>
          <a:xfrm>
            <a:off x="5350440" y="4775382"/>
            <a:ext cx="1388009" cy="773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Visibilidad y 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Representación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dirty="0">
                <a:solidFill>
                  <a:srgbClr val="FFC000"/>
                </a:solidFill>
                <a:latin typeface="Aptos" panose="02110004020202020204"/>
              </a:rPr>
              <a:t>Oficial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C4091F-4B23-0156-A543-65FDAEE1D865}"/>
              </a:ext>
            </a:extLst>
          </p:cNvPr>
          <p:cNvSpPr txBox="1"/>
          <p:nvPr/>
        </p:nvSpPr>
        <p:spPr>
          <a:xfrm>
            <a:off x="5797994" y="3127350"/>
            <a:ext cx="1679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Medicamentos: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producción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 distribución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46AF66-32DF-0A2F-3D3F-7DE5329F2B4B}"/>
              </a:ext>
            </a:extLst>
          </p:cNvPr>
          <p:cNvSpPr txBox="1"/>
          <p:nvPr/>
        </p:nvSpPr>
        <p:spPr>
          <a:xfrm>
            <a:off x="4831831" y="3469720"/>
            <a:ext cx="26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30392-E1AB-5FF2-7AB0-38E6972A9E93}"/>
              </a:ext>
            </a:extLst>
          </p:cNvPr>
          <p:cNvSpPr txBox="1"/>
          <p:nvPr/>
        </p:nvSpPr>
        <p:spPr>
          <a:xfrm>
            <a:off x="7941591" y="4686094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41321A-9B9C-D991-6E5D-34864F10E461}"/>
              </a:ext>
            </a:extLst>
          </p:cNvPr>
          <p:cNvSpPr txBox="1"/>
          <p:nvPr/>
        </p:nvSpPr>
        <p:spPr>
          <a:xfrm>
            <a:off x="7941988" y="253454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3AEF9B-DA80-613B-CFDE-3991BC715BCE}"/>
              </a:ext>
            </a:extLst>
          </p:cNvPr>
          <p:cNvSpPr txBox="1"/>
          <p:nvPr/>
        </p:nvSpPr>
        <p:spPr>
          <a:xfrm>
            <a:off x="8934579" y="3559812"/>
            <a:ext cx="30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699FF-ED75-F0D9-FCFA-8D2BB135C9D1}"/>
              </a:ext>
            </a:extLst>
          </p:cNvPr>
          <p:cNvSpPr txBox="1"/>
          <p:nvPr/>
        </p:nvSpPr>
        <p:spPr>
          <a:xfrm>
            <a:off x="4650970" y="456074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4C3F0-AC4F-28D6-2E9A-77D5F18FB2FE}"/>
              </a:ext>
            </a:extLst>
          </p:cNvPr>
          <p:cNvSpPr txBox="1"/>
          <p:nvPr/>
        </p:nvSpPr>
        <p:spPr>
          <a:xfrm>
            <a:off x="5972413" y="212315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848163B-5B27-CDF8-4679-2EA5B0FAA09D}"/>
              </a:ext>
            </a:extLst>
          </p:cNvPr>
          <p:cNvSpPr>
            <a:spLocks/>
          </p:cNvSpPr>
          <p:nvPr/>
        </p:nvSpPr>
        <p:spPr>
          <a:xfrm>
            <a:off x="8011003" y="5382685"/>
            <a:ext cx="1645920" cy="1075811"/>
          </a:xfrm>
          <a:prstGeom prst="ellipse">
            <a:avLst/>
          </a:prstGeom>
          <a:ln w="127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228DBD-CC32-1FF9-0447-002589333783}"/>
              </a:ext>
            </a:extLst>
          </p:cNvPr>
          <p:cNvSpPr txBox="1"/>
          <p:nvPr/>
        </p:nvSpPr>
        <p:spPr>
          <a:xfrm>
            <a:off x="8280126" y="5628203"/>
            <a:ext cx="1107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Poder del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600" b="1" dirty="0">
                <a:solidFill>
                  <a:srgbClr val="FFC000"/>
                </a:solidFill>
                <a:latin typeface="Aptos" panose="02110004020202020204"/>
              </a:rPr>
              <a:t>Gobierno</a:t>
            </a:r>
            <a:endParaRPr kumimoji="0" lang="es-ES_tradnl" sz="1600" b="1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C74B94-1DC6-ACDE-8DA2-E7DEDFE391E8}"/>
              </a:ext>
            </a:extLst>
          </p:cNvPr>
          <p:cNvSpPr txBox="1"/>
          <p:nvPr/>
        </p:nvSpPr>
        <p:spPr>
          <a:xfrm>
            <a:off x="6962100" y="5567659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21081-A9DD-4F7C-6176-BF6F56E2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731" y="3569615"/>
            <a:ext cx="1371600" cy="55330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2548470-94A7-6427-8DA3-ED6147E8D395}"/>
              </a:ext>
            </a:extLst>
          </p:cNvPr>
          <p:cNvGrpSpPr/>
          <p:nvPr/>
        </p:nvGrpSpPr>
        <p:grpSpPr>
          <a:xfrm>
            <a:off x="970172" y="1070032"/>
            <a:ext cx="1613204" cy="1762021"/>
            <a:chOff x="970172" y="1070032"/>
            <a:chExt cx="1613204" cy="176202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B3A76E-3E2D-F4DE-8105-77F31EB19FF8}"/>
                </a:ext>
              </a:extLst>
            </p:cNvPr>
            <p:cNvSpPr txBox="1"/>
            <p:nvPr/>
          </p:nvSpPr>
          <p:spPr>
            <a:xfrm>
              <a:off x="970172" y="1070032"/>
              <a:ext cx="591829" cy="1762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BDBC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92DD60-CA19-E1FA-36BF-E7F05196D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6096" y="1565562"/>
              <a:ext cx="1097280" cy="2384"/>
            </a:xfrm>
            <a:prstGeom prst="straightConnector1">
              <a:avLst/>
            </a:prstGeom>
            <a:ln w="12700"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52D8B74-3E80-F7AB-5837-DC308B483C16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1285925"/>
              <a:ext cx="1095631" cy="0"/>
            </a:xfrm>
            <a:prstGeom prst="straightConnector1">
              <a:avLst/>
            </a:prstGeom>
            <a:ln w="3175"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2FF94E7-425D-9E21-30AA-0F9507A28F02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1847583"/>
              <a:ext cx="1097280" cy="10663"/>
            </a:xfrm>
            <a:prstGeom prst="straightConnector1">
              <a:avLst/>
            </a:prstGeom>
            <a:ln w="1016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6F92A1D-5C3E-3C5F-B9B9-E58307DE7C62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2137883"/>
              <a:ext cx="109728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8C9FF63-58D5-9544-D0EA-945EB828345C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6" y="2417520"/>
              <a:ext cx="1097280" cy="0"/>
            </a:xfrm>
            <a:prstGeom prst="straightConnector1">
              <a:avLst/>
            </a:prstGeom>
            <a:ln w="57150"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C809CD3-C765-295E-A385-3FCD336BE23F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95" y="2697159"/>
              <a:ext cx="1097280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AF1BA8-0D92-3ABE-A483-547E012C437A}"/>
              </a:ext>
            </a:extLst>
          </p:cNvPr>
          <p:cNvCxnSpPr>
            <a:cxnSpLocks/>
          </p:cNvCxnSpPr>
          <p:nvPr/>
        </p:nvCxnSpPr>
        <p:spPr>
          <a:xfrm flipV="1">
            <a:off x="4427998" y="1786844"/>
            <a:ext cx="3426593" cy="1496727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B73C13-A4CB-E844-F722-79A42FCEAEE3}"/>
              </a:ext>
            </a:extLst>
          </p:cNvPr>
          <p:cNvCxnSpPr>
            <a:cxnSpLocks/>
          </p:cNvCxnSpPr>
          <p:nvPr/>
        </p:nvCxnSpPr>
        <p:spPr>
          <a:xfrm>
            <a:off x="4439272" y="3784088"/>
            <a:ext cx="1095631" cy="0"/>
          </a:xfrm>
          <a:prstGeom prst="straightConnector1">
            <a:avLst/>
          </a:prstGeom>
          <a:ln w="63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15E59A-9D1F-5E81-C348-66F2F37079D7}"/>
              </a:ext>
            </a:extLst>
          </p:cNvPr>
          <p:cNvCxnSpPr>
            <a:cxnSpLocks/>
          </p:cNvCxnSpPr>
          <p:nvPr/>
        </p:nvCxnSpPr>
        <p:spPr>
          <a:xfrm flipH="1" flipV="1">
            <a:off x="7623585" y="4645337"/>
            <a:ext cx="683394" cy="797105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B140989-DCE1-84F5-9932-F14123721C90}"/>
              </a:ext>
            </a:extLst>
          </p:cNvPr>
          <p:cNvSpPr txBox="1"/>
          <p:nvPr/>
        </p:nvSpPr>
        <p:spPr>
          <a:xfrm>
            <a:off x="929640" y="100809"/>
            <a:ext cx="10332720" cy="548640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E/</a:t>
            </a:r>
            <a:r>
              <a:rPr kumimoji="0" lang="es-ES" sz="2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s-ES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FCCA: Vínculos </a:t>
            </a:r>
            <a:r>
              <a:rPr kumimoji="0" lang="es-ES" sz="2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más fuertes </a:t>
            </a:r>
            <a:r>
              <a:rPr kumimoji="0" lang="es-ES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 el empoderamiento del paciente con EII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77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DC5E8C-52AD-1F46-B4B8-4AE14A7E8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35416" b="9844"/>
          <a:stretch/>
        </p:blipFill>
        <p:spPr>
          <a:xfrm>
            <a:off x="1524010" y="1282"/>
            <a:ext cx="9143980" cy="68567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CE9C42-839E-1C42-80BB-6119ABDAE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997" y="2978150"/>
            <a:ext cx="2926080" cy="2926080"/>
          </a:xfrm>
          <a:prstGeom prst="rect">
            <a:avLst/>
          </a:prstGeom>
          <a:ln w="6350">
            <a:solidFill>
              <a:srgbClr val="000000"/>
            </a:solidFill>
          </a:ln>
          <a:effectLst>
            <a:outerShdw blurRad="50800" dist="50800" dir="2700000">
              <a:srgbClr val="000000">
                <a:alpha val="5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39902-D233-E9DA-0473-F4AA4E068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997" y="966211"/>
            <a:ext cx="2926080" cy="1180377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4EA9B93-078A-E4E8-3C21-3E9AEDD36295}"/>
              </a:ext>
            </a:extLst>
          </p:cNvPr>
          <p:cNvGrpSpPr/>
          <p:nvPr/>
        </p:nvGrpSpPr>
        <p:grpSpPr>
          <a:xfrm>
            <a:off x="1047478" y="966211"/>
            <a:ext cx="4092787" cy="3789939"/>
            <a:chOff x="1047478" y="966211"/>
            <a:chExt cx="4092787" cy="37899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8326C5-B1DC-7675-7A6A-4CB7D0B30642}"/>
                </a:ext>
              </a:extLst>
            </p:cNvPr>
            <p:cNvGrpSpPr/>
            <p:nvPr/>
          </p:nvGrpSpPr>
          <p:grpSpPr>
            <a:xfrm>
              <a:off x="1072023" y="966211"/>
              <a:ext cx="4043697" cy="3789939"/>
              <a:chOff x="902953" y="890011"/>
              <a:chExt cx="4043697" cy="378993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76CC39F-BD23-042C-85AF-BA0C180EA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3136" t="5673" r="8051" b="4090"/>
              <a:stretch>
                <a:fillRect/>
              </a:stretch>
            </p:blipFill>
            <p:spPr bwMode="auto">
              <a:xfrm>
                <a:off x="902953" y="890011"/>
                <a:ext cx="4043697" cy="3789939"/>
              </a:xfrm>
              <a:prstGeom prst="rect">
                <a:avLst/>
              </a:prstGeom>
              <a:ln w="3175" cmpd="sng">
                <a:solidFill>
                  <a:schemeClr val="tx1"/>
                </a:solidFill>
              </a:ln>
              <a:effectLst>
                <a:outerShdw blurRad="101600" dist="63500" dir="270000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9" name="TextBox 3">
                <a:extLst>
                  <a:ext uri="{FF2B5EF4-FFF2-40B4-BE49-F238E27FC236}">
                    <a16:creationId xmlns:a16="http://schemas.microsoft.com/office/drawing/2014/main" id="{8A2D7D77-F515-FBC1-0B3B-BD667A8381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571599">
                <a:off x="2217908" y="2662475"/>
                <a:ext cx="2103120" cy="1015663"/>
              </a:xfrm>
              <a:prstGeom prst="rect">
                <a:avLst/>
              </a:prstGeom>
              <a:gradFill rotWithShape="1">
                <a:gsLst>
                  <a:gs pos="0">
                    <a:srgbClr val="FBEE71"/>
                  </a:gs>
                  <a:gs pos="100000">
                    <a:srgbClr val="F2D534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400" eaLnBrk="0" fontAlgn="base" hangingPunct="0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sz="3400">
                    <a:solidFill>
                      <a:srgbClr val="7F7F7F"/>
                    </a:solidFill>
                    <a:latin typeface="Comic Sans MS" charset="0"/>
                    <a:cs typeface="Comic Sans MS" charset="0"/>
                  </a:rPr>
                  <a:t>Muchas</a:t>
                </a:r>
              </a:p>
              <a:p>
                <a:pPr algn="ctr" defTabSz="914400" eaLnBrk="0" fontAlgn="base" hangingPunct="0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sz="3400">
                    <a:solidFill>
                      <a:srgbClr val="7F7F7F"/>
                    </a:solidFill>
                    <a:latin typeface="Comic Sans MS" charset="0"/>
                    <a:cs typeface="Comic Sans MS" charset="0"/>
                  </a:rPr>
                  <a:t>gracias!</a:t>
                </a:r>
                <a:r>
                  <a:rPr lang="es-ES_tradnl" sz="280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*</a:t>
                </a:r>
                <a:r>
                  <a:rPr lang="es-ES_tradnl" sz="3400">
                    <a:solidFill>
                      <a:srgbClr val="7F7F7F"/>
                    </a:solidFill>
                    <a:latin typeface="Comic Sans MS" charset="0"/>
                    <a:cs typeface="Comic Sans MS" charset="0"/>
                  </a:rPr>
                  <a:t> </a:t>
                </a:r>
              </a:p>
            </p:txBody>
          </p:sp>
        </p:grp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8B54180F-15DF-C5C8-702C-68146085A67C}"/>
                </a:ext>
              </a:extLst>
            </p:cNvPr>
            <p:cNvSpPr/>
            <p:nvPr/>
          </p:nvSpPr>
          <p:spPr>
            <a:xfrm rot="9568519">
              <a:off x="4171765" y="2181940"/>
              <a:ext cx="492199" cy="914400"/>
            </a:xfrm>
            <a:prstGeom prst="triangle">
              <a:avLst/>
            </a:prstGeom>
            <a:gradFill>
              <a:gsLst>
                <a:gs pos="98000">
                  <a:srgbClr val="F3D737"/>
                </a:gs>
                <a:gs pos="0">
                  <a:srgbClr val="F4D739"/>
                </a:gs>
              </a:gsLst>
              <a:lin ang="13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7BD3BE-DFED-D2FF-E53A-B2B8829FA7EB}"/>
                </a:ext>
              </a:extLst>
            </p:cNvPr>
            <p:cNvSpPr txBox="1"/>
            <p:nvPr/>
          </p:nvSpPr>
          <p:spPr>
            <a:xfrm>
              <a:off x="1047478" y="4362041"/>
              <a:ext cx="409278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700">
                  <a:solidFill>
                    <a:schemeClr val="tx1">
                      <a:lumMod val="65000"/>
                      <a:lumOff val="35000"/>
                    </a:schemeClr>
                  </a:solidFill>
                  <a:latin typeface="Comic Sans MS" panose="030F0902030302020204" pitchFamily="66" charset="0"/>
                </a:rPr>
                <a:t>(</a:t>
              </a:r>
              <a:r>
                <a:rPr lang="es-ES_tradnl" sz="1700">
                  <a:solidFill>
                    <a:srgbClr val="FF0000"/>
                  </a:solidFill>
                  <a:latin typeface="Comic Sans MS" panose="030F0902030302020204" pitchFamily="66" charset="0"/>
                </a:rPr>
                <a:t>*</a:t>
              </a:r>
              <a:r>
                <a:rPr lang="es-ES_tradnl" sz="1700">
                  <a:solidFill>
                    <a:schemeClr val="tx1">
                      <a:lumMod val="65000"/>
                      <a:lumOff val="35000"/>
                    </a:schemeClr>
                  </a:solidFill>
                  <a:latin typeface="Comic Sans MS" panose="030F0902030302020204" pitchFamily="66" charset="0"/>
                </a:rPr>
                <a:t>y perdón por mis errores en español)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06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7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8B0155-530D-E70E-2218-32064B5ACB93}"/>
              </a:ext>
            </a:extLst>
          </p:cNvPr>
          <p:cNvSpPr txBox="1"/>
          <p:nvPr/>
        </p:nvSpPr>
        <p:spPr>
          <a:xfrm>
            <a:off x="45976" y="6534354"/>
            <a:ext cx="1273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Imagen de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EFCCA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C09DAB8E-E615-E7C7-90C0-B416435C6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670" y="682427"/>
            <a:ext cx="11688637" cy="5990426"/>
          </a:xfrm>
          <a:prstGeom prst="rect">
            <a:avLst/>
          </a:prstGeom>
        </p:spPr>
      </p:pic>
      <p:pic>
        <p:nvPicPr>
          <p:cNvPr id="35" name="Imagen 34" descr="Imagen que contiene tabla, pastel, oscuro, iluminado&#10;&#10;Descripción generada automáticamente">
            <a:extLst>
              <a:ext uri="{FF2B5EF4-FFF2-40B4-BE49-F238E27FC236}">
                <a16:creationId xmlns:a16="http://schemas.microsoft.com/office/drawing/2014/main" id="{E783B748-9D1B-E377-0CBB-EC577A17E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220" y="2335387"/>
            <a:ext cx="676800" cy="676800"/>
          </a:xfrm>
          <a:prstGeom prst="rect">
            <a:avLst/>
          </a:prstGeom>
        </p:spPr>
      </p:pic>
      <p:pic>
        <p:nvPicPr>
          <p:cNvPr id="50" name="Imagen 49" descr="Una torre iluminada&#10;&#10;Descripción generada automáticamente con confianza media">
            <a:extLst>
              <a:ext uri="{FF2B5EF4-FFF2-40B4-BE49-F238E27FC236}">
                <a16:creationId xmlns:a16="http://schemas.microsoft.com/office/drawing/2014/main" id="{1D2D64C9-079D-927A-C3CD-8D9AD2BBE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612" y="1801020"/>
            <a:ext cx="676800" cy="676800"/>
          </a:xfrm>
          <a:prstGeom prst="rect">
            <a:avLst/>
          </a:prstGeom>
        </p:spPr>
      </p:pic>
      <p:pic>
        <p:nvPicPr>
          <p:cNvPr id="71" name="Imagen 70" descr="Imagen que contiene vidrio, tabla, iluminado, grande&#10;&#10;Descripción generada automáticamente">
            <a:extLst>
              <a:ext uri="{FF2B5EF4-FFF2-40B4-BE49-F238E27FC236}">
                <a16:creationId xmlns:a16="http://schemas.microsoft.com/office/drawing/2014/main" id="{04A3FE35-08A8-A3E8-9AC9-1053B251B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227" y="1490334"/>
            <a:ext cx="676800" cy="676800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B4CFB854-0026-AE73-45D3-0819D5E76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043" y="3987775"/>
            <a:ext cx="676800" cy="676800"/>
          </a:xfrm>
          <a:prstGeom prst="rect">
            <a:avLst/>
          </a:prstGeom>
        </p:spPr>
      </p:pic>
      <p:pic>
        <p:nvPicPr>
          <p:cNvPr id="82" name="Imagen 81" descr="Vista de un túnel&#10;&#10;Descripción generada automáticamente con confianza media">
            <a:extLst>
              <a:ext uri="{FF2B5EF4-FFF2-40B4-BE49-F238E27FC236}">
                <a16:creationId xmlns:a16="http://schemas.microsoft.com/office/drawing/2014/main" id="{776CA9CC-77FB-27FA-EEBE-7793926A48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4227" y="1619260"/>
            <a:ext cx="676800" cy="676800"/>
          </a:xfrm>
          <a:prstGeom prst="rect">
            <a:avLst/>
          </a:prstGeom>
        </p:spPr>
      </p:pic>
      <p:pic>
        <p:nvPicPr>
          <p:cNvPr id="83" name="Imagen 8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282A940E-0C2A-F47F-660A-D4FAABDB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461" y="3987776"/>
            <a:ext cx="676800" cy="676800"/>
          </a:xfrm>
          <a:prstGeom prst="rect">
            <a:avLst/>
          </a:prstGeom>
        </p:spPr>
      </p:pic>
      <p:pic>
        <p:nvPicPr>
          <p:cNvPr id="86" name="Imagen 85" descr="Vista desde el espacio&#10;&#10;Descripción generada automáticamente con confianza baja">
            <a:extLst>
              <a:ext uri="{FF2B5EF4-FFF2-40B4-BE49-F238E27FC236}">
                <a16:creationId xmlns:a16="http://schemas.microsoft.com/office/drawing/2014/main" id="{A05306F7-CE66-C63E-A529-1D1079D81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6095" y="4375950"/>
            <a:ext cx="676800" cy="676800"/>
          </a:xfrm>
          <a:prstGeom prst="rect">
            <a:avLst/>
          </a:prstGeom>
        </p:spPr>
      </p:pic>
      <p:pic>
        <p:nvPicPr>
          <p:cNvPr id="88" name="Imagen 87" descr="Imagen que contiene objeto, morado, viendo, oscuro&#10;&#10;Descripción generada automáticamente">
            <a:extLst>
              <a:ext uri="{FF2B5EF4-FFF2-40B4-BE49-F238E27FC236}">
                <a16:creationId xmlns:a16="http://schemas.microsoft.com/office/drawing/2014/main" id="{C50B0E0A-F69C-FAC7-71C3-1B1A136846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5662" y="2281415"/>
            <a:ext cx="676800" cy="676800"/>
          </a:xfrm>
          <a:prstGeom prst="rect">
            <a:avLst/>
          </a:prstGeom>
        </p:spPr>
      </p:pic>
      <p:pic>
        <p:nvPicPr>
          <p:cNvPr id="90" name="Imagen 89" descr="Un puente iluminado&#10;&#10;Descripción generada automáticamente con confianza media">
            <a:extLst>
              <a:ext uri="{FF2B5EF4-FFF2-40B4-BE49-F238E27FC236}">
                <a16:creationId xmlns:a16="http://schemas.microsoft.com/office/drawing/2014/main" id="{D19DEB0E-A81A-C1A1-AAAA-51DC9575C0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5528" y="983510"/>
            <a:ext cx="676800" cy="676800"/>
          </a:xfrm>
          <a:prstGeom prst="rect">
            <a:avLst/>
          </a:prstGeom>
        </p:spPr>
      </p:pic>
      <p:pic>
        <p:nvPicPr>
          <p:cNvPr id="92" name="Imagen 91" descr="Imagen que contiene objeto, frente, diferente, viendo&#10;&#10;Descripción generada automáticamente">
            <a:extLst>
              <a:ext uri="{FF2B5EF4-FFF2-40B4-BE49-F238E27FC236}">
                <a16:creationId xmlns:a16="http://schemas.microsoft.com/office/drawing/2014/main" id="{54050069-15E4-33BE-BAFA-583A9BD5A5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2801" y="1923531"/>
            <a:ext cx="676800" cy="6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C34ED-B759-6C4E-8C26-E7FBB39C815F}"/>
              </a:ext>
            </a:extLst>
          </p:cNvPr>
          <p:cNvSpPr txBox="1"/>
          <p:nvPr/>
        </p:nvSpPr>
        <p:spPr>
          <a:xfrm>
            <a:off x="418693" y="128393"/>
            <a:ext cx="1168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7030A0"/>
                </a:solidFill>
              </a:rPr>
              <a:t>Día Mundial de las Enfermedades Inflamatorias Intestinales</a:t>
            </a:r>
            <a:endParaRPr lang="en-US" sz="3600" b="1" dirty="0">
              <a:solidFill>
                <a:srgbClr val="7030A0"/>
              </a:solidFill>
            </a:endParaRPr>
          </a:p>
          <a:p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1D04F0-D6F2-8140-B7A5-5207DDCF9144}"/>
              </a:ext>
            </a:extLst>
          </p:cNvPr>
          <p:cNvSpPr/>
          <p:nvPr/>
        </p:nvSpPr>
        <p:spPr>
          <a:xfrm>
            <a:off x="1628299" y="5874490"/>
            <a:ext cx="9572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s-ES_tradnl" sz="4000" b="1" dirty="0">
                <a:solidFill>
                  <a:srgbClr val="7030A0"/>
                </a:solidFill>
                <a:highlight>
                  <a:srgbClr val="EBDBC5"/>
                </a:highlight>
              </a:rPr>
              <a:t>Tenemos un brillo púrpura en el mundo hoy</a:t>
            </a:r>
            <a:r>
              <a:rPr lang="es-ES_tradnl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970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>
            <a:extLst>
              <a:ext uri="{FF2B5EF4-FFF2-40B4-BE49-F238E27FC236}">
                <a16:creationId xmlns:a16="http://schemas.microsoft.com/office/drawing/2014/main" id="{C0C7D692-83BF-B24E-A5D0-00377E16F58E}"/>
              </a:ext>
            </a:extLst>
          </p:cNvPr>
          <p:cNvSpPr txBox="1"/>
          <p:nvPr/>
        </p:nvSpPr>
        <p:spPr>
          <a:xfrm>
            <a:off x="850392" y="218094"/>
            <a:ext cx="10460736" cy="777240"/>
          </a:xfrm>
          <a:prstGeom prst="rect">
            <a:avLst/>
          </a:prstGeom>
          <a:solidFill>
            <a:srgbClr val="C1DFDA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</p:spPr>
        <p:txBody>
          <a:bodyPr wrap="square" tIns="9144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60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evolución de las enfermedades inflamatorias intestinales (EII) </a:t>
            </a:r>
          </a:p>
          <a:p>
            <a:pPr marL="0" marR="0" lvl="0" indent="0" algn="ctr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60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 el tiempo y en el mundo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64EC3-AA1D-5340-857B-B91681F4D4E3}"/>
              </a:ext>
            </a:extLst>
          </p:cNvPr>
          <p:cNvSpPr txBox="1"/>
          <p:nvPr/>
        </p:nvSpPr>
        <p:spPr>
          <a:xfrm>
            <a:off x="7986385" y="6559962"/>
            <a:ext cx="41504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Kaplan G &amp; Windsor J. </a:t>
            </a:r>
            <a:r>
              <a:rPr kumimoji="0" lang="es-ES_tradnl" sz="1000" b="0" i="1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 Rev Gastroeneterol Hepatol </a:t>
            </a:r>
            <a:r>
              <a:rPr kumimoji="0" lang="es-ES_tradnl" sz="1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2021;18:56-66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CFB0DD-BF79-39C6-2040-50F489F17DB8}"/>
              </a:ext>
            </a:extLst>
          </p:cNvPr>
          <p:cNvGrpSpPr/>
          <p:nvPr/>
        </p:nvGrpSpPr>
        <p:grpSpPr>
          <a:xfrm>
            <a:off x="591872" y="1154673"/>
            <a:ext cx="11008256" cy="5294637"/>
            <a:chOff x="574144" y="1154673"/>
            <a:chExt cx="11008256" cy="529463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48F7D53-C00F-664A-A30A-BFB5BE548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5" t="5977" r="2683" b="5685"/>
            <a:stretch/>
          </p:blipFill>
          <p:spPr>
            <a:xfrm>
              <a:off x="609600" y="1154673"/>
              <a:ext cx="10972800" cy="525390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6136DB9-943A-3740-B6C9-5AED6D5242E9}"/>
                </a:ext>
              </a:extLst>
            </p:cNvPr>
            <p:cNvSpPr txBox="1"/>
            <p:nvPr/>
          </p:nvSpPr>
          <p:spPr>
            <a:xfrm>
              <a:off x="1720125" y="6110756"/>
              <a:ext cx="10951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Apariencia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EC5C3A0-55A3-244D-A247-11126C075A50}"/>
                </a:ext>
              </a:extLst>
            </p:cNvPr>
            <p:cNvSpPr txBox="1"/>
            <p:nvPr/>
          </p:nvSpPr>
          <p:spPr>
            <a:xfrm>
              <a:off x="3642825" y="6110756"/>
              <a:ext cx="25397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Aceleración de la incidencia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AAC3B44-4027-5F40-BA7C-2253E9A06D30}"/>
                </a:ext>
              </a:extLst>
            </p:cNvPr>
            <p:cNvSpPr txBox="1"/>
            <p:nvPr/>
          </p:nvSpPr>
          <p:spPr>
            <a:xfrm>
              <a:off x="6434325" y="6110756"/>
              <a:ext cx="21786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Predominio combinado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DFD1028-0963-424E-A08D-621202E2B48D}"/>
                </a:ext>
              </a:extLst>
            </p:cNvPr>
            <p:cNvSpPr txBox="1"/>
            <p:nvPr/>
          </p:nvSpPr>
          <p:spPr>
            <a:xfrm>
              <a:off x="9022051" y="6110756"/>
              <a:ext cx="2197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Predominio equilibrado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C6CD52-677E-C847-8304-C9119AC40B2D}"/>
                </a:ext>
              </a:extLst>
            </p:cNvPr>
            <p:cNvSpPr txBox="1"/>
            <p:nvPr/>
          </p:nvSpPr>
          <p:spPr>
            <a:xfrm rot="16200000">
              <a:off x="-261310" y="3552040"/>
              <a:ext cx="200946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Carga de enfermedad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D067F18-D96C-6C42-81DA-23C4BCAEB480}"/>
                </a:ext>
              </a:extLst>
            </p:cNvPr>
            <p:cNvSpPr txBox="1"/>
            <p:nvPr/>
          </p:nvSpPr>
          <p:spPr>
            <a:xfrm>
              <a:off x="1131564" y="1177064"/>
              <a:ext cx="49644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Países con estilo de vida desarrollado (“industrializado”)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FD79056-F516-634D-A197-F5818095EDB5}"/>
                </a:ext>
              </a:extLst>
            </p:cNvPr>
            <p:cNvSpPr txBox="1"/>
            <p:nvPr/>
          </p:nvSpPr>
          <p:spPr>
            <a:xfrm>
              <a:off x="987904" y="3897013"/>
              <a:ext cx="23838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Países sub-</a:t>
              </a:r>
              <a:r>
                <a:rPr kumimoji="0" lang="es-ES_tradnl" sz="1600" b="1" i="0" u="none" strike="noStrike" kern="1200" cap="none" spc="0" normalizeH="0" baseline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desarrolloados</a:t>
              </a:r>
              <a:endParaRPr kumimoji="0" lang="es-ES_tradnl" sz="1600" b="1" i="0" u="none" strike="noStrike" kern="120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E3608F1-FB0B-6C43-A5F6-9CB368F408E3}"/>
                </a:ext>
              </a:extLst>
            </p:cNvPr>
            <p:cNvSpPr/>
            <p:nvPr/>
          </p:nvSpPr>
          <p:spPr>
            <a:xfrm>
              <a:off x="1001876" y="3065254"/>
              <a:ext cx="1851182" cy="237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CC77BCB-18EE-9C41-B6AE-76FC2FF56489}"/>
                </a:ext>
              </a:extLst>
            </p:cNvPr>
            <p:cNvSpPr txBox="1"/>
            <p:nvPr/>
          </p:nvSpPr>
          <p:spPr>
            <a:xfrm>
              <a:off x="3972134" y="2158594"/>
              <a:ext cx="1488905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Países </a:t>
              </a:r>
              <a:r>
                <a:rPr lang="es-ES_tradnl" sz="1600" b="1" dirty="0">
                  <a:solidFill>
                    <a:srgbClr val="C00000"/>
                  </a:solidFill>
                  <a:latin typeface="Calibri"/>
                </a:rPr>
                <a:t>con</a:t>
              </a:r>
              <a:r>
                <a:rPr kumimoji="0" lang="es-ES_tradnl" sz="1600" b="1" i="0" u="none" strike="noStrike" kern="120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estilo de vida recientemente desarrollado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2C68F93-8684-9547-A5A2-C19EAD8B2A86}"/>
                </a:ext>
              </a:extLst>
            </p:cNvPr>
            <p:cNvSpPr txBox="1"/>
            <p:nvPr/>
          </p:nvSpPr>
          <p:spPr>
            <a:xfrm>
              <a:off x="10478455" y="1322009"/>
              <a:ext cx="1011239" cy="5627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3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Predominio </a:t>
              </a:r>
            </a:p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3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Incidencia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9CC6D6-B615-A448-AC50-9E424F95B294}"/>
                </a:ext>
              </a:extLst>
            </p:cNvPr>
            <p:cNvSpPr txBox="1"/>
            <p:nvPr/>
          </p:nvSpPr>
          <p:spPr>
            <a:xfrm>
              <a:off x="1025889" y="1716909"/>
              <a:ext cx="582211" cy="307777"/>
            </a:xfrm>
            <a:prstGeom prst="rect">
              <a:avLst/>
            </a:prstGeom>
            <a:solidFill>
              <a:srgbClr val="738EA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1800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FD77186-EA28-5C4E-BD4B-07FD26363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7356" y="2034114"/>
              <a:ext cx="365760" cy="197542"/>
            </a:xfrm>
            <a:prstGeom prst="rect">
              <a:avLst/>
            </a:prstGeom>
            <a:effectLst>
              <a:outerShdw blurRad="25400" dist="25400" dir="2700000" algn="tl" rotWithShape="0">
                <a:prstClr val="black">
                  <a:alpha val="75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C69EB1-968A-A042-8C01-61E52526B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2352" y="2267819"/>
              <a:ext cx="365760" cy="191140"/>
            </a:xfrm>
            <a:prstGeom prst="rect">
              <a:avLst/>
            </a:prstGeom>
            <a:effectLst>
              <a:outerShdw blurRad="25400" dist="25400" dir="2700000" algn="tl" rotWithShape="0">
                <a:prstClr val="black">
                  <a:alpha val="75000"/>
                </a:prst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B1C82A-88F0-1C05-88A1-471600C56303}"/>
                </a:ext>
              </a:extLst>
            </p:cNvPr>
            <p:cNvGrpSpPr/>
            <p:nvPr/>
          </p:nvGrpSpPr>
          <p:grpSpPr>
            <a:xfrm>
              <a:off x="6775887" y="3596848"/>
              <a:ext cx="584097" cy="184393"/>
              <a:chOff x="6757794" y="3708380"/>
              <a:chExt cx="584097" cy="18439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B6F3C24-E001-B840-B6B6-90AAB8DAD9E5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67571" y="3709893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9172F0E-D80D-6C4A-97BD-87F2B164B946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7794" y="3708380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EA2090-E430-189F-5A6A-5BB376A1EF68}"/>
                </a:ext>
              </a:extLst>
            </p:cNvPr>
            <p:cNvGrpSpPr/>
            <p:nvPr/>
          </p:nvGrpSpPr>
          <p:grpSpPr>
            <a:xfrm>
              <a:off x="6620634" y="2495759"/>
              <a:ext cx="894602" cy="1067463"/>
              <a:chOff x="6620634" y="2607291"/>
              <a:chExt cx="894602" cy="106746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384D225-DD09-0043-8F4D-95A1572EE98C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0916" y="3491874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9DF93BB-3BF1-694E-B9B0-846AE779B48A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40916" y="3268560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810E5D8-2827-6147-A8C9-741E20537766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20634" y="3491874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E620139-A477-EC48-9F4B-DCE329CBEFA6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20634" y="2612654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8A999A0-221A-8440-9F6D-15F7F1807F7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1419" y="2828839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DAF5689-B828-4A46-A8EC-9637C903B93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40916" y="2827714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E06A46B-603C-0B48-9309-F1E4DDF9084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40916" y="3048137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B02CDA5-9AB6-5749-A143-3BE5F7E9180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20634" y="3272898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D2CD2E5-E9F8-454B-ADC3-010090610141}"/>
                  </a:ext>
                </a:extLst>
              </p:cNvPr>
              <p:cNvPicPr>
                <a:picLocks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31419" y="3271935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0EF5602-D2B4-8542-80B9-048BD9F4FE56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20634" y="2829160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BAFF547-95A7-D44A-B7CF-B111CE143FC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7"/>
              <a:srcRect l="4747" t="5930" r="4431" b="5546"/>
              <a:stretch/>
            </p:blipFill>
            <p:spPr>
              <a:xfrm>
                <a:off x="6620634" y="3051029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253FC7A-2530-4A49-A6B0-13E97EDD386E}"/>
                  </a:ext>
                </a:extLst>
              </p:cNvPr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31419" y="3050387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C094519-D180-8640-8904-D885E033E016}"/>
                  </a:ext>
                </a:extLst>
              </p:cNvPr>
              <p:cNvPicPr>
                <a:picLocks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31419" y="2607291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03F47CC-E11E-6242-998E-A0DF44A7CE30}"/>
                  </a:ext>
                </a:extLst>
              </p:cNvPr>
              <p:cNvPicPr>
                <a:picLocks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40916" y="2607291"/>
                <a:ext cx="274320" cy="182880"/>
              </a:xfrm>
              <a:prstGeom prst="rect">
                <a:avLst/>
              </a:prstGeom>
              <a:effectLst>
                <a:outerShdw blurRad="25400" dist="25400" dir="2700000" algn="tl" rotWithShape="0">
                  <a:prstClr val="black">
                    <a:alpha val="75000"/>
                  </a:prstClr>
                </a:outerShdw>
              </a:effec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206008A-B2DC-C09A-7995-B25A334B2814}"/>
                  </a:ext>
                </a:extLst>
              </p:cNvPr>
              <p:cNvPicPr>
                <a:picLocks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30411" y="3491874"/>
                <a:ext cx="274320" cy="18288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p:spPr>
          </p:pic>
        </p:grpSp>
      </p:grpSp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10048A0E-057A-48E6-9D46-2868222BDE6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03920" y="2265804"/>
            <a:ext cx="365760" cy="243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03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4080">
                <a:gamma/>
                <a:shade val="57255"/>
                <a:invGamma/>
              </a:srgbClr>
            </a:gs>
            <a:gs pos="100000">
              <a:srgbClr val="004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60"/>
          <p:cNvSpPr txBox="1">
            <a:spLocks noChangeArrowheads="1"/>
          </p:cNvSpPr>
          <p:nvPr/>
        </p:nvSpPr>
        <p:spPr bwMode="auto">
          <a:xfrm>
            <a:off x="1678899" y="52011"/>
            <a:ext cx="8836702" cy="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FFF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Factores ambientales individuales durante toda la vida: </a:t>
            </a:r>
          </a:p>
          <a:p>
            <a:pPr marL="0" marR="0" lvl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FFF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controladores de los genes en la salud y las</a:t>
            </a:r>
            <a:r>
              <a:rPr kumimoji="0" lang="es-ES_tradnl" sz="2000" b="0" i="0" u="none" strike="noStrike" kern="1200" cap="none" spc="0" normalizeH="0" noProof="0" dirty="0">
                <a:ln>
                  <a:noFill/>
                </a:ln>
                <a:solidFill>
                  <a:srgbClr val="FFF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EII</a:t>
            </a: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FFFD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5-01-10 at 1.41.31 PM.png"/>
          <p:cNvPicPr>
            <a:picLocks noChangeAspect="1"/>
          </p:cNvPicPr>
          <p:nvPr/>
        </p:nvPicPr>
        <p:blipFill>
          <a:blip r:embed="rId3"/>
          <a:srcRect t="2851" b="8554"/>
          <a:stretch>
            <a:fillRect/>
          </a:stretch>
        </p:blipFill>
        <p:spPr>
          <a:xfrm>
            <a:off x="4887150" y="2585496"/>
            <a:ext cx="2195336" cy="2182616"/>
          </a:xfrm>
          <a:prstGeom prst="rect">
            <a:avLst/>
          </a:prstGeom>
        </p:spPr>
      </p:pic>
      <p:grpSp>
        <p:nvGrpSpPr>
          <p:cNvPr id="4" name="Group 326"/>
          <p:cNvGrpSpPr/>
          <p:nvPr/>
        </p:nvGrpSpPr>
        <p:grpSpPr>
          <a:xfrm>
            <a:off x="2028491" y="838201"/>
            <a:ext cx="8137939" cy="5814254"/>
            <a:chOff x="616916" y="747335"/>
            <a:chExt cx="8137939" cy="5814254"/>
          </a:xfrm>
        </p:grpSpPr>
        <p:pic>
          <p:nvPicPr>
            <p:cNvPr id="7" name="Picture 8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9503" y="3265668"/>
              <a:ext cx="639347" cy="60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Screen Shot 2014-11-16 at 12.27.02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1637" y="3295657"/>
              <a:ext cx="542671" cy="541632"/>
            </a:xfrm>
            <a:prstGeom prst="rect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81257" y="5734057"/>
              <a:ext cx="606739" cy="640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Screen Shot 2015-01-10 at 3.12.04 PM.png"/>
            <p:cNvPicPr>
              <a:picLocks noChangeAspect="1"/>
            </p:cNvPicPr>
            <p:nvPr/>
          </p:nvPicPr>
          <p:blipFill>
            <a:blip r:embed="rId7"/>
            <a:srcRect l="6334" r="3519"/>
            <a:stretch>
              <a:fillRect/>
            </a:stretch>
          </p:blipFill>
          <p:spPr>
            <a:xfrm>
              <a:off x="4658280" y="5809014"/>
              <a:ext cx="633497" cy="5255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324667" y="4076343"/>
              <a:ext cx="941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Relaciones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sociales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24976" y="4877846"/>
              <a:ext cx="9412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Estado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psicológico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88970" y="5653963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Estilo de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vida moderna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0646" y="6099924"/>
              <a:ext cx="881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Condición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financiera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6121" y="6079311"/>
              <a:ext cx="881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Nivel de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educación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58479" y="5687138"/>
              <a:ext cx="763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Ejercicio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55178" y="5239484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Geografía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02328" y="4469137"/>
              <a:ext cx="840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Microbios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6916" y="3427974"/>
              <a:ext cx="960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Infecciones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33794" y="2443729"/>
              <a:ext cx="5934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Humo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15934" y="1811994"/>
              <a:ext cx="1205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Contaminación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04897" y="1072338"/>
              <a:ext cx="688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Tiempo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 clima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16719" y="3427974"/>
              <a:ext cx="542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Dieta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16200000" flipH="1">
              <a:off x="3591051" y="1836501"/>
              <a:ext cx="314711" cy="26570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3043306" y="2088993"/>
              <a:ext cx="323441" cy="27514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2515135" y="2898039"/>
              <a:ext cx="791509" cy="2098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2285519" y="3565679"/>
              <a:ext cx="102112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V="1">
              <a:off x="2604897" y="4042867"/>
              <a:ext cx="701747" cy="24905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3021393" y="4677247"/>
              <a:ext cx="357499" cy="34499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rot="16200000" flipH="1">
              <a:off x="4306745" y="1861448"/>
              <a:ext cx="528927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16200000" flipV="1">
              <a:off x="5307102" y="5075539"/>
              <a:ext cx="259933" cy="15334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0800000">
              <a:off x="5858113" y="4010806"/>
              <a:ext cx="663616" cy="21127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10800000">
              <a:off x="5864984" y="3567267"/>
              <a:ext cx="1240264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rot="10800000" flipV="1">
              <a:off x="5862426" y="2898039"/>
              <a:ext cx="659299" cy="2098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rot="5400000">
              <a:off x="5723015" y="2133607"/>
              <a:ext cx="405636" cy="3164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 rot="5400000">
              <a:off x="5230155" y="1873617"/>
              <a:ext cx="314713" cy="1914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37" name="Picture 36" descr="Screen Shot 2015-01-10 at 5.36.39 PM.png"/>
            <p:cNvPicPr>
              <a:picLocks noChangeAspect="1"/>
            </p:cNvPicPr>
            <p:nvPr/>
          </p:nvPicPr>
          <p:blipFill>
            <a:blip r:embed="rId8"/>
            <a:srcRect l="7119" r="11186" b="14911"/>
            <a:stretch>
              <a:fillRect/>
            </a:stretch>
          </p:blipFill>
          <p:spPr>
            <a:xfrm>
              <a:off x="4249763" y="866934"/>
              <a:ext cx="642890" cy="639308"/>
            </a:xfrm>
            <a:prstGeom prst="rect">
              <a:avLst/>
            </a:prstGeom>
          </p:spPr>
        </p:pic>
        <p:pic>
          <p:nvPicPr>
            <p:cNvPr id="38" name="Picture 37" descr="Screen Shot 2015-01-10 at 2.48.19 P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70575" y="5386044"/>
              <a:ext cx="541347" cy="541347"/>
            </a:xfrm>
            <a:prstGeom prst="rect">
              <a:avLst/>
            </a:prstGeom>
          </p:spPr>
        </p:pic>
        <p:pic>
          <p:nvPicPr>
            <p:cNvPr id="39" name="Picture 38" descr="Screen Shot 2015-01-10 at 3.00.39 PM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4721" y="1193555"/>
              <a:ext cx="581102" cy="543506"/>
            </a:xfrm>
            <a:prstGeom prst="rect">
              <a:avLst/>
            </a:prstGeom>
          </p:spPr>
        </p:pic>
        <p:grpSp>
          <p:nvGrpSpPr>
            <p:cNvPr id="235" name="Group 2"/>
            <p:cNvGrpSpPr>
              <a:grpSpLocks noChangeAspect="1"/>
            </p:cNvGrpSpPr>
            <p:nvPr/>
          </p:nvGrpSpPr>
          <p:grpSpPr bwMode="auto">
            <a:xfrm>
              <a:off x="5483240" y="5317511"/>
              <a:ext cx="723773" cy="624534"/>
              <a:chOff x="2982" y="576"/>
              <a:chExt cx="565" cy="548"/>
            </a:xfrm>
          </p:grpSpPr>
          <p:sp>
            <p:nvSpPr>
              <p:cNvPr id="155" name="Freeform 3"/>
              <p:cNvSpPr>
                <a:spLocks/>
              </p:cNvSpPr>
              <p:nvPr/>
            </p:nvSpPr>
            <p:spPr bwMode="auto">
              <a:xfrm>
                <a:off x="3271" y="659"/>
                <a:ext cx="276" cy="402"/>
              </a:xfrm>
              <a:custGeom>
                <a:avLst/>
                <a:gdLst/>
                <a:ahLst/>
                <a:cxnLst>
                  <a:cxn ang="0">
                    <a:pos x="258" y="218"/>
                  </a:cxn>
                  <a:cxn ang="0">
                    <a:pos x="273" y="191"/>
                  </a:cxn>
                  <a:cxn ang="0">
                    <a:pos x="274" y="161"/>
                  </a:cxn>
                  <a:cxn ang="0">
                    <a:pos x="271" y="146"/>
                  </a:cxn>
                  <a:cxn ang="0">
                    <a:pos x="265" y="135"/>
                  </a:cxn>
                  <a:cxn ang="0">
                    <a:pos x="258" y="125"/>
                  </a:cxn>
                  <a:cxn ang="0">
                    <a:pos x="246" y="116"/>
                  </a:cxn>
                  <a:cxn ang="0">
                    <a:pos x="233" y="110"/>
                  </a:cxn>
                  <a:cxn ang="0">
                    <a:pos x="220" y="105"/>
                  </a:cxn>
                  <a:cxn ang="0">
                    <a:pos x="209" y="100"/>
                  </a:cxn>
                  <a:cxn ang="0">
                    <a:pos x="198" y="92"/>
                  </a:cxn>
                  <a:cxn ang="0">
                    <a:pos x="184" y="74"/>
                  </a:cxn>
                  <a:cxn ang="0">
                    <a:pos x="176" y="57"/>
                  </a:cxn>
                  <a:cxn ang="0">
                    <a:pos x="169" y="41"/>
                  </a:cxn>
                  <a:cxn ang="0">
                    <a:pos x="160" y="26"/>
                  </a:cxn>
                  <a:cxn ang="0">
                    <a:pos x="145" y="13"/>
                  </a:cxn>
                  <a:cxn ang="0">
                    <a:pos x="132" y="6"/>
                  </a:cxn>
                  <a:cxn ang="0">
                    <a:pos x="124" y="3"/>
                  </a:cxn>
                  <a:cxn ang="0">
                    <a:pos x="115" y="1"/>
                  </a:cxn>
                  <a:cxn ang="0">
                    <a:pos x="106" y="0"/>
                  </a:cxn>
                  <a:cxn ang="0">
                    <a:pos x="97" y="1"/>
                  </a:cxn>
                  <a:cxn ang="0">
                    <a:pos x="85" y="3"/>
                  </a:cxn>
                  <a:cxn ang="0">
                    <a:pos x="69" y="8"/>
                  </a:cxn>
                  <a:cxn ang="0">
                    <a:pos x="54" y="13"/>
                  </a:cxn>
                  <a:cxn ang="0">
                    <a:pos x="42" y="18"/>
                  </a:cxn>
                  <a:cxn ang="0">
                    <a:pos x="33" y="20"/>
                  </a:cxn>
                  <a:cxn ang="0">
                    <a:pos x="28" y="19"/>
                  </a:cxn>
                  <a:cxn ang="0">
                    <a:pos x="18" y="84"/>
                  </a:cxn>
                  <a:cxn ang="0">
                    <a:pos x="10" y="148"/>
                  </a:cxn>
                  <a:cxn ang="0">
                    <a:pos x="1" y="228"/>
                  </a:cxn>
                  <a:cxn ang="0">
                    <a:pos x="2" y="339"/>
                  </a:cxn>
                  <a:cxn ang="0">
                    <a:pos x="11" y="367"/>
                  </a:cxn>
                  <a:cxn ang="0">
                    <a:pos x="25" y="395"/>
                  </a:cxn>
                  <a:cxn ang="0">
                    <a:pos x="35" y="398"/>
                  </a:cxn>
                  <a:cxn ang="0">
                    <a:pos x="59" y="393"/>
                  </a:cxn>
                  <a:cxn ang="0">
                    <a:pos x="88" y="393"/>
                  </a:cxn>
                  <a:cxn ang="0">
                    <a:pos x="121" y="396"/>
                  </a:cxn>
                  <a:cxn ang="0">
                    <a:pos x="154" y="397"/>
                  </a:cxn>
                  <a:cxn ang="0">
                    <a:pos x="184" y="394"/>
                  </a:cxn>
                  <a:cxn ang="0">
                    <a:pos x="201" y="387"/>
                  </a:cxn>
                  <a:cxn ang="0">
                    <a:pos x="214" y="376"/>
                  </a:cxn>
                  <a:cxn ang="0">
                    <a:pos x="225" y="352"/>
                  </a:cxn>
                  <a:cxn ang="0">
                    <a:pos x="223" y="316"/>
                  </a:cxn>
                  <a:cxn ang="0">
                    <a:pos x="219" y="281"/>
                  </a:cxn>
                  <a:cxn ang="0">
                    <a:pos x="227" y="260"/>
                  </a:cxn>
                  <a:cxn ang="0">
                    <a:pos x="236" y="248"/>
                  </a:cxn>
                  <a:cxn ang="0">
                    <a:pos x="245" y="235"/>
                  </a:cxn>
                </a:cxnLst>
                <a:rect l="0" t="0" r="r" b="b"/>
                <a:pathLst>
                  <a:path w="276" h="402">
                    <a:moveTo>
                      <a:pt x="245" y="235"/>
                    </a:moveTo>
                    <a:lnTo>
                      <a:pt x="252" y="227"/>
                    </a:lnTo>
                    <a:lnTo>
                      <a:pt x="258" y="218"/>
                    </a:lnTo>
                    <a:lnTo>
                      <a:pt x="264" y="209"/>
                    </a:lnTo>
                    <a:lnTo>
                      <a:pt x="269" y="200"/>
                    </a:lnTo>
                    <a:lnTo>
                      <a:pt x="273" y="191"/>
                    </a:lnTo>
                    <a:lnTo>
                      <a:pt x="275" y="181"/>
                    </a:lnTo>
                    <a:lnTo>
                      <a:pt x="276" y="171"/>
                    </a:lnTo>
                    <a:lnTo>
                      <a:pt x="274" y="161"/>
                    </a:lnTo>
                    <a:lnTo>
                      <a:pt x="273" y="156"/>
                    </a:lnTo>
                    <a:lnTo>
                      <a:pt x="272" y="151"/>
                    </a:lnTo>
                    <a:lnTo>
                      <a:pt x="271" y="146"/>
                    </a:lnTo>
                    <a:lnTo>
                      <a:pt x="269" y="142"/>
                    </a:lnTo>
                    <a:lnTo>
                      <a:pt x="267" y="138"/>
                    </a:lnTo>
                    <a:lnTo>
                      <a:pt x="265" y="135"/>
                    </a:lnTo>
                    <a:lnTo>
                      <a:pt x="264" y="132"/>
                    </a:lnTo>
                    <a:lnTo>
                      <a:pt x="261" y="129"/>
                    </a:lnTo>
                    <a:lnTo>
                      <a:pt x="258" y="125"/>
                    </a:lnTo>
                    <a:lnTo>
                      <a:pt x="254" y="121"/>
                    </a:lnTo>
                    <a:lnTo>
                      <a:pt x="250" y="119"/>
                    </a:lnTo>
                    <a:lnTo>
                      <a:pt x="246" y="116"/>
                    </a:lnTo>
                    <a:lnTo>
                      <a:pt x="242" y="114"/>
                    </a:lnTo>
                    <a:lnTo>
                      <a:pt x="238" y="112"/>
                    </a:lnTo>
                    <a:lnTo>
                      <a:pt x="233" y="110"/>
                    </a:lnTo>
                    <a:lnTo>
                      <a:pt x="229" y="109"/>
                    </a:lnTo>
                    <a:lnTo>
                      <a:pt x="225" y="107"/>
                    </a:lnTo>
                    <a:lnTo>
                      <a:pt x="220" y="105"/>
                    </a:lnTo>
                    <a:lnTo>
                      <a:pt x="216" y="104"/>
                    </a:lnTo>
                    <a:lnTo>
                      <a:pt x="212" y="102"/>
                    </a:lnTo>
                    <a:lnTo>
                      <a:pt x="209" y="100"/>
                    </a:lnTo>
                    <a:lnTo>
                      <a:pt x="205" y="98"/>
                    </a:lnTo>
                    <a:lnTo>
                      <a:pt x="201" y="95"/>
                    </a:lnTo>
                    <a:lnTo>
                      <a:pt x="198" y="92"/>
                    </a:lnTo>
                    <a:lnTo>
                      <a:pt x="193" y="86"/>
                    </a:lnTo>
                    <a:lnTo>
                      <a:pt x="188" y="80"/>
                    </a:lnTo>
                    <a:lnTo>
                      <a:pt x="184" y="74"/>
                    </a:lnTo>
                    <a:lnTo>
                      <a:pt x="181" y="68"/>
                    </a:lnTo>
                    <a:lnTo>
                      <a:pt x="178" y="63"/>
                    </a:lnTo>
                    <a:lnTo>
                      <a:pt x="176" y="57"/>
                    </a:lnTo>
                    <a:lnTo>
                      <a:pt x="174" y="52"/>
                    </a:lnTo>
                    <a:lnTo>
                      <a:pt x="172" y="46"/>
                    </a:lnTo>
                    <a:lnTo>
                      <a:pt x="169" y="41"/>
                    </a:lnTo>
                    <a:lnTo>
                      <a:pt x="167" y="36"/>
                    </a:lnTo>
                    <a:lnTo>
                      <a:pt x="164" y="31"/>
                    </a:lnTo>
                    <a:lnTo>
                      <a:pt x="160" y="26"/>
                    </a:lnTo>
                    <a:lnTo>
                      <a:pt x="156" y="22"/>
                    </a:lnTo>
                    <a:lnTo>
                      <a:pt x="151" y="17"/>
                    </a:lnTo>
                    <a:lnTo>
                      <a:pt x="145" y="13"/>
                    </a:lnTo>
                    <a:lnTo>
                      <a:pt x="138" y="9"/>
                    </a:lnTo>
                    <a:lnTo>
                      <a:pt x="136" y="7"/>
                    </a:lnTo>
                    <a:lnTo>
                      <a:pt x="132" y="6"/>
                    </a:lnTo>
                    <a:lnTo>
                      <a:pt x="130" y="5"/>
                    </a:lnTo>
                    <a:lnTo>
                      <a:pt x="126" y="4"/>
                    </a:lnTo>
                    <a:lnTo>
                      <a:pt x="124" y="3"/>
                    </a:lnTo>
                    <a:lnTo>
                      <a:pt x="121" y="2"/>
                    </a:lnTo>
                    <a:lnTo>
                      <a:pt x="118" y="1"/>
                    </a:lnTo>
                    <a:lnTo>
                      <a:pt x="115" y="1"/>
                    </a:lnTo>
                    <a:lnTo>
                      <a:pt x="112" y="1"/>
                    </a:lnTo>
                    <a:lnTo>
                      <a:pt x="109" y="0"/>
                    </a:lnTo>
                    <a:lnTo>
                      <a:pt x="106" y="0"/>
                    </a:lnTo>
                    <a:lnTo>
                      <a:pt x="103" y="1"/>
                    </a:lnTo>
                    <a:lnTo>
                      <a:pt x="100" y="1"/>
                    </a:lnTo>
                    <a:lnTo>
                      <a:pt x="97" y="1"/>
                    </a:lnTo>
                    <a:lnTo>
                      <a:pt x="94" y="1"/>
                    </a:lnTo>
                    <a:lnTo>
                      <a:pt x="91" y="2"/>
                    </a:lnTo>
                    <a:lnTo>
                      <a:pt x="85" y="3"/>
                    </a:lnTo>
                    <a:lnTo>
                      <a:pt x="80" y="4"/>
                    </a:lnTo>
                    <a:lnTo>
                      <a:pt x="74" y="6"/>
                    </a:lnTo>
                    <a:lnTo>
                      <a:pt x="69" y="8"/>
                    </a:lnTo>
                    <a:lnTo>
                      <a:pt x="64" y="10"/>
                    </a:lnTo>
                    <a:lnTo>
                      <a:pt x="59" y="11"/>
                    </a:lnTo>
                    <a:lnTo>
                      <a:pt x="54" y="13"/>
                    </a:lnTo>
                    <a:lnTo>
                      <a:pt x="50" y="15"/>
                    </a:lnTo>
                    <a:lnTo>
                      <a:pt x="46" y="16"/>
                    </a:lnTo>
                    <a:lnTo>
                      <a:pt x="42" y="18"/>
                    </a:lnTo>
                    <a:lnTo>
                      <a:pt x="39" y="19"/>
                    </a:lnTo>
                    <a:lnTo>
                      <a:pt x="36" y="20"/>
                    </a:lnTo>
                    <a:lnTo>
                      <a:pt x="33" y="20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28" y="19"/>
                    </a:lnTo>
                    <a:lnTo>
                      <a:pt x="24" y="41"/>
                    </a:lnTo>
                    <a:lnTo>
                      <a:pt x="20" y="63"/>
                    </a:lnTo>
                    <a:lnTo>
                      <a:pt x="18" y="84"/>
                    </a:lnTo>
                    <a:lnTo>
                      <a:pt x="15" y="105"/>
                    </a:lnTo>
                    <a:lnTo>
                      <a:pt x="12" y="126"/>
                    </a:lnTo>
                    <a:lnTo>
                      <a:pt x="10" y="148"/>
                    </a:lnTo>
                    <a:lnTo>
                      <a:pt x="7" y="169"/>
                    </a:lnTo>
                    <a:lnTo>
                      <a:pt x="4" y="191"/>
                    </a:lnTo>
                    <a:lnTo>
                      <a:pt x="1" y="228"/>
                    </a:lnTo>
                    <a:lnTo>
                      <a:pt x="0" y="265"/>
                    </a:lnTo>
                    <a:lnTo>
                      <a:pt x="1" y="302"/>
                    </a:lnTo>
                    <a:lnTo>
                      <a:pt x="2" y="339"/>
                    </a:lnTo>
                    <a:lnTo>
                      <a:pt x="4" y="347"/>
                    </a:lnTo>
                    <a:lnTo>
                      <a:pt x="7" y="356"/>
                    </a:lnTo>
                    <a:lnTo>
                      <a:pt x="11" y="367"/>
                    </a:lnTo>
                    <a:lnTo>
                      <a:pt x="16" y="378"/>
                    </a:lnTo>
                    <a:lnTo>
                      <a:pt x="21" y="387"/>
                    </a:lnTo>
                    <a:lnTo>
                      <a:pt x="25" y="395"/>
                    </a:lnTo>
                    <a:lnTo>
                      <a:pt x="28" y="400"/>
                    </a:lnTo>
                    <a:lnTo>
                      <a:pt x="29" y="402"/>
                    </a:lnTo>
                    <a:lnTo>
                      <a:pt x="35" y="398"/>
                    </a:lnTo>
                    <a:lnTo>
                      <a:pt x="42" y="396"/>
                    </a:lnTo>
                    <a:lnTo>
                      <a:pt x="50" y="394"/>
                    </a:lnTo>
                    <a:lnTo>
                      <a:pt x="59" y="393"/>
                    </a:lnTo>
                    <a:lnTo>
                      <a:pt x="68" y="392"/>
                    </a:lnTo>
                    <a:lnTo>
                      <a:pt x="78" y="392"/>
                    </a:lnTo>
                    <a:lnTo>
                      <a:pt x="88" y="393"/>
                    </a:lnTo>
                    <a:lnTo>
                      <a:pt x="99" y="394"/>
                    </a:lnTo>
                    <a:lnTo>
                      <a:pt x="110" y="395"/>
                    </a:lnTo>
                    <a:lnTo>
                      <a:pt x="121" y="396"/>
                    </a:lnTo>
                    <a:lnTo>
                      <a:pt x="132" y="396"/>
                    </a:lnTo>
                    <a:lnTo>
                      <a:pt x="143" y="397"/>
                    </a:lnTo>
                    <a:lnTo>
                      <a:pt x="154" y="397"/>
                    </a:lnTo>
                    <a:lnTo>
                      <a:pt x="164" y="397"/>
                    </a:lnTo>
                    <a:lnTo>
                      <a:pt x="174" y="396"/>
                    </a:lnTo>
                    <a:lnTo>
                      <a:pt x="184" y="394"/>
                    </a:lnTo>
                    <a:lnTo>
                      <a:pt x="190" y="392"/>
                    </a:lnTo>
                    <a:lnTo>
                      <a:pt x="195" y="390"/>
                    </a:lnTo>
                    <a:lnTo>
                      <a:pt x="201" y="387"/>
                    </a:lnTo>
                    <a:lnTo>
                      <a:pt x="206" y="384"/>
                    </a:lnTo>
                    <a:lnTo>
                      <a:pt x="210" y="380"/>
                    </a:lnTo>
                    <a:lnTo>
                      <a:pt x="214" y="376"/>
                    </a:lnTo>
                    <a:lnTo>
                      <a:pt x="218" y="371"/>
                    </a:lnTo>
                    <a:lnTo>
                      <a:pt x="221" y="365"/>
                    </a:lnTo>
                    <a:lnTo>
                      <a:pt x="225" y="352"/>
                    </a:lnTo>
                    <a:lnTo>
                      <a:pt x="227" y="339"/>
                    </a:lnTo>
                    <a:lnTo>
                      <a:pt x="225" y="328"/>
                    </a:lnTo>
                    <a:lnTo>
                      <a:pt x="223" y="316"/>
                    </a:lnTo>
                    <a:lnTo>
                      <a:pt x="220" y="304"/>
                    </a:lnTo>
                    <a:lnTo>
                      <a:pt x="219" y="292"/>
                    </a:lnTo>
                    <a:lnTo>
                      <a:pt x="219" y="281"/>
                    </a:lnTo>
                    <a:lnTo>
                      <a:pt x="223" y="268"/>
                    </a:lnTo>
                    <a:lnTo>
                      <a:pt x="225" y="264"/>
                    </a:lnTo>
                    <a:lnTo>
                      <a:pt x="227" y="260"/>
                    </a:lnTo>
                    <a:lnTo>
                      <a:pt x="230" y="256"/>
                    </a:lnTo>
                    <a:lnTo>
                      <a:pt x="233" y="252"/>
                    </a:lnTo>
                    <a:lnTo>
                      <a:pt x="236" y="248"/>
                    </a:lnTo>
                    <a:lnTo>
                      <a:pt x="239" y="244"/>
                    </a:lnTo>
                    <a:lnTo>
                      <a:pt x="242" y="239"/>
                    </a:lnTo>
                    <a:lnTo>
                      <a:pt x="245" y="23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56" name="Freeform 4"/>
              <p:cNvSpPr>
                <a:spLocks/>
              </p:cNvSpPr>
              <p:nvPr/>
            </p:nvSpPr>
            <p:spPr bwMode="auto">
              <a:xfrm>
                <a:off x="3010" y="633"/>
                <a:ext cx="332" cy="455"/>
              </a:xfrm>
              <a:custGeom>
                <a:avLst/>
                <a:gdLst/>
                <a:ahLst/>
                <a:cxnLst>
                  <a:cxn ang="0">
                    <a:pos x="329" y="34"/>
                  </a:cxn>
                  <a:cxn ang="0">
                    <a:pos x="320" y="36"/>
                  </a:cxn>
                  <a:cxn ang="0">
                    <a:pos x="308" y="39"/>
                  </a:cxn>
                  <a:cxn ang="0">
                    <a:pos x="296" y="42"/>
                  </a:cxn>
                  <a:cxn ang="0">
                    <a:pos x="288" y="44"/>
                  </a:cxn>
                  <a:cxn ang="0">
                    <a:pos x="281" y="43"/>
                  </a:cxn>
                  <a:cxn ang="0">
                    <a:pos x="270" y="36"/>
                  </a:cxn>
                  <a:cxn ang="0">
                    <a:pos x="259" y="27"/>
                  </a:cxn>
                  <a:cxn ang="0">
                    <a:pos x="246" y="17"/>
                  </a:cxn>
                  <a:cxn ang="0">
                    <a:pos x="231" y="8"/>
                  </a:cxn>
                  <a:cxn ang="0">
                    <a:pos x="214" y="2"/>
                  </a:cxn>
                  <a:cxn ang="0">
                    <a:pos x="206" y="1"/>
                  </a:cxn>
                  <a:cxn ang="0">
                    <a:pos x="197" y="0"/>
                  </a:cxn>
                  <a:cxn ang="0">
                    <a:pos x="187" y="1"/>
                  </a:cxn>
                  <a:cxn ang="0">
                    <a:pos x="177" y="3"/>
                  </a:cxn>
                  <a:cxn ang="0">
                    <a:pos x="166" y="7"/>
                  </a:cxn>
                  <a:cxn ang="0">
                    <a:pos x="147" y="16"/>
                  </a:cxn>
                  <a:cxn ang="0">
                    <a:pos x="129" y="32"/>
                  </a:cxn>
                  <a:cxn ang="0">
                    <a:pos x="116" y="52"/>
                  </a:cxn>
                  <a:cxn ang="0">
                    <a:pos x="107" y="70"/>
                  </a:cxn>
                  <a:cxn ang="0">
                    <a:pos x="100" y="86"/>
                  </a:cxn>
                  <a:cxn ang="0">
                    <a:pos x="92" y="97"/>
                  </a:cxn>
                  <a:cxn ang="0">
                    <a:pos x="79" y="106"/>
                  </a:cxn>
                  <a:cxn ang="0">
                    <a:pos x="65" y="114"/>
                  </a:cxn>
                  <a:cxn ang="0">
                    <a:pos x="51" y="120"/>
                  </a:cxn>
                  <a:cxn ang="0">
                    <a:pos x="37" y="128"/>
                  </a:cxn>
                  <a:cxn ang="0">
                    <a:pos x="25" y="138"/>
                  </a:cxn>
                  <a:cxn ang="0">
                    <a:pos x="15" y="148"/>
                  </a:cxn>
                  <a:cxn ang="0">
                    <a:pos x="9" y="158"/>
                  </a:cxn>
                  <a:cxn ang="0">
                    <a:pos x="1" y="175"/>
                  </a:cxn>
                  <a:cxn ang="0">
                    <a:pos x="1" y="205"/>
                  </a:cxn>
                  <a:cxn ang="0">
                    <a:pos x="12" y="234"/>
                  </a:cxn>
                  <a:cxn ang="0">
                    <a:pos x="22" y="263"/>
                  </a:cxn>
                  <a:cxn ang="0">
                    <a:pos x="18" y="299"/>
                  </a:cxn>
                  <a:cxn ang="0">
                    <a:pos x="14" y="342"/>
                  </a:cxn>
                  <a:cxn ang="0">
                    <a:pos x="17" y="371"/>
                  </a:cxn>
                  <a:cxn ang="0">
                    <a:pos x="25" y="393"/>
                  </a:cxn>
                  <a:cxn ang="0">
                    <a:pos x="36" y="408"/>
                  </a:cxn>
                  <a:cxn ang="0">
                    <a:pos x="47" y="417"/>
                  </a:cxn>
                  <a:cxn ang="0">
                    <a:pos x="60" y="422"/>
                  </a:cxn>
                  <a:cxn ang="0">
                    <a:pos x="73" y="423"/>
                  </a:cxn>
                  <a:cxn ang="0">
                    <a:pos x="87" y="422"/>
                  </a:cxn>
                  <a:cxn ang="0">
                    <a:pos x="100" y="418"/>
                  </a:cxn>
                  <a:cxn ang="0">
                    <a:pos x="125" y="413"/>
                  </a:cxn>
                  <a:cxn ang="0">
                    <a:pos x="147" y="421"/>
                  </a:cxn>
                  <a:cxn ang="0">
                    <a:pos x="168" y="435"/>
                  </a:cxn>
                  <a:cxn ang="0">
                    <a:pos x="192" y="448"/>
                  </a:cxn>
                  <a:cxn ang="0">
                    <a:pos x="223" y="455"/>
                  </a:cxn>
                  <a:cxn ang="0">
                    <a:pos x="241" y="453"/>
                  </a:cxn>
                  <a:cxn ang="0">
                    <a:pos x="252" y="448"/>
                  </a:cxn>
                  <a:cxn ang="0">
                    <a:pos x="263" y="441"/>
                  </a:cxn>
                  <a:cxn ang="0">
                    <a:pos x="275" y="435"/>
                  </a:cxn>
                  <a:cxn ang="0">
                    <a:pos x="285" y="430"/>
                  </a:cxn>
                  <a:cxn ang="0">
                    <a:pos x="241" y="253"/>
                  </a:cxn>
                </a:cxnLst>
                <a:rect l="0" t="0" r="r" b="b"/>
                <a:pathLst>
                  <a:path w="332" h="455">
                    <a:moveTo>
                      <a:pt x="332" y="34"/>
                    </a:moveTo>
                    <a:lnTo>
                      <a:pt x="331" y="34"/>
                    </a:lnTo>
                    <a:lnTo>
                      <a:pt x="329" y="34"/>
                    </a:lnTo>
                    <a:lnTo>
                      <a:pt x="326" y="35"/>
                    </a:lnTo>
                    <a:lnTo>
                      <a:pt x="323" y="36"/>
                    </a:lnTo>
                    <a:lnTo>
                      <a:pt x="320" y="36"/>
                    </a:lnTo>
                    <a:lnTo>
                      <a:pt x="316" y="37"/>
                    </a:lnTo>
                    <a:lnTo>
                      <a:pt x="312" y="38"/>
                    </a:lnTo>
                    <a:lnTo>
                      <a:pt x="308" y="39"/>
                    </a:lnTo>
                    <a:lnTo>
                      <a:pt x="304" y="40"/>
                    </a:lnTo>
                    <a:lnTo>
                      <a:pt x="300" y="41"/>
                    </a:lnTo>
                    <a:lnTo>
                      <a:pt x="296" y="42"/>
                    </a:lnTo>
                    <a:lnTo>
                      <a:pt x="293" y="43"/>
                    </a:lnTo>
                    <a:lnTo>
                      <a:pt x="290" y="43"/>
                    </a:lnTo>
                    <a:lnTo>
                      <a:pt x="288" y="44"/>
                    </a:lnTo>
                    <a:lnTo>
                      <a:pt x="286" y="44"/>
                    </a:lnTo>
                    <a:lnTo>
                      <a:pt x="285" y="44"/>
                    </a:lnTo>
                    <a:lnTo>
                      <a:pt x="281" y="43"/>
                    </a:lnTo>
                    <a:lnTo>
                      <a:pt x="278" y="41"/>
                    </a:lnTo>
                    <a:lnTo>
                      <a:pt x="274" y="39"/>
                    </a:lnTo>
                    <a:lnTo>
                      <a:pt x="270" y="36"/>
                    </a:lnTo>
                    <a:lnTo>
                      <a:pt x="267" y="33"/>
                    </a:lnTo>
                    <a:lnTo>
                      <a:pt x="263" y="30"/>
                    </a:lnTo>
                    <a:lnTo>
                      <a:pt x="259" y="27"/>
                    </a:lnTo>
                    <a:lnTo>
                      <a:pt x="255" y="23"/>
                    </a:lnTo>
                    <a:lnTo>
                      <a:pt x="250" y="20"/>
                    </a:lnTo>
                    <a:lnTo>
                      <a:pt x="246" y="17"/>
                    </a:lnTo>
                    <a:lnTo>
                      <a:pt x="241" y="14"/>
                    </a:lnTo>
                    <a:lnTo>
                      <a:pt x="237" y="10"/>
                    </a:lnTo>
                    <a:lnTo>
                      <a:pt x="231" y="8"/>
                    </a:lnTo>
                    <a:lnTo>
                      <a:pt x="226" y="5"/>
                    </a:lnTo>
                    <a:lnTo>
                      <a:pt x="220" y="3"/>
                    </a:lnTo>
                    <a:lnTo>
                      <a:pt x="214" y="2"/>
                    </a:lnTo>
                    <a:lnTo>
                      <a:pt x="211" y="1"/>
                    </a:lnTo>
                    <a:lnTo>
                      <a:pt x="208" y="1"/>
                    </a:lnTo>
                    <a:lnTo>
                      <a:pt x="206" y="1"/>
                    </a:lnTo>
                    <a:lnTo>
                      <a:pt x="203" y="0"/>
                    </a:lnTo>
                    <a:lnTo>
                      <a:pt x="200" y="0"/>
                    </a:lnTo>
                    <a:lnTo>
                      <a:pt x="197" y="0"/>
                    </a:lnTo>
                    <a:lnTo>
                      <a:pt x="194" y="1"/>
                    </a:lnTo>
                    <a:lnTo>
                      <a:pt x="190" y="1"/>
                    </a:lnTo>
                    <a:lnTo>
                      <a:pt x="187" y="1"/>
                    </a:lnTo>
                    <a:lnTo>
                      <a:pt x="184" y="2"/>
                    </a:lnTo>
                    <a:lnTo>
                      <a:pt x="180" y="3"/>
                    </a:lnTo>
                    <a:lnTo>
                      <a:pt x="177" y="3"/>
                    </a:lnTo>
                    <a:lnTo>
                      <a:pt x="173" y="4"/>
                    </a:lnTo>
                    <a:lnTo>
                      <a:pt x="169" y="5"/>
                    </a:lnTo>
                    <a:lnTo>
                      <a:pt x="166" y="7"/>
                    </a:lnTo>
                    <a:lnTo>
                      <a:pt x="162" y="8"/>
                    </a:lnTo>
                    <a:lnTo>
                      <a:pt x="154" y="12"/>
                    </a:lnTo>
                    <a:lnTo>
                      <a:pt x="147" y="16"/>
                    </a:lnTo>
                    <a:lnTo>
                      <a:pt x="141" y="21"/>
                    </a:lnTo>
                    <a:lnTo>
                      <a:pt x="135" y="26"/>
                    </a:lnTo>
                    <a:lnTo>
                      <a:pt x="129" y="32"/>
                    </a:lnTo>
                    <a:lnTo>
                      <a:pt x="124" y="39"/>
                    </a:lnTo>
                    <a:lnTo>
                      <a:pt x="120" y="45"/>
                    </a:lnTo>
                    <a:lnTo>
                      <a:pt x="116" y="52"/>
                    </a:lnTo>
                    <a:lnTo>
                      <a:pt x="113" y="58"/>
                    </a:lnTo>
                    <a:lnTo>
                      <a:pt x="110" y="65"/>
                    </a:lnTo>
                    <a:lnTo>
                      <a:pt x="107" y="70"/>
                    </a:lnTo>
                    <a:lnTo>
                      <a:pt x="104" y="76"/>
                    </a:lnTo>
                    <a:lnTo>
                      <a:pt x="102" y="81"/>
                    </a:lnTo>
                    <a:lnTo>
                      <a:pt x="100" y="86"/>
                    </a:lnTo>
                    <a:lnTo>
                      <a:pt x="97" y="90"/>
                    </a:lnTo>
                    <a:lnTo>
                      <a:pt x="95" y="93"/>
                    </a:lnTo>
                    <a:lnTo>
                      <a:pt x="92" y="97"/>
                    </a:lnTo>
                    <a:lnTo>
                      <a:pt x="88" y="100"/>
                    </a:lnTo>
                    <a:lnTo>
                      <a:pt x="84" y="103"/>
                    </a:lnTo>
                    <a:lnTo>
                      <a:pt x="79" y="106"/>
                    </a:lnTo>
                    <a:lnTo>
                      <a:pt x="75" y="109"/>
                    </a:lnTo>
                    <a:lnTo>
                      <a:pt x="70" y="111"/>
                    </a:lnTo>
                    <a:lnTo>
                      <a:pt x="65" y="114"/>
                    </a:lnTo>
                    <a:lnTo>
                      <a:pt x="60" y="116"/>
                    </a:lnTo>
                    <a:lnTo>
                      <a:pt x="56" y="118"/>
                    </a:lnTo>
                    <a:lnTo>
                      <a:pt x="51" y="120"/>
                    </a:lnTo>
                    <a:lnTo>
                      <a:pt x="46" y="123"/>
                    </a:lnTo>
                    <a:lnTo>
                      <a:pt x="41" y="125"/>
                    </a:lnTo>
                    <a:lnTo>
                      <a:pt x="37" y="128"/>
                    </a:lnTo>
                    <a:lnTo>
                      <a:pt x="33" y="131"/>
                    </a:lnTo>
                    <a:lnTo>
                      <a:pt x="28" y="134"/>
                    </a:lnTo>
                    <a:lnTo>
                      <a:pt x="25" y="138"/>
                    </a:lnTo>
                    <a:lnTo>
                      <a:pt x="21" y="142"/>
                    </a:lnTo>
                    <a:lnTo>
                      <a:pt x="18" y="145"/>
                    </a:lnTo>
                    <a:lnTo>
                      <a:pt x="15" y="148"/>
                    </a:lnTo>
                    <a:lnTo>
                      <a:pt x="13" y="152"/>
                    </a:lnTo>
                    <a:lnTo>
                      <a:pt x="11" y="155"/>
                    </a:lnTo>
                    <a:lnTo>
                      <a:pt x="9" y="158"/>
                    </a:lnTo>
                    <a:lnTo>
                      <a:pt x="7" y="162"/>
                    </a:lnTo>
                    <a:lnTo>
                      <a:pt x="5" y="165"/>
                    </a:lnTo>
                    <a:lnTo>
                      <a:pt x="1" y="175"/>
                    </a:lnTo>
                    <a:lnTo>
                      <a:pt x="0" y="186"/>
                    </a:lnTo>
                    <a:lnTo>
                      <a:pt x="0" y="195"/>
                    </a:lnTo>
                    <a:lnTo>
                      <a:pt x="1" y="205"/>
                    </a:lnTo>
                    <a:lnTo>
                      <a:pt x="4" y="215"/>
                    </a:lnTo>
                    <a:lnTo>
                      <a:pt x="8" y="225"/>
                    </a:lnTo>
                    <a:lnTo>
                      <a:pt x="12" y="234"/>
                    </a:lnTo>
                    <a:lnTo>
                      <a:pt x="16" y="244"/>
                    </a:lnTo>
                    <a:lnTo>
                      <a:pt x="20" y="253"/>
                    </a:lnTo>
                    <a:lnTo>
                      <a:pt x="22" y="263"/>
                    </a:lnTo>
                    <a:lnTo>
                      <a:pt x="23" y="273"/>
                    </a:lnTo>
                    <a:lnTo>
                      <a:pt x="22" y="283"/>
                    </a:lnTo>
                    <a:lnTo>
                      <a:pt x="18" y="299"/>
                    </a:lnTo>
                    <a:lnTo>
                      <a:pt x="16" y="314"/>
                    </a:lnTo>
                    <a:lnTo>
                      <a:pt x="14" y="329"/>
                    </a:lnTo>
                    <a:lnTo>
                      <a:pt x="14" y="342"/>
                    </a:lnTo>
                    <a:lnTo>
                      <a:pt x="14" y="353"/>
                    </a:lnTo>
                    <a:lnTo>
                      <a:pt x="15" y="362"/>
                    </a:lnTo>
                    <a:lnTo>
                      <a:pt x="17" y="371"/>
                    </a:lnTo>
                    <a:lnTo>
                      <a:pt x="19" y="379"/>
                    </a:lnTo>
                    <a:lnTo>
                      <a:pt x="22" y="387"/>
                    </a:lnTo>
                    <a:lnTo>
                      <a:pt x="25" y="393"/>
                    </a:lnTo>
                    <a:lnTo>
                      <a:pt x="28" y="399"/>
                    </a:lnTo>
                    <a:lnTo>
                      <a:pt x="32" y="404"/>
                    </a:lnTo>
                    <a:lnTo>
                      <a:pt x="36" y="408"/>
                    </a:lnTo>
                    <a:lnTo>
                      <a:pt x="39" y="411"/>
                    </a:lnTo>
                    <a:lnTo>
                      <a:pt x="43" y="414"/>
                    </a:lnTo>
                    <a:lnTo>
                      <a:pt x="47" y="417"/>
                    </a:lnTo>
                    <a:lnTo>
                      <a:pt x="51" y="419"/>
                    </a:lnTo>
                    <a:lnTo>
                      <a:pt x="55" y="420"/>
                    </a:lnTo>
                    <a:lnTo>
                      <a:pt x="60" y="422"/>
                    </a:lnTo>
                    <a:lnTo>
                      <a:pt x="64" y="423"/>
                    </a:lnTo>
                    <a:lnTo>
                      <a:pt x="69" y="423"/>
                    </a:lnTo>
                    <a:lnTo>
                      <a:pt x="73" y="423"/>
                    </a:lnTo>
                    <a:lnTo>
                      <a:pt x="78" y="423"/>
                    </a:lnTo>
                    <a:lnTo>
                      <a:pt x="82" y="423"/>
                    </a:lnTo>
                    <a:lnTo>
                      <a:pt x="87" y="422"/>
                    </a:lnTo>
                    <a:lnTo>
                      <a:pt x="91" y="421"/>
                    </a:lnTo>
                    <a:lnTo>
                      <a:pt x="95" y="419"/>
                    </a:lnTo>
                    <a:lnTo>
                      <a:pt x="100" y="418"/>
                    </a:lnTo>
                    <a:lnTo>
                      <a:pt x="109" y="414"/>
                    </a:lnTo>
                    <a:lnTo>
                      <a:pt x="117" y="413"/>
                    </a:lnTo>
                    <a:lnTo>
                      <a:pt x="125" y="413"/>
                    </a:lnTo>
                    <a:lnTo>
                      <a:pt x="132" y="415"/>
                    </a:lnTo>
                    <a:lnTo>
                      <a:pt x="140" y="417"/>
                    </a:lnTo>
                    <a:lnTo>
                      <a:pt x="147" y="421"/>
                    </a:lnTo>
                    <a:lnTo>
                      <a:pt x="154" y="425"/>
                    </a:lnTo>
                    <a:lnTo>
                      <a:pt x="161" y="430"/>
                    </a:lnTo>
                    <a:lnTo>
                      <a:pt x="168" y="435"/>
                    </a:lnTo>
                    <a:lnTo>
                      <a:pt x="176" y="439"/>
                    </a:lnTo>
                    <a:lnTo>
                      <a:pt x="184" y="444"/>
                    </a:lnTo>
                    <a:lnTo>
                      <a:pt x="192" y="448"/>
                    </a:lnTo>
                    <a:lnTo>
                      <a:pt x="201" y="451"/>
                    </a:lnTo>
                    <a:lnTo>
                      <a:pt x="212" y="454"/>
                    </a:lnTo>
                    <a:lnTo>
                      <a:pt x="223" y="455"/>
                    </a:lnTo>
                    <a:lnTo>
                      <a:pt x="234" y="455"/>
                    </a:lnTo>
                    <a:lnTo>
                      <a:pt x="238" y="454"/>
                    </a:lnTo>
                    <a:lnTo>
                      <a:pt x="241" y="453"/>
                    </a:lnTo>
                    <a:lnTo>
                      <a:pt x="245" y="452"/>
                    </a:lnTo>
                    <a:lnTo>
                      <a:pt x="248" y="450"/>
                    </a:lnTo>
                    <a:lnTo>
                      <a:pt x="252" y="448"/>
                    </a:lnTo>
                    <a:lnTo>
                      <a:pt x="256" y="446"/>
                    </a:lnTo>
                    <a:lnTo>
                      <a:pt x="260" y="444"/>
                    </a:lnTo>
                    <a:lnTo>
                      <a:pt x="263" y="441"/>
                    </a:lnTo>
                    <a:lnTo>
                      <a:pt x="267" y="439"/>
                    </a:lnTo>
                    <a:lnTo>
                      <a:pt x="271" y="437"/>
                    </a:lnTo>
                    <a:lnTo>
                      <a:pt x="275" y="435"/>
                    </a:lnTo>
                    <a:lnTo>
                      <a:pt x="278" y="433"/>
                    </a:lnTo>
                    <a:lnTo>
                      <a:pt x="281" y="431"/>
                    </a:lnTo>
                    <a:lnTo>
                      <a:pt x="285" y="430"/>
                    </a:lnTo>
                    <a:lnTo>
                      <a:pt x="288" y="429"/>
                    </a:lnTo>
                    <a:lnTo>
                      <a:pt x="290" y="428"/>
                    </a:lnTo>
                    <a:lnTo>
                      <a:pt x="241" y="253"/>
                    </a:lnTo>
                    <a:lnTo>
                      <a:pt x="33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57" name="Freeform 5"/>
              <p:cNvSpPr>
                <a:spLocks/>
              </p:cNvSpPr>
              <p:nvPr/>
            </p:nvSpPr>
            <p:spPr bwMode="auto">
              <a:xfrm>
                <a:off x="3430" y="962"/>
                <a:ext cx="27" cy="27"/>
              </a:xfrm>
              <a:custGeom>
                <a:avLst/>
                <a:gdLst/>
                <a:ahLst/>
                <a:cxnLst>
                  <a:cxn ang="0">
                    <a:pos x="27" y="20"/>
                  </a:cxn>
                  <a:cxn ang="0">
                    <a:pos x="17" y="20"/>
                  </a:cxn>
                  <a:cxn ang="0">
                    <a:pos x="11" y="27"/>
                  </a:cxn>
                  <a:cxn ang="0">
                    <a:pos x="9" y="18"/>
                  </a:cxn>
                  <a:cxn ang="0">
                    <a:pos x="0" y="15"/>
                  </a:cxn>
                  <a:cxn ang="0">
                    <a:pos x="8" y="10"/>
                  </a:cxn>
                  <a:cxn ang="0">
                    <a:pos x="8" y="0"/>
                  </a:cxn>
                  <a:cxn ang="0">
                    <a:pos x="15" y="6"/>
                  </a:cxn>
                  <a:cxn ang="0">
                    <a:pos x="24" y="3"/>
                  </a:cxn>
                  <a:cxn ang="0">
                    <a:pos x="21" y="12"/>
                  </a:cxn>
                  <a:cxn ang="0">
                    <a:pos x="27" y="20"/>
                  </a:cxn>
                </a:cxnLst>
                <a:rect l="0" t="0" r="r" b="b"/>
                <a:pathLst>
                  <a:path w="27" h="27">
                    <a:moveTo>
                      <a:pt x="27" y="20"/>
                    </a:moveTo>
                    <a:lnTo>
                      <a:pt x="17" y="20"/>
                    </a:lnTo>
                    <a:lnTo>
                      <a:pt x="11" y="27"/>
                    </a:lnTo>
                    <a:lnTo>
                      <a:pt x="9" y="18"/>
                    </a:lnTo>
                    <a:lnTo>
                      <a:pt x="0" y="15"/>
                    </a:lnTo>
                    <a:lnTo>
                      <a:pt x="8" y="10"/>
                    </a:lnTo>
                    <a:lnTo>
                      <a:pt x="8" y="0"/>
                    </a:lnTo>
                    <a:lnTo>
                      <a:pt x="15" y="6"/>
                    </a:lnTo>
                    <a:lnTo>
                      <a:pt x="24" y="3"/>
                    </a:lnTo>
                    <a:lnTo>
                      <a:pt x="21" y="12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58" name="Freeform 6"/>
              <p:cNvSpPr>
                <a:spLocks/>
              </p:cNvSpPr>
              <p:nvPr/>
            </p:nvSpPr>
            <p:spPr bwMode="auto">
              <a:xfrm>
                <a:off x="3104" y="831"/>
                <a:ext cx="27" cy="27"/>
              </a:xfrm>
              <a:custGeom>
                <a:avLst/>
                <a:gdLst/>
                <a:ahLst/>
                <a:cxnLst>
                  <a:cxn ang="0">
                    <a:pos x="16" y="27"/>
                  </a:cxn>
                  <a:cxn ang="0">
                    <a:pos x="10" y="20"/>
                  </a:cxn>
                  <a:cxn ang="0">
                    <a:pos x="0" y="21"/>
                  </a:cxn>
                  <a:cxn ang="0">
                    <a:pos x="5" y="13"/>
                  </a:cxn>
                  <a:cxn ang="0">
                    <a:pos x="1" y="4"/>
                  </a:cxn>
                  <a:cxn ang="0">
                    <a:pos x="10" y="6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27" y="14"/>
                  </a:cxn>
                  <a:cxn ang="0">
                    <a:pos x="18" y="18"/>
                  </a:cxn>
                  <a:cxn ang="0">
                    <a:pos x="16" y="27"/>
                  </a:cxn>
                </a:cxnLst>
                <a:rect l="0" t="0" r="r" b="b"/>
                <a:pathLst>
                  <a:path w="27" h="27">
                    <a:moveTo>
                      <a:pt x="16" y="27"/>
                    </a:moveTo>
                    <a:lnTo>
                      <a:pt x="10" y="20"/>
                    </a:lnTo>
                    <a:lnTo>
                      <a:pt x="0" y="21"/>
                    </a:lnTo>
                    <a:lnTo>
                      <a:pt x="5" y="13"/>
                    </a:lnTo>
                    <a:lnTo>
                      <a:pt x="1" y="4"/>
                    </a:lnTo>
                    <a:lnTo>
                      <a:pt x="10" y="6"/>
                    </a:lnTo>
                    <a:lnTo>
                      <a:pt x="18" y="0"/>
                    </a:lnTo>
                    <a:lnTo>
                      <a:pt x="18" y="10"/>
                    </a:lnTo>
                    <a:lnTo>
                      <a:pt x="27" y="14"/>
                    </a:lnTo>
                    <a:lnTo>
                      <a:pt x="18" y="18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59" name="Freeform 7"/>
              <p:cNvSpPr>
                <a:spLocks/>
              </p:cNvSpPr>
              <p:nvPr/>
            </p:nvSpPr>
            <p:spPr bwMode="auto">
              <a:xfrm>
                <a:off x="3139" y="714"/>
                <a:ext cx="17" cy="18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1" y="13"/>
                  </a:cxn>
                  <a:cxn ang="0">
                    <a:pos x="7" y="18"/>
                  </a:cxn>
                  <a:cxn ang="0">
                    <a:pos x="6" y="12"/>
                  </a:cxn>
                  <a:cxn ang="0">
                    <a:pos x="0" y="10"/>
                  </a:cxn>
                  <a:cxn ang="0">
                    <a:pos x="5" y="6"/>
                  </a:cxn>
                  <a:cxn ang="0">
                    <a:pos x="6" y="0"/>
                  </a:cxn>
                  <a:cxn ang="0">
                    <a:pos x="10" y="4"/>
                  </a:cxn>
                  <a:cxn ang="0">
                    <a:pos x="16" y="3"/>
                  </a:cxn>
                  <a:cxn ang="0">
                    <a:pos x="14" y="9"/>
                  </a:cxn>
                  <a:cxn ang="0">
                    <a:pos x="17" y="14"/>
                  </a:cxn>
                </a:cxnLst>
                <a:rect l="0" t="0" r="r" b="b"/>
                <a:pathLst>
                  <a:path w="17" h="18">
                    <a:moveTo>
                      <a:pt x="17" y="14"/>
                    </a:moveTo>
                    <a:lnTo>
                      <a:pt x="11" y="13"/>
                    </a:lnTo>
                    <a:lnTo>
                      <a:pt x="7" y="18"/>
                    </a:lnTo>
                    <a:lnTo>
                      <a:pt x="6" y="12"/>
                    </a:lnTo>
                    <a:lnTo>
                      <a:pt x="0" y="10"/>
                    </a:lnTo>
                    <a:lnTo>
                      <a:pt x="5" y="6"/>
                    </a:lnTo>
                    <a:lnTo>
                      <a:pt x="6" y="0"/>
                    </a:lnTo>
                    <a:lnTo>
                      <a:pt x="10" y="4"/>
                    </a:lnTo>
                    <a:lnTo>
                      <a:pt x="16" y="3"/>
                    </a:lnTo>
                    <a:lnTo>
                      <a:pt x="14" y="9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0" name="Freeform 8"/>
              <p:cNvSpPr>
                <a:spLocks/>
              </p:cNvSpPr>
              <p:nvPr/>
            </p:nvSpPr>
            <p:spPr bwMode="auto">
              <a:xfrm>
                <a:off x="3347" y="682"/>
                <a:ext cx="18" cy="17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3" y="6"/>
                  </a:cxn>
                  <a:cxn ang="0">
                    <a:pos x="18" y="10"/>
                  </a:cxn>
                  <a:cxn ang="0">
                    <a:pos x="12" y="12"/>
                  </a:cxn>
                  <a:cxn ang="0">
                    <a:pos x="9" y="17"/>
                  </a:cxn>
                  <a:cxn ang="0">
                    <a:pos x="7" y="12"/>
                  </a:cxn>
                  <a:cxn ang="0">
                    <a:pos x="0" y="11"/>
                  </a:cxn>
                  <a:cxn ang="0">
                    <a:pos x="5" y="7"/>
                  </a:cxn>
                  <a:cxn ang="0">
                    <a:pos x="3" y="1"/>
                  </a:cxn>
                  <a:cxn ang="0">
                    <a:pos x="9" y="3"/>
                  </a:cxn>
                  <a:cxn ang="0">
                    <a:pos x="14" y="0"/>
                  </a:cxn>
                </a:cxnLst>
                <a:rect l="0" t="0" r="r" b="b"/>
                <a:pathLst>
                  <a:path w="18" h="17">
                    <a:moveTo>
                      <a:pt x="14" y="0"/>
                    </a:moveTo>
                    <a:lnTo>
                      <a:pt x="13" y="6"/>
                    </a:lnTo>
                    <a:lnTo>
                      <a:pt x="18" y="10"/>
                    </a:lnTo>
                    <a:lnTo>
                      <a:pt x="12" y="12"/>
                    </a:lnTo>
                    <a:lnTo>
                      <a:pt x="9" y="17"/>
                    </a:lnTo>
                    <a:lnTo>
                      <a:pt x="7" y="12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3" y="1"/>
                    </a:lnTo>
                    <a:lnTo>
                      <a:pt x="9" y="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1" name="Freeform 9"/>
              <p:cNvSpPr>
                <a:spLocks/>
              </p:cNvSpPr>
              <p:nvPr/>
            </p:nvSpPr>
            <p:spPr bwMode="auto">
              <a:xfrm>
                <a:off x="3410" y="773"/>
                <a:ext cx="18" cy="1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3"/>
                  </a:cxn>
                  <a:cxn ang="0">
                    <a:pos x="16" y="10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8" y="0"/>
                  </a:cxn>
                </a:cxnLst>
                <a:rect l="0" t="0" r="r" b="b"/>
                <a:pathLst>
                  <a:path w="18" h="10">
                    <a:moveTo>
                      <a:pt x="18" y="0"/>
                    </a:moveTo>
                    <a:lnTo>
                      <a:pt x="0" y="3"/>
                    </a:lnTo>
                    <a:lnTo>
                      <a:pt x="16" y="10"/>
                    </a:lnTo>
                    <a:lnTo>
                      <a:pt x="16" y="7"/>
                    </a:lnTo>
                    <a:lnTo>
                      <a:pt x="17" y="5"/>
                    </a:lnTo>
                    <a:lnTo>
                      <a:pt x="17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2" name="Freeform 10"/>
              <p:cNvSpPr>
                <a:spLocks/>
              </p:cNvSpPr>
              <p:nvPr/>
            </p:nvSpPr>
            <p:spPr bwMode="auto">
              <a:xfrm>
                <a:off x="3409" y="791"/>
                <a:ext cx="16" cy="1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  <a:cxn ang="0">
                    <a:pos x="16" y="10"/>
                  </a:cxn>
                  <a:cxn ang="0">
                    <a:pos x="16" y="8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6" y="0"/>
                  </a:cxn>
                </a:cxnLst>
                <a:rect l="0" t="0" r="r" b="b"/>
                <a:pathLst>
                  <a:path w="16" h="10">
                    <a:moveTo>
                      <a:pt x="16" y="0"/>
                    </a:moveTo>
                    <a:lnTo>
                      <a:pt x="0" y="6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3" name="Freeform 11"/>
              <p:cNvSpPr>
                <a:spLocks/>
              </p:cNvSpPr>
              <p:nvPr/>
            </p:nvSpPr>
            <p:spPr bwMode="auto">
              <a:xfrm>
                <a:off x="3414" y="754"/>
                <a:ext cx="1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10"/>
                  </a:cxn>
                  <a:cxn ang="0">
                    <a:pos x="16" y="8"/>
                  </a:cxn>
                  <a:cxn ang="0">
                    <a:pos x="17" y="5"/>
                  </a:cxn>
                  <a:cxn ang="0">
                    <a:pos x="18" y="3"/>
                  </a:cxn>
                  <a:cxn ang="0">
                    <a:pos x="19" y="1"/>
                  </a:cxn>
                  <a:cxn ang="0">
                    <a:pos x="0" y="0"/>
                  </a:cxn>
                </a:cxnLst>
                <a:rect l="0" t="0" r="r" b="b"/>
                <a:pathLst>
                  <a:path w="19" h="10">
                    <a:moveTo>
                      <a:pt x="0" y="0"/>
                    </a:moveTo>
                    <a:lnTo>
                      <a:pt x="16" y="10"/>
                    </a:lnTo>
                    <a:lnTo>
                      <a:pt x="16" y="8"/>
                    </a:lnTo>
                    <a:lnTo>
                      <a:pt x="17" y="5"/>
                    </a:lnTo>
                    <a:lnTo>
                      <a:pt x="18" y="3"/>
                    </a:lnTo>
                    <a:lnTo>
                      <a:pt x="1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4" name="Freeform 12"/>
              <p:cNvSpPr>
                <a:spLocks/>
              </p:cNvSpPr>
              <p:nvPr/>
            </p:nvSpPr>
            <p:spPr bwMode="auto">
              <a:xfrm>
                <a:off x="3423" y="735"/>
                <a:ext cx="19" cy="13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0"/>
                  </a:cxn>
                  <a:cxn ang="0">
                    <a:pos x="14" y="13"/>
                  </a:cxn>
                  <a:cxn ang="0">
                    <a:pos x="15" y="11"/>
                  </a:cxn>
                  <a:cxn ang="0">
                    <a:pos x="16" y="9"/>
                  </a:cxn>
                  <a:cxn ang="0">
                    <a:pos x="17" y="6"/>
                  </a:cxn>
                  <a:cxn ang="0">
                    <a:pos x="19" y="4"/>
                  </a:cxn>
                </a:cxnLst>
                <a:rect l="0" t="0" r="r" b="b"/>
                <a:pathLst>
                  <a:path w="19" h="13">
                    <a:moveTo>
                      <a:pt x="19" y="4"/>
                    </a:moveTo>
                    <a:lnTo>
                      <a:pt x="0" y="0"/>
                    </a:lnTo>
                    <a:lnTo>
                      <a:pt x="14" y="13"/>
                    </a:lnTo>
                    <a:lnTo>
                      <a:pt x="15" y="11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5" name="Freeform 13"/>
              <p:cNvSpPr>
                <a:spLocks/>
              </p:cNvSpPr>
              <p:nvPr/>
            </p:nvSpPr>
            <p:spPr bwMode="auto">
              <a:xfrm>
                <a:off x="3105" y="1073"/>
                <a:ext cx="11" cy="11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0" y="1"/>
                  </a:cxn>
                  <a:cxn ang="0">
                    <a:pos x="10" y="0"/>
                  </a:cxn>
                  <a:cxn ang="0">
                    <a:pos x="11" y="10"/>
                  </a:cxn>
                  <a:cxn ang="0">
                    <a:pos x="2" y="11"/>
                  </a:cxn>
                </a:cxnLst>
                <a:rect l="0" t="0" r="r" b="b"/>
                <a:pathLst>
                  <a:path w="11" h="11">
                    <a:moveTo>
                      <a:pt x="2" y="11"/>
                    </a:moveTo>
                    <a:lnTo>
                      <a:pt x="0" y="1"/>
                    </a:lnTo>
                    <a:lnTo>
                      <a:pt x="10" y="0"/>
                    </a:lnTo>
                    <a:lnTo>
                      <a:pt x="11" y="10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6" name="Freeform 14"/>
              <p:cNvSpPr>
                <a:spLocks/>
              </p:cNvSpPr>
              <p:nvPr/>
            </p:nvSpPr>
            <p:spPr bwMode="auto">
              <a:xfrm>
                <a:off x="3124" y="1071"/>
                <a:ext cx="10" cy="11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0"/>
                  </a:cxn>
                  <a:cxn ang="0">
                    <a:pos x="10" y="1"/>
                  </a:cxn>
                  <a:cxn ang="0">
                    <a:pos x="10" y="11"/>
                  </a:cxn>
                  <a:cxn ang="0">
                    <a:pos x="0" y="10"/>
                  </a:cxn>
                </a:cxnLst>
                <a:rect l="0" t="0" r="r" b="b"/>
                <a:pathLst>
                  <a:path w="10" h="11">
                    <a:moveTo>
                      <a:pt x="0" y="10"/>
                    </a:moveTo>
                    <a:lnTo>
                      <a:pt x="1" y="0"/>
                    </a:lnTo>
                    <a:lnTo>
                      <a:pt x="10" y="1"/>
                    </a:lnTo>
                    <a:lnTo>
                      <a:pt x="10" y="1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7" name="Freeform 15"/>
              <p:cNvSpPr>
                <a:spLocks/>
              </p:cNvSpPr>
              <p:nvPr/>
            </p:nvSpPr>
            <p:spPr bwMode="auto">
              <a:xfrm>
                <a:off x="3142" y="1074"/>
                <a:ext cx="12" cy="12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3" y="0"/>
                  </a:cxn>
                  <a:cxn ang="0">
                    <a:pos x="12" y="2"/>
                  </a:cxn>
                  <a:cxn ang="0">
                    <a:pos x="9" y="12"/>
                  </a:cxn>
                  <a:cxn ang="0">
                    <a:pos x="0" y="9"/>
                  </a:cxn>
                </a:cxnLst>
                <a:rect l="0" t="0" r="r" b="b"/>
                <a:pathLst>
                  <a:path w="12" h="12">
                    <a:moveTo>
                      <a:pt x="0" y="9"/>
                    </a:moveTo>
                    <a:lnTo>
                      <a:pt x="3" y="0"/>
                    </a:lnTo>
                    <a:lnTo>
                      <a:pt x="12" y="2"/>
                    </a:lnTo>
                    <a:lnTo>
                      <a:pt x="9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8" name="Freeform 16"/>
              <p:cNvSpPr>
                <a:spLocks/>
              </p:cNvSpPr>
              <p:nvPr/>
            </p:nvSpPr>
            <p:spPr bwMode="auto">
              <a:xfrm>
                <a:off x="3159" y="1083"/>
                <a:ext cx="13" cy="13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4" y="0"/>
                  </a:cxn>
                  <a:cxn ang="0">
                    <a:pos x="13" y="4"/>
                  </a:cxn>
                  <a:cxn ang="0">
                    <a:pos x="9" y="13"/>
                  </a:cxn>
                  <a:cxn ang="0">
                    <a:pos x="0" y="9"/>
                  </a:cxn>
                </a:cxnLst>
                <a:rect l="0" t="0" r="r" b="b"/>
                <a:pathLst>
                  <a:path w="13" h="13">
                    <a:moveTo>
                      <a:pt x="0" y="9"/>
                    </a:moveTo>
                    <a:lnTo>
                      <a:pt x="4" y="0"/>
                    </a:lnTo>
                    <a:lnTo>
                      <a:pt x="13" y="4"/>
                    </a:lnTo>
                    <a:lnTo>
                      <a:pt x="9" y="13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69" name="Freeform 17"/>
              <p:cNvSpPr>
                <a:spLocks/>
              </p:cNvSpPr>
              <p:nvPr/>
            </p:nvSpPr>
            <p:spPr bwMode="auto">
              <a:xfrm>
                <a:off x="3176" y="1093"/>
                <a:ext cx="13" cy="13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0"/>
                  </a:cxn>
                  <a:cxn ang="0">
                    <a:pos x="13" y="5"/>
                  </a:cxn>
                  <a:cxn ang="0">
                    <a:pos x="8" y="13"/>
                  </a:cxn>
                  <a:cxn ang="0">
                    <a:pos x="0" y="8"/>
                  </a:cxn>
                </a:cxnLst>
                <a:rect l="0" t="0" r="r" b="b"/>
                <a:pathLst>
                  <a:path w="13" h="13">
                    <a:moveTo>
                      <a:pt x="0" y="8"/>
                    </a:moveTo>
                    <a:lnTo>
                      <a:pt x="4" y="0"/>
                    </a:lnTo>
                    <a:lnTo>
                      <a:pt x="13" y="5"/>
                    </a:lnTo>
                    <a:lnTo>
                      <a:pt x="8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0" name="Freeform 18"/>
              <p:cNvSpPr>
                <a:spLocks/>
              </p:cNvSpPr>
              <p:nvPr/>
            </p:nvSpPr>
            <p:spPr bwMode="auto">
              <a:xfrm>
                <a:off x="3191" y="1103"/>
                <a:ext cx="13" cy="1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" y="0"/>
                  </a:cxn>
                  <a:cxn ang="0">
                    <a:pos x="13" y="5"/>
                  </a:cxn>
                  <a:cxn ang="0">
                    <a:pos x="8" y="13"/>
                  </a:cxn>
                  <a:cxn ang="0">
                    <a:pos x="0" y="7"/>
                  </a:cxn>
                </a:cxnLst>
                <a:rect l="0" t="0" r="r" b="b"/>
                <a:pathLst>
                  <a:path w="13" h="13">
                    <a:moveTo>
                      <a:pt x="0" y="7"/>
                    </a:moveTo>
                    <a:lnTo>
                      <a:pt x="5" y="0"/>
                    </a:lnTo>
                    <a:lnTo>
                      <a:pt x="13" y="5"/>
                    </a:lnTo>
                    <a:lnTo>
                      <a:pt x="8" y="1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1" name="Freeform 19"/>
              <p:cNvSpPr>
                <a:spLocks/>
              </p:cNvSpPr>
              <p:nvPr/>
            </p:nvSpPr>
            <p:spPr bwMode="auto">
              <a:xfrm>
                <a:off x="3209" y="1112"/>
                <a:ext cx="11" cy="12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9" y="12"/>
                  </a:cxn>
                  <a:cxn ang="0">
                    <a:pos x="0" y="10"/>
                  </a:cxn>
                </a:cxnLst>
                <a:rect l="0" t="0" r="r" b="b"/>
                <a:pathLst>
                  <a:path w="11" h="12">
                    <a:moveTo>
                      <a:pt x="0" y="10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9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2" name="Freeform 20"/>
              <p:cNvSpPr>
                <a:spLocks/>
              </p:cNvSpPr>
              <p:nvPr/>
            </p:nvSpPr>
            <p:spPr bwMode="auto">
              <a:xfrm>
                <a:off x="3228" y="1114"/>
                <a:ext cx="10" cy="10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0" y="9"/>
                  </a:cxn>
                  <a:cxn ang="0">
                    <a:pos x="1" y="10"/>
                  </a:cxn>
                </a:cxnLst>
                <a:rect l="0" t="0" r="r" b="b"/>
                <a:pathLst>
                  <a:path w="10" h="10">
                    <a:moveTo>
                      <a:pt x="1" y="1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0" y="9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3" name="Freeform 21"/>
              <p:cNvSpPr>
                <a:spLocks/>
              </p:cNvSpPr>
              <p:nvPr/>
            </p:nvSpPr>
            <p:spPr bwMode="auto">
              <a:xfrm>
                <a:off x="3245" y="1110"/>
                <a:ext cx="12" cy="11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2"/>
                  </a:cxn>
                  <a:cxn ang="0">
                    <a:pos x="9" y="0"/>
                  </a:cxn>
                  <a:cxn ang="0">
                    <a:pos x="12" y="9"/>
                  </a:cxn>
                  <a:cxn ang="0">
                    <a:pos x="3" y="11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lnTo>
                      <a:pt x="0" y="2"/>
                    </a:lnTo>
                    <a:lnTo>
                      <a:pt x="9" y="0"/>
                    </a:lnTo>
                    <a:lnTo>
                      <a:pt x="12" y="9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4" name="Freeform 22"/>
              <p:cNvSpPr>
                <a:spLocks/>
              </p:cNvSpPr>
              <p:nvPr/>
            </p:nvSpPr>
            <p:spPr bwMode="auto">
              <a:xfrm>
                <a:off x="3261" y="1101"/>
                <a:ext cx="13" cy="1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13" y="8"/>
                  </a:cxn>
                  <a:cxn ang="0">
                    <a:pos x="5" y="13"/>
                  </a:cxn>
                </a:cxnLst>
                <a:rect l="0" t="0" r="r" b="b"/>
                <a:pathLst>
                  <a:path w="13" h="13">
                    <a:moveTo>
                      <a:pt x="5" y="13"/>
                    </a:moveTo>
                    <a:lnTo>
                      <a:pt x="0" y="4"/>
                    </a:lnTo>
                    <a:lnTo>
                      <a:pt x="8" y="0"/>
                    </a:lnTo>
                    <a:lnTo>
                      <a:pt x="13" y="8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5" name="Freeform 23"/>
              <p:cNvSpPr>
                <a:spLocks/>
              </p:cNvSpPr>
              <p:nvPr/>
            </p:nvSpPr>
            <p:spPr bwMode="auto">
              <a:xfrm>
                <a:off x="3278" y="1092"/>
                <a:ext cx="12" cy="13"/>
              </a:xfrm>
              <a:custGeom>
                <a:avLst/>
                <a:gdLst/>
                <a:ahLst/>
                <a:cxnLst>
                  <a:cxn ang="0">
                    <a:pos x="4" y="13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12" y="9"/>
                  </a:cxn>
                  <a:cxn ang="0">
                    <a:pos x="4" y="13"/>
                  </a:cxn>
                </a:cxnLst>
                <a:rect l="0" t="0" r="r" b="b"/>
                <a:pathLst>
                  <a:path w="12" h="13">
                    <a:moveTo>
                      <a:pt x="4" y="13"/>
                    </a:moveTo>
                    <a:lnTo>
                      <a:pt x="0" y="4"/>
                    </a:lnTo>
                    <a:lnTo>
                      <a:pt x="8" y="0"/>
                    </a:lnTo>
                    <a:lnTo>
                      <a:pt x="12" y="9"/>
                    </a:ln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6" name="Freeform 24"/>
              <p:cNvSpPr>
                <a:spLocks/>
              </p:cNvSpPr>
              <p:nvPr/>
            </p:nvSpPr>
            <p:spPr bwMode="auto">
              <a:xfrm>
                <a:off x="3296" y="1085"/>
                <a:ext cx="12" cy="11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0" y="2"/>
                  </a:cxn>
                  <a:cxn ang="0">
                    <a:pos x="9" y="0"/>
                  </a:cxn>
                  <a:cxn ang="0">
                    <a:pos x="12" y="9"/>
                  </a:cxn>
                  <a:cxn ang="0">
                    <a:pos x="2" y="11"/>
                  </a:cxn>
                </a:cxnLst>
                <a:rect l="0" t="0" r="r" b="b"/>
                <a:pathLst>
                  <a:path w="12" h="11">
                    <a:moveTo>
                      <a:pt x="2" y="11"/>
                    </a:moveTo>
                    <a:lnTo>
                      <a:pt x="0" y="2"/>
                    </a:lnTo>
                    <a:lnTo>
                      <a:pt x="9" y="0"/>
                    </a:lnTo>
                    <a:lnTo>
                      <a:pt x="12" y="9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7" name="Freeform 25"/>
              <p:cNvSpPr>
                <a:spLocks/>
              </p:cNvSpPr>
              <p:nvPr/>
            </p:nvSpPr>
            <p:spPr bwMode="auto">
              <a:xfrm>
                <a:off x="3315" y="1068"/>
                <a:ext cx="34" cy="36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0"/>
                  </a:cxn>
                  <a:cxn ang="0">
                    <a:pos x="9" y="14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9" y="24"/>
                  </a:cxn>
                  <a:cxn ang="0">
                    <a:pos x="9" y="36"/>
                  </a:cxn>
                  <a:cxn ang="0">
                    <a:pos x="34" y="18"/>
                  </a:cxn>
                </a:cxnLst>
                <a:rect l="0" t="0" r="r" b="b"/>
                <a:pathLst>
                  <a:path w="34" h="36">
                    <a:moveTo>
                      <a:pt x="34" y="18"/>
                    </a:moveTo>
                    <a:lnTo>
                      <a:pt x="10" y="0"/>
                    </a:lnTo>
                    <a:lnTo>
                      <a:pt x="9" y="14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9" y="24"/>
                    </a:lnTo>
                    <a:lnTo>
                      <a:pt x="9" y="36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8" name="Freeform 26"/>
              <p:cNvSpPr>
                <a:spLocks/>
              </p:cNvSpPr>
              <p:nvPr/>
            </p:nvSpPr>
            <p:spPr bwMode="auto">
              <a:xfrm>
                <a:off x="3026" y="715"/>
                <a:ext cx="76" cy="114"/>
              </a:xfrm>
              <a:custGeom>
                <a:avLst/>
                <a:gdLst/>
                <a:ahLst/>
                <a:cxnLst>
                  <a:cxn ang="0">
                    <a:pos x="76" y="84"/>
                  </a:cxn>
                  <a:cxn ang="0">
                    <a:pos x="76" y="84"/>
                  </a:cxn>
                  <a:cxn ang="0">
                    <a:pos x="20" y="1"/>
                  </a:cxn>
                  <a:cxn ang="0">
                    <a:pos x="0" y="0"/>
                  </a:cxn>
                  <a:cxn ang="0">
                    <a:pos x="11" y="111"/>
                  </a:cxn>
                  <a:cxn ang="0">
                    <a:pos x="11" y="111"/>
                  </a:cxn>
                  <a:cxn ang="0">
                    <a:pos x="11" y="112"/>
                  </a:cxn>
                  <a:cxn ang="0">
                    <a:pos x="11" y="113"/>
                  </a:cxn>
                  <a:cxn ang="0">
                    <a:pos x="13" y="113"/>
                  </a:cxn>
                  <a:cxn ang="0">
                    <a:pos x="14" y="114"/>
                  </a:cxn>
                  <a:cxn ang="0">
                    <a:pos x="15" y="113"/>
                  </a:cxn>
                  <a:cxn ang="0">
                    <a:pos x="15" y="113"/>
                  </a:cxn>
                  <a:cxn ang="0">
                    <a:pos x="16" y="112"/>
                  </a:cxn>
                  <a:cxn ang="0">
                    <a:pos x="16" y="111"/>
                  </a:cxn>
                  <a:cxn ang="0">
                    <a:pos x="6" y="6"/>
                  </a:cxn>
                  <a:cxn ang="0">
                    <a:pos x="17" y="6"/>
                  </a:cxn>
                  <a:cxn ang="0">
                    <a:pos x="71" y="87"/>
                  </a:cxn>
                  <a:cxn ang="0">
                    <a:pos x="72" y="88"/>
                  </a:cxn>
                  <a:cxn ang="0">
                    <a:pos x="73" y="88"/>
                  </a:cxn>
                  <a:cxn ang="0">
                    <a:pos x="74" y="88"/>
                  </a:cxn>
                  <a:cxn ang="0">
                    <a:pos x="75" y="88"/>
                  </a:cxn>
                  <a:cxn ang="0">
                    <a:pos x="76" y="87"/>
                  </a:cxn>
                  <a:cxn ang="0">
                    <a:pos x="76" y="86"/>
                  </a:cxn>
                  <a:cxn ang="0">
                    <a:pos x="76" y="85"/>
                  </a:cxn>
                  <a:cxn ang="0">
                    <a:pos x="76" y="84"/>
                  </a:cxn>
                </a:cxnLst>
                <a:rect l="0" t="0" r="r" b="b"/>
                <a:pathLst>
                  <a:path w="76" h="114">
                    <a:moveTo>
                      <a:pt x="76" y="84"/>
                    </a:moveTo>
                    <a:lnTo>
                      <a:pt x="76" y="84"/>
                    </a:lnTo>
                    <a:lnTo>
                      <a:pt x="20" y="1"/>
                    </a:lnTo>
                    <a:lnTo>
                      <a:pt x="0" y="0"/>
                    </a:lnTo>
                    <a:lnTo>
                      <a:pt x="11" y="111"/>
                    </a:lnTo>
                    <a:lnTo>
                      <a:pt x="11" y="111"/>
                    </a:lnTo>
                    <a:lnTo>
                      <a:pt x="11" y="112"/>
                    </a:lnTo>
                    <a:lnTo>
                      <a:pt x="11" y="113"/>
                    </a:lnTo>
                    <a:lnTo>
                      <a:pt x="13" y="113"/>
                    </a:lnTo>
                    <a:lnTo>
                      <a:pt x="14" y="114"/>
                    </a:lnTo>
                    <a:lnTo>
                      <a:pt x="15" y="113"/>
                    </a:lnTo>
                    <a:lnTo>
                      <a:pt x="15" y="113"/>
                    </a:lnTo>
                    <a:lnTo>
                      <a:pt x="16" y="112"/>
                    </a:lnTo>
                    <a:lnTo>
                      <a:pt x="16" y="111"/>
                    </a:lnTo>
                    <a:lnTo>
                      <a:pt x="6" y="6"/>
                    </a:lnTo>
                    <a:lnTo>
                      <a:pt x="17" y="6"/>
                    </a:lnTo>
                    <a:lnTo>
                      <a:pt x="71" y="87"/>
                    </a:lnTo>
                    <a:lnTo>
                      <a:pt x="72" y="88"/>
                    </a:lnTo>
                    <a:lnTo>
                      <a:pt x="73" y="88"/>
                    </a:lnTo>
                    <a:lnTo>
                      <a:pt x="74" y="88"/>
                    </a:lnTo>
                    <a:lnTo>
                      <a:pt x="75" y="88"/>
                    </a:lnTo>
                    <a:lnTo>
                      <a:pt x="76" y="87"/>
                    </a:lnTo>
                    <a:lnTo>
                      <a:pt x="76" y="86"/>
                    </a:lnTo>
                    <a:lnTo>
                      <a:pt x="76" y="85"/>
                    </a:lnTo>
                    <a:lnTo>
                      <a:pt x="76" y="8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79" name="Freeform 27"/>
              <p:cNvSpPr>
                <a:spLocks/>
              </p:cNvSpPr>
              <p:nvPr/>
            </p:nvSpPr>
            <p:spPr bwMode="auto">
              <a:xfrm>
                <a:off x="3032" y="731"/>
                <a:ext cx="49" cy="88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9" y="38"/>
                  </a:cxn>
                  <a:cxn ang="0">
                    <a:pos x="8" y="33"/>
                  </a:cxn>
                  <a:cxn ang="0">
                    <a:pos x="24" y="4"/>
                  </a:cxn>
                  <a:cxn ang="0">
                    <a:pos x="25" y="3"/>
                  </a:cxn>
                  <a:cxn ang="0">
                    <a:pos x="24" y="2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1" y="0"/>
                  </a:cxn>
                  <a:cxn ang="0">
                    <a:pos x="20" y="0"/>
                  </a:cxn>
                  <a:cxn ang="0">
                    <a:pos x="19" y="1"/>
                  </a:cxn>
                  <a:cxn ang="0">
                    <a:pos x="0" y="37"/>
                  </a:cxn>
                  <a:cxn ang="0">
                    <a:pos x="40" y="43"/>
                  </a:cxn>
                  <a:cxn ang="0">
                    <a:pos x="6" y="84"/>
                  </a:cxn>
                  <a:cxn ang="0">
                    <a:pos x="6" y="85"/>
                  </a:cxn>
                  <a:cxn ang="0">
                    <a:pos x="6" y="86"/>
                  </a:cxn>
                  <a:cxn ang="0">
                    <a:pos x="6" y="87"/>
                  </a:cxn>
                  <a:cxn ang="0">
                    <a:pos x="7" y="88"/>
                  </a:cxn>
                  <a:cxn ang="0">
                    <a:pos x="7" y="88"/>
                  </a:cxn>
                  <a:cxn ang="0">
                    <a:pos x="9" y="88"/>
                  </a:cxn>
                  <a:cxn ang="0">
                    <a:pos x="10" y="88"/>
                  </a:cxn>
                  <a:cxn ang="0">
                    <a:pos x="11" y="88"/>
                  </a:cxn>
                  <a:cxn ang="0">
                    <a:pos x="11" y="88"/>
                  </a:cxn>
                  <a:cxn ang="0">
                    <a:pos x="48" y="42"/>
                  </a:cxn>
                </a:cxnLst>
                <a:rect l="0" t="0" r="r" b="b"/>
                <a:pathLst>
                  <a:path w="49" h="88">
                    <a:moveTo>
                      <a:pt x="48" y="42"/>
                    </a:moveTo>
                    <a:lnTo>
                      <a:pt x="49" y="38"/>
                    </a:lnTo>
                    <a:lnTo>
                      <a:pt x="8" y="33"/>
                    </a:lnTo>
                    <a:lnTo>
                      <a:pt x="24" y="4"/>
                    </a:lnTo>
                    <a:lnTo>
                      <a:pt x="25" y="3"/>
                    </a:lnTo>
                    <a:lnTo>
                      <a:pt x="24" y="2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19" y="1"/>
                    </a:lnTo>
                    <a:lnTo>
                      <a:pt x="0" y="37"/>
                    </a:lnTo>
                    <a:lnTo>
                      <a:pt x="40" y="43"/>
                    </a:lnTo>
                    <a:lnTo>
                      <a:pt x="6" y="84"/>
                    </a:lnTo>
                    <a:lnTo>
                      <a:pt x="6" y="85"/>
                    </a:lnTo>
                    <a:lnTo>
                      <a:pt x="6" y="86"/>
                    </a:lnTo>
                    <a:lnTo>
                      <a:pt x="6" y="87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9" y="88"/>
                    </a:lnTo>
                    <a:lnTo>
                      <a:pt x="10" y="88"/>
                    </a:lnTo>
                    <a:lnTo>
                      <a:pt x="11" y="88"/>
                    </a:lnTo>
                    <a:lnTo>
                      <a:pt x="11" y="88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0" name="Freeform 28"/>
              <p:cNvSpPr>
                <a:spLocks/>
              </p:cNvSpPr>
              <p:nvPr/>
            </p:nvSpPr>
            <p:spPr bwMode="auto">
              <a:xfrm>
                <a:off x="3028" y="738"/>
                <a:ext cx="68" cy="58"/>
              </a:xfrm>
              <a:custGeom>
                <a:avLst/>
                <a:gdLst/>
                <a:ahLst/>
                <a:cxnLst>
                  <a:cxn ang="0">
                    <a:pos x="66" y="52"/>
                  </a:cxn>
                  <a:cxn ang="0">
                    <a:pos x="15" y="48"/>
                  </a:cxn>
                  <a:cxn ang="0">
                    <a:pos x="42" y="14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2" y="6"/>
                  </a:cxn>
                  <a:cxn ang="0">
                    <a:pos x="32" y="17"/>
                  </a:cxn>
                  <a:cxn ang="0">
                    <a:pos x="6" y="50"/>
                  </a:cxn>
                  <a:cxn ang="0">
                    <a:pos x="9" y="53"/>
                  </a:cxn>
                  <a:cxn ang="0">
                    <a:pos x="65" y="58"/>
                  </a:cxn>
                  <a:cxn ang="0">
                    <a:pos x="66" y="58"/>
                  </a:cxn>
                  <a:cxn ang="0">
                    <a:pos x="68" y="57"/>
                  </a:cxn>
                  <a:cxn ang="0">
                    <a:pos x="68" y="57"/>
                  </a:cxn>
                  <a:cxn ang="0">
                    <a:pos x="68" y="55"/>
                  </a:cxn>
                  <a:cxn ang="0">
                    <a:pos x="68" y="54"/>
                  </a:cxn>
                  <a:cxn ang="0">
                    <a:pos x="68" y="53"/>
                  </a:cxn>
                  <a:cxn ang="0">
                    <a:pos x="67" y="53"/>
                  </a:cxn>
                  <a:cxn ang="0">
                    <a:pos x="66" y="52"/>
                  </a:cxn>
                </a:cxnLst>
                <a:rect l="0" t="0" r="r" b="b"/>
                <a:pathLst>
                  <a:path w="68" h="58">
                    <a:moveTo>
                      <a:pt x="66" y="52"/>
                    </a:moveTo>
                    <a:lnTo>
                      <a:pt x="15" y="48"/>
                    </a:lnTo>
                    <a:lnTo>
                      <a:pt x="42" y="14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32" y="17"/>
                    </a:lnTo>
                    <a:lnTo>
                      <a:pt x="6" y="50"/>
                    </a:lnTo>
                    <a:lnTo>
                      <a:pt x="9" y="53"/>
                    </a:lnTo>
                    <a:lnTo>
                      <a:pt x="65" y="58"/>
                    </a:lnTo>
                    <a:lnTo>
                      <a:pt x="66" y="58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5"/>
                    </a:lnTo>
                    <a:lnTo>
                      <a:pt x="68" y="54"/>
                    </a:lnTo>
                    <a:lnTo>
                      <a:pt x="68" y="53"/>
                    </a:lnTo>
                    <a:lnTo>
                      <a:pt x="67" y="53"/>
                    </a:lnTo>
                    <a:lnTo>
                      <a:pt x="66" y="5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1" name="Freeform 29"/>
              <p:cNvSpPr>
                <a:spLocks/>
              </p:cNvSpPr>
              <p:nvPr/>
            </p:nvSpPr>
            <p:spPr bwMode="auto">
              <a:xfrm>
                <a:off x="2982" y="659"/>
                <a:ext cx="111" cy="74"/>
              </a:xfrm>
              <a:custGeom>
                <a:avLst/>
                <a:gdLst/>
                <a:ahLst/>
                <a:cxnLst>
                  <a:cxn ang="0">
                    <a:pos x="50" y="39"/>
                  </a:cxn>
                  <a:cxn ang="0">
                    <a:pos x="55" y="41"/>
                  </a:cxn>
                  <a:cxn ang="0">
                    <a:pos x="60" y="43"/>
                  </a:cxn>
                  <a:cxn ang="0">
                    <a:pos x="65" y="44"/>
                  </a:cxn>
                  <a:cxn ang="0">
                    <a:pos x="70" y="46"/>
                  </a:cxn>
                  <a:cxn ang="0">
                    <a:pos x="74" y="47"/>
                  </a:cxn>
                  <a:cxn ang="0">
                    <a:pos x="79" y="48"/>
                  </a:cxn>
                  <a:cxn ang="0">
                    <a:pos x="83" y="49"/>
                  </a:cxn>
                  <a:cxn ang="0">
                    <a:pos x="87" y="50"/>
                  </a:cxn>
                  <a:cxn ang="0">
                    <a:pos x="91" y="50"/>
                  </a:cxn>
                  <a:cxn ang="0">
                    <a:pos x="95" y="51"/>
                  </a:cxn>
                  <a:cxn ang="0">
                    <a:pos x="98" y="51"/>
                  </a:cxn>
                  <a:cxn ang="0">
                    <a:pos x="101" y="51"/>
                  </a:cxn>
                  <a:cxn ang="0">
                    <a:pos x="104" y="50"/>
                  </a:cxn>
                  <a:cxn ang="0">
                    <a:pos x="106" y="50"/>
                  </a:cxn>
                  <a:cxn ang="0">
                    <a:pos x="109" y="49"/>
                  </a:cxn>
                  <a:cxn ang="0">
                    <a:pos x="111" y="48"/>
                  </a:cxn>
                  <a:cxn ang="0">
                    <a:pos x="108" y="52"/>
                  </a:cxn>
                  <a:cxn ang="0">
                    <a:pos x="105" y="56"/>
                  </a:cxn>
                  <a:cxn ang="0">
                    <a:pos x="101" y="60"/>
                  </a:cxn>
                  <a:cxn ang="0">
                    <a:pos x="98" y="63"/>
                  </a:cxn>
                  <a:cxn ang="0">
                    <a:pos x="94" y="66"/>
                  </a:cxn>
                  <a:cxn ang="0">
                    <a:pos x="89" y="68"/>
                  </a:cxn>
                  <a:cxn ang="0">
                    <a:pos x="85" y="70"/>
                  </a:cxn>
                  <a:cxn ang="0">
                    <a:pos x="80" y="72"/>
                  </a:cxn>
                  <a:cxn ang="0">
                    <a:pos x="75" y="73"/>
                  </a:cxn>
                  <a:cxn ang="0">
                    <a:pos x="70" y="74"/>
                  </a:cxn>
                  <a:cxn ang="0">
                    <a:pos x="64" y="74"/>
                  </a:cxn>
                  <a:cxn ang="0">
                    <a:pos x="59" y="74"/>
                  </a:cxn>
                  <a:cxn ang="0">
                    <a:pos x="53" y="74"/>
                  </a:cxn>
                  <a:cxn ang="0">
                    <a:pos x="48" y="73"/>
                  </a:cxn>
                  <a:cxn ang="0">
                    <a:pos x="42" y="71"/>
                  </a:cxn>
                  <a:cxn ang="0">
                    <a:pos x="37" y="69"/>
                  </a:cxn>
                  <a:cxn ang="0">
                    <a:pos x="27" y="64"/>
                  </a:cxn>
                  <a:cxn ang="0">
                    <a:pos x="19" y="57"/>
                  </a:cxn>
                  <a:cxn ang="0">
                    <a:pos x="11" y="49"/>
                  </a:cxn>
                  <a:cxn ang="0">
                    <a:pos x="6" y="40"/>
                  </a:cxn>
                  <a:cxn ang="0">
                    <a:pos x="2" y="30"/>
                  </a:cxn>
                  <a:cxn ang="0">
                    <a:pos x="0" y="21"/>
                  </a:cxn>
                  <a:cxn ang="0">
                    <a:pos x="0" y="10"/>
                  </a:cxn>
                  <a:cxn ang="0">
                    <a:pos x="2" y="0"/>
                  </a:cxn>
                  <a:cxn ang="0">
                    <a:pos x="3" y="2"/>
                  </a:cxn>
                  <a:cxn ang="0">
                    <a:pos x="4" y="5"/>
                  </a:cxn>
                  <a:cxn ang="0">
                    <a:pos x="5" y="7"/>
                  </a:cxn>
                  <a:cxn ang="0">
                    <a:pos x="7" y="10"/>
                  </a:cxn>
                  <a:cxn ang="0">
                    <a:pos x="9" y="12"/>
                  </a:cxn>
                  <a:cxn ang="0">
                    <a:pos x="11" y="14"/>
                  </a:cxn>
                  <a:cxn ang="0">
                    <a:pos x="14" y="17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4" y="24"/>
                  </a:cxn>
                  <a:cxn ang="0">
                    <a:pos x="28" y="27"/>
                  </a:cxn>
                  <a:cxn ang="0">
                    <a:pos x="32" y="30"/>
                  </a:cxn>
                  <a:cxn ang="0">
                    <a:pos x="36" y="32"/>
                  </a:cxn>
                  <a:cxn ang="0">
                    <a:pos x="41" y="34"/>
                  </a:cxn>
                  <a:cxn ang="0">
                    <a:pos x="46" y="37"/>
                  </a:cxn>
                  <a:cxn ang="0">
                    <a:pos x="50" y="39"/>
                  </a:cxn>
                </a:cxnLst>
                <a:rect l="0" t="0" r="r" b="b"/>
                <a:pathLst>
                  <a:path w="111" h="74">
                    <a:moveTo>
                      <a:pt x="50" y="39"/>
                    </a:moveTo>
                    <a:lnTo>
                      <a:pt x="55" y="41"/>
                    </a:lnTo>
                    <a:lnTo>
                      <a:pt x="60" y="43"/>
                    </a:lnTo>
                    <a:lnTo>
                      <a:pt x="65" y="44"/>
                    </a:lnTo>
                    <a:lnTo>
                      <a:pt x="70" y="46"/>
                    </a:lnTo>
                    <a:lnTo>
                      <a:pt x="74" y="47"/>
                    </a:lnTo>
                    <a:lnTo>
                      <a:pt x="79" y="48"/>
                    </a:lnTo>
                    <a:lnTo>
                      <a:pt x="83" y="49"/>
                    </a:lnTo>
                    <a:lnTo>
                      <a:pt x="87" y="50"/>
                    </a:lnTo>
                    <a:lnTo>
                      <a:pt x="91" y="50"/>
                    </a:lnTo>
                    <a:lnTo>
                      <a:pt x="95" y="51"/>
                    </a:lnTo>
                    <a:lnTo>
                      <a:pt x="98" y="51"/>
                    </a:lnTo>
                    <a:lnTo>
                      <a:pt x="101" y="51"/>
                    </a:lnTo>
                    <a:lnTo>
                      <a:pt x="104" y="50"/>
                    </a:lnTo>
                    <a:lnTo>
                      <a:pt x="106" y="50"/>
                    </a:lnTo>
                    <a:lnTo>
                      <a:pt x="109" y="49"/>
                    </a:lnTo>
                    <a:lnTo>
                      <a:pt x="111" y="48"/>
                    </a:lnTo>
                    <a:lnTo>
                      <a:pt x="108" y="52"/>
                    </a:lnTo>
                    <a:lnTo>
                      <a:pt x="105" y="56"/>
                    </a:lnTo>
                    <a:lnTo>
                      <a:pt x="101" y="60"/>
                    </a:lnTo>
                    <a:lnTo>
                      <a:pt x="98" y="63"/>
                    </a:lnTo>
                    <a:lnTo>
                      <a:pt x="94" y="66"/>
                    </a:lnTo>
                    <a:lnTo>
                      <a:pt x="89" y="68"/>
                    </a:lnTo>
                    <a:lnTo>
                      <a:pt x="85" y="70"/>
                    </a:lnTo>
                    <a:lnTo>
                      <a:pt x="80" y="72"/>
                    </a:lnTo>
                    <a:lnTo>
                      <a:pt x="75" y="73"/>
                    </a:lnTo>
                    <a:lnTo>
                      <a:pt x="70" y="74"/>
                    </a:lnTo>
                    <a:lnTo>
                      <a:pt x="64" y="74"/>
                    </a:lnTo>
                    <a:lnTo>
                      <a:pt x="59" y="74"/>
                    </a:lnTo>
                    <a:lnTo>
                      <a:pt x="53" y="74"/>
                    </a:lnTo>
                    <a:lnTo>
                      <a:pt x="48" y="73"/>
                    </a:lnTo>
                    <a:lnTo>
                      <a:pt x="42" y="71"/>
                    </a:lnTo>
                    <a:lnTo>
                      <a:pt x="37" y="69"/>
                    </a:lnTo>
                    <a:lnTo>
                      <a:pt x="27" y="64"/>
                    </a:lnTo>
                    <a:lnTo>
                      <a:pt x="19" y="57"/>
                    </a:lnTo>
                    <a:lnTo>
                      <a:pt x="11" y="49"/>
                    </a:lnTo>
                    <a:lnTo>
                      <a:pt x="6" y="40"/>
                    </a:lnTo>
                    <a:lnTo>
                      <a:pt x="2" y="30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4" y="5"/>
                    </a:lnTo>
                    <a:lnTo>
                      <a:pt x="5" y="7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1" y="14"/>
                    </a:lnTo>
                    <a:lnTo>
                      <a:pt x="14" y="17"/>
                    </a:lnTo>
                    <a:lnTo>
                      <a:pt x="17" y="19"/>
                    </a:lnTo>
                    <a:lnTo>
                      <a:pt x="21" y="22"/>
                    </a:lnTo>
                    <a:lnTo>
                      <a:pt x="24" y="24"/>
                    </a:lnTo>
                    <a:lnTo>
                      <a:pt x="28" y="27"/>
                    </a:lnTo>
                    <a:lnTo>
                      <a:pt x="32" y="30"/>
                    </a:lnTo>
                    <a:lnTo>
                      <a:pt x="36" y="32"/>
                    </a:lnTo>
                    <a:lnTo>
                      <a:pt x="41" y="34"/>
                    </a:lnTo>
                    <a:lnTo>
                      <a:pt x="46" y="37"/>
                    </a:lnTo>
                    <a:lnTo>
                      <a:pt x="50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2" name="Freeform 30"/>
              <p:cNvSpPr>
                <a:spLocks/>
              </p:cNvSpPr>
              <p:nvPr/>
            </p:nvSpPr>
            <p:spPr bwMode="auto">
              <a:xfrm>
                <a:off x="2988" y="645"/>
                <a:ext cx="109" cy="60"/>
              </a:xfrm>
              <a:custGeom>
                <a:avLst/>
                <a:gdLst/>
                <a:ahLst/>
                <a:cxnLst>
                  <a:cxn ang="0">
                    <a:pos x="63" y="42"/>
                  </a:cxn>
                  <a:cxn ang="0">
                    <a:pos x="60" y="41"/>
                  </a:cxn>
                  <a:cxn ang="0">
                    <a:pos x="55" y="40"/>
                  </a:cxn>
                  <a:cxn ang="0">
                    <a:pos x="48" y="37"/>
                  </a:cxn>
                  <a:cxn ang="0">
                    <a:pos x="40" y="32"/>
                  </a:cxn>
                  <a:cxn ang="0">
                    <a:pos x="53" y="8"/>
                  </a:cxn>
                  <a:cxn ang="0">
                    <a:pos x="43" y="5"/>
                  </a:cxn>
                  <a:cxn ang="0">
                    <a:pos x="33" y="2"/>
                  </a:cxn>
                  <a:cxn ang="0">
                    <a:pos x="24" y="0"/>
                  </a:cxn>
                  <a:cxn ang="0">
                    <a:pos x="16" y="0"/>
                  </a:cxn>
                  <a:cxn ang="0">
                    <a:pos x="10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3" y="18"/>
                  </a:cxn>
                  <a:cxn ang="0">
                    <a:pos x="7" y="23"/>
                  </a:cxn>
                  <a:cxn ang="0">
                    <a:pos x="14" y="29"/>
                  </a:cxn>
                  <a:cxn ang="0">
                    <a:pos x="22" y="35"/>
                  </a:cxn>
                  <a:cxn ang="0">
                    <a:pos x="31" y="40"/>
                  </a:cxn>
                  <a:cxn ang="0">
                    <a:pos x="41" y="46"/>
                  </a:cxn>
                  <a:cxn ang="0">
                    <a:pos x="52" y="50"/>
                  </a:cxn>
                  <a:cxn ang="0">
                    <a:pos x="63" y="54"/>
                  </a:cxn>
                  <a:cxn ang="0">
                    <a:pos x="73" y="57"/>
                  </a:cxn>
                  <a:cxn ang="0">
                    <a:pos x="83" y="59"/>
                  </a:cxn>
                  <a:cxn ang="0">
                    <a:pos x="91" y="60"/>
                  </a:cxn>
                  <a:cxn ang="0">
                    <a:pos x="99" y="59"/>
                  </a:cxn>
                  <a:cxn ang="0">
                    <a:pos x="104" y="58"/>
                  </a:cxn>
                  <a:cxn ang="0">
                    <a:pos x="108" y="55"/>
                  </a:cxn>
                  <a:cxn ang="0">
                    <a:pos x="109" y="50"/>
                  </a:cxn>
                  <a:cxn ang="0">
                    <a:pos x="105" y="41"/>
                  </a:cxn>
                  <a:cxn ang="0">
                    <a:pos x="95" y="31"/>
                  </a:cxn>
                  <a:cxn ang="0">
                    <a:pos x="79" y="20"/>
                  </a:cxn>
                </a:cxnLst>
                <a:rect l="0" t="0" r="r" b="b"/>
                <a:pathLst>
                  <a:path w="109" h="60">
                    <a:moveTo>
                      <a:pt x="70" y="15"/>
                    </a:moveTo>
                    <a:lnTo>
                      <a:pt x="63" y="42"/>
                    </a:lnTo>
                    <a:lnTo>
                      <a:pt x="62" y="42"/>
                    </a:lnTo>
                    <a:lnTo>
                      <a:pt x="60" y="41"/>
                    </a:lnTo>
                    <a:lnTo>
                      <a:pt x="58" y="41"/>
                    </a:lnTo>
                    <a:lnTo>
                      <a:pt x="55" y="40"/>
                    </a:lnTo>
                    <a:lnTo>
                      <a:pt x="52" y="38"/>
                    </a:lnTo>
                    <a:lnTo>
                      <a:pt x="48" y="37"/>
                    </a:lnTo>
                    <a:lnTo>
                      <a:pt x="44" y="35"/>
                    </a:lnTo>
                    <a:lnTo>
                      <a:pt x="40" y="32"/>
                    </a:lnTo>
                    <a:lnTo>
                      <a:pt x="58" y="10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3" y="5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0" y="26"/>
                    </a:lnTo>
                    <a:lnTo>
                      <a:pt x="14" y="29"/>
                    </a:lnTo>
                    <a:lnTo>
                      <a:pt x="17" y="32"/>
                    </a:lnTo>
                    <a:lnTo>
                      <a:pt x="22" y="35"/>
                    </a:lnTo>
                    <a:lnTo>
                      <a:pt x="26" y="37"/>
                    </a:lnTo>
                    <a:lnTo>
                      <a:pt x="31" y="40"/>
                    </a:lnTo>
                    <a:lnTo>
                      <a:pt x="36" y="43"/>
                    </a:lnTo>
                    <a:lnTo>
                      <a:pt x="41" y="46"/>
                    </a:lnTo>
                    <a:lnTo>
                      <a:pt x="46" y="48"/>
                    </a:lnTo>
                    <a:lnTo>
                      <a:pt x="52" y="50"/>
                    </a:lnTo>
                    <a:lnTo>
                      <a:pt x="58" y="53"/>
                    </a:lnTo>
                    <a:lnTo>
                      <a:pt x="63" y="54"/>
                    </a:lnTo>
                    <a:lnTo>
                      <a:pt x="68" y="56"/>
                    </a:lnTo>
                    <a:lnTo>
                      <a:pt x="73" y="57"/>
                    </a:lnTo>
                    <a:lnTo>
                      <a:pt x="78" y="58"/>
                    </a:lnTo>
                    <a:lnTo>
                      <a:pt x="83" y="59"/>
                    </a:lnTo>
                    <a:lnTo>
                      <a:pt x="87" y="59"/>
                    </a:lnTo>
                    <a:lnTo>
                      <a:pt x="91" y="60"/>
                    </a:lnTo>
                    <a:lnTo>
                      <a:pt x="95" y="60"/>
                    </a:lnTo>
                    <a:lnTo>
                      <a:pt x="99" y="59"/>
                    </a:lnTo>
                    <a:lnTo>
                      <a:pt x="101" y="59"/>
                    </a:lnTo>
                    <a:lnTo>
                      <a:pt x="104" y="58"/>
                    </a:lnTo>
                    <a:lnTo>
                      <a:pt x="106" y="57"/>
                    </a:lnTo>
                    <a:lnTo>
                      <a:pt x="108" y="55"/>
                    </a:lnTo>
                    <a:lnTo>
                      <a:pt x="109" y="54"/>
                    </a:lnTo>
                    <a:lnTo>
                      <a:pt x="109" y="50"/>
                    </a:lnTo>
                    <a:lnTo>
                      <a:pt x="108" y="46"/>
                    </a:lnTo>
                    <a:lnTo>
                      <a:pt x="105" y="41"/>
                    </a:lnTo>
                    <a:lnTo>
                      <a:pt x="100" y="36"/>
                    </a:lnTo>
                    <a:lnTo>
                      <a:pt x="95" y="31"/>
                    </a:lnTo>
                    <a:lnTo>
                      <a:pt x="88" y="25"/>
                    </a:lnTo>
                    <a:lnTo>
                      <a:pt x="79" y="20"/>
                    </a:lnTo>
                    <a:lnTo>
                      <a:pt x="7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3" name="Freeform 31"/>
              <p:cNvSpPr>
                <a:spLocks/>
              </p:cNvSpPr>
              <p:nvPr/>
            </p:nvSpPr>
            <p:spPr bwMode="auto">
              <a:xfrm>
                <a:off x="3046" y="633"/>
                <a:ext cx="19" cy="27"/>
              </a:xfrm>
              <a:custGeom>
                <a:avLst/>
                <a:gdLst/>
                <a:ahLst/>
                <a:cxnLst>
                  <a:cxn ang="0">
                    <a:pos x="12" y="27"/>
                  </a:cxn>
                  <a:cxn ang="0">
                    <a:pos x="19" y="0"/>
                  </a:cxn>
                  <a:cxn ang="0">
                    <a:pos x="0" y="22"/>
                  </a:cxn>
                  <a:cxn ang="0">
                    <a:pos x="1" y="22"/>
                  </a:cxn>
                  <a:cxn ang="0">
                    <a:pos x="2" y="23"/>
                  </a:cxn>
                  <a:cxn ang="0">
                    <a:pos x="3" y="23"/>
                  </a:cxn>
                  <a:cxn ang="0">
                    <a:pos x="4" y="24"/>
                  </a:cxn>
                  <a:cxn ang="0">
                    <a:pos x="6" y="25"/>
                  </a:cxn>
                  <a:cxn ang="0">
                    <a:pos x="8" y="25"/>
                  </a:cxn>
                  <a:cxn ang="0">
                    <a:pos x="10" y="26"/>
                  </a:cxn>
                  <a:cxn ang="0">
                    <a:pos x="12" y="27"/>
                  </a:cxn>
                </a:cxnLst>
                <a:rect l="0" t="0" r="r" b="b"/>
                <a:pathLst>
                  <a:path w="19" h="27">
                    <a:moveTo>
                      <a:pt x="12" y="27"/>
                    </a:moveTo>
                    <a:lnTo>
                      <a:pt x="19" y="0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4" y="24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10" y="26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4" name="Freeform 32"/>
              <p:cNvSpPr>
                <a:spLocks/>
              </p:cNvSpPr>
              <p:nvPr/>
            </p:nvSpPr>
            <p:spPr bwMode="auto">
              <a:xfrm>
                <a:off x="3028" y="655"/>
                <a:ext cx="30" cy="32"/>
              </a:xfrm>
              <a:custGeom>
                <a:avLst/>
                <a:gdLst/>
                <a:ahLst/>
                <a:cxnLst>
                  <a:cxn ang="0">
                    <a:pos x="23" y="32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6" y="3"/>
                  </a:cxn>
                  <a:cxn ang="0">
                    <a:pos x="24" y="3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8" y="27"/>
                  </a:cxn>
                  <a:cxn ang="0">
                    <a:pos x="12" y="28"/>
                  </a:cxn>
                  <a:cxn ang="0">
                    <a:pos x="15" y="30"/>
                  </a:cxn>
                  <a:cxn ang="0">
                    <a:pos x="18" y="31"/>
                  </a:cxn>
                  <a:cxn ang="0">
                    <a:pos x="20" y="31"/>
                  </a:cxn>
                  <a:cxn ang="0">
                    <a:pos x="22" y="32"/>
                  </a:cxn>
                  <a:cxn ang="0">
                    <a:pos x="23" y="32"/>
                  </a:cxn>
                </a:cxnLst>
                <a:rect l="0" t="0" r="r" b="b"/>
                <a:pathLst>
                  <a:path w="30" h="32">
                    <a:moveTo>
                      <a:pt x="23" y="32"/>
                    </a:moveTo>
                    <a:lnTo>
                      <a:pt x="30" y="5"/>
                    </a:lnTo>
                    <a:lnTo>
                      <a:pt x="28" y="4"/>
                    </a:lnTo>
                    <a:lnTo>
                      <a:pt x="26" y="3"/>
                    </a:lnTo>
                    <a:lnTo>
                      <a:pt x="24" y="3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8" y="27"/>
                    </a:lnTo>
                    <a:lnTo>
                      <a:pt x="12" y="28"/>
                    </a:lnTo>
                    <a:lnTo>
                      <a:pt x="15" y="30"/>
                    </a:lnTo>
                    <a:lnTo>
                      <a:pt x="18" y="31"/>
                    </a:lnTo>
                    <a:lnTo>
                      <a:pt x="20" y="31"/>
                    </a:lnTo>
                    <a:lnTo>
                      <a:pt x="22" y="32"/>
                    </a:lnTo>
                    <a:lnTo>
                      <a:pt x="23" y="3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5" name="Freeform 33"/>
              <p:cNvSpPr>
                <a:spLocks/>
              </p:cNvSpPr>
              <p:nvPr/>
            </p:nvSpPr>
            <p:spPr bwMode="auto">
              <a:xfrm>
                <a:off x="3081" y="617"/>
                <a:ext cx="11" cy="1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9" y="2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1" y="8"/>
                  </a:cxn>
                  <a:cxn ang="0">
                    <a:pos x="9" y="9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3" y="10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2" y="1"/>
                  </a:cxn>
                </a:cxnLst>
                <a:rect l="0" t="0" r="r" b="b"/>
                <a:pathLst>
                  <a:path w="11" h="11">
                    <a:moveTo>
                      <a:pt x="2" y="1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6" name="Freeform 34"/>
              <p:cNvSpPr>
                <a:spLocks/>
              </p:cNvSpPr>
              <p:nvPr/>
            </p:nvSpPr>
            <p:spPr bwMode="auto">
              <a:xfrm>
                <a:off x="3097" y="604"/>
                <a:ext cx="11" cy="1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7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1"/>
                  </a:cxn>
                </a:cxnLst>
                <a:rect l="0" t="0" r="r" b="b"/>
                <a:pathLst>
                  <a:path w="11" h="11">
                    <a:moveTo>
                      <a:pt x="2" y="1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7" name="Freeform 35"/>
              <p:cNvSpPr>
                <a:spLocks/>
              </p:cNvSpPr>
              <p:nvPr/>
            </p:nvSpPr>
            <p:spPr bwMode="auto">
              <a:xfrm>
                <a:off x="3114" y="592"/>
                <a:ext cx="11" cy="11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9" y="1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1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1"/>
                  </a:cxn>
                </a:cxnLst>
                <a:rect l="0" t="0" r="r" b="b"/>
                <a:pathLst>
                  <a:path w="11" h="11">
                    <a:moveTo>
                      <a:pt x="3" y="1"/>
                    </a:moveTo>
                    <a:lnTo>
                      <a:pt x="5" y="0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8" name="Freeform 36"/>
              <p:cNvSpPr>
                <a:spLocks/>
              </p:cNvSpPr>
              <p:nvPr/>
            </p:nvSpPr>
            <p:spPr bwMode="auto">
              <a:xfrm>
                <a:off x="3133" y="583"/>
                <a:ext cx="11" cy="11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1" y="8"/>
                  </a:cxn>
                  <a:cxn ang="0">
                    <a:pos x="10" y="10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3" y="11"/>
                  </a:cxn>
                  <a:cxn ang="0">
                    <a:pos x="1" y="9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4" y="1"/>
                  </a:cxn>
                </a:cxnLst>
                <a:rect l="0" t="0" r="r" b="b"/>
                <a:pathLst>
                  <a:path w="11" h="11">
                    <a:moveTo>
                      <a:pt x="4" y="1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10" y="10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89" name="Freeform 37"/>
              <p:cNvSpPr>
                <a:spLocks/>
              </p:cNvSpPr>
              <p:nvPr/>
            </p:nvSpPr>
            <p:spPr bwMode="auto">
              <a:xfrm>
                <a:off x="3154" y="577"/>
                <a:ext cx="11" cy="1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10" y="3"/>
                  </a:cxn>
                  <a:cxn ang="0">
                    <a:pos x="11" y="5"/>
                  </a:cxn>
                  <a:cxn ang="0">
                    <a:pos x="10" y="7"/>
                  </a:cxn>
                  <a:cxn ang="0">
                    <a:pos x="9" y="9"/>
                  </a:cxn>
                  <a:cxn ang="0">
                    <a:pos x="8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11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0" name="Freeform 38"/>
              <p:cNvSpPr>
                <a:spLocks/>
              </p:cNvSpPr>
              <p:nvPr/>
            </p:nvSpPr>
            <p:spPr bwMode="auto">
              <a:xfrm>
                <a:off x="3175" y="576"/>
                <a:ext cx="11" cy="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3" y="10"/>
                  </a:cxn>
                  <a:cxn ang="0">
                    <a:pos x="1" y="9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6" y="0"/>
                  </a:cxn>
                </a:cxnLst>
                <a:rect l="0" t="0" r="r" b="b"/>
                <a:pathLst>
                  <a:path w="11" h="11">
                    <a:moveTo>
                      <a:pt x="6" y="0"/>
                    </a:moveTo>
                    <a:lnTo>
                      <a:pt x="8" y="1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1" name="Freeform 39"/>
              <p:cNvSpPr>
                <a:spLocks/>
              </p:cNvSpPr>
              <p:nvPr/>
            </p:nvSpPr>
            <p:spPr bwMode="auto">
              <a:xfrm>
                <a:off x="3196" y="579"/>
                <a:ext cx="11" cy="11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9" y="2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10" y="9"/>
                  </a:cxn>
                  <a:cxn ang="0">
                    <a:pos x="9" y="11"/>
                  </a:cxn>
                  <a:cxn ang="0">
                    <a:pos x="7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7" y="1"/>
                  </a:cxn>
                </a:cxnLst>
                <a:rect l="0" t="0" r="r" b="b"/>
                <a:pathLst>
                  <a:path w="11" h="11">
                    <a:moveTo>
                      <a:pt x="7" y="1"/>
                    </a:move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2" name="Freeform 40"/>
              <p:cNvSpPr>
                <a:spLocks/>
              </p:cNvSpPr>
              <p:nvPr/>
            </p:nvSpPr>
            <p:spPr bwMode="auto">
              <a:xfrm>
                <a:off x="3216" y="587"/>
                <a:ext cx="11" cy="1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" y="1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0"/>
                  </a:cxn>
                  <a:cxn ang="0">
                    <a:pos x="6" y="11"/>
                  </a:cxn>
                  <a:cxn ang="0">
                    <a:pos x="4" y="10"/>
                  </a:cxn>
                  <a:cxn ang="0">
                    <a:pos x="2" y="9"/>
                  </a:cxn>
                  <a:cxn ang="0">
                    <a:pos x="1" y="7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0"/>
                  </a:cxn>
                </a:cxnLst>
                <a:rect l="0" t="0" r="r" b="b"/>
                <a:pathLst>
                  <a:path w="11" h="11">
                    <a:moveTo>
                      <a:pt x="8" y="0"/>
                    </a:move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4" y="10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3" name="Freeform 41"/>
              <p:cNvSpPr>
                <a:spLocks/>
              </p:cNvSpPr>
              <p:nvPr/>
            </p:nvSpPr>
            <p:spPr bwMode="auto">
              <a:xfrm>
                <a:off x="3235" y="597"/>
                <a:ext cx="11" cy="11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3" y="10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9" y="1"/>
                  </a:cxn>
                </a:cxnLst>
                <a:rect l="0" t="0" r="r" b="b"/>
                <a:pathLst>
                  <a:path w="11" h="11">
                    <a:moveTo>
                      <a:pt x="9" y="1"/>
                    </a:moveTo>
                    <a:lnTo>
                      <a:pt x="10" y="2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4" name="Freeform 42"/>
              <p:cNvSpPr>
                <a:spLocks/>
              </p:cNvSpPr>
              <p:nvPr/>
            </p:nvSpPr>
            <p:spPr bwMode="auto">
              <a:xfrm>
                <a:off x="3253" y="608"/>
                <a:ext cx="10" cy="11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9" y="3"/>
                  </a:cxn>
                  <a:cxn ang="0">
                    <a:pos x="10" y="5"/>
                  </a:cxn>
                  <a:cxn ang="0">
                    <a:pos x="10" y="7"/>
                  </a:cxn>
                  <a:cxn ang="0">
                    <a:pos x="9" y="9"/>
                  </a:cxn>
                  <a:cxn ang="0">
                    <a:pos x="8" y="10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1"/>
                  </a:cxn>
                </a:cxnLst>
                <a:rect l="0" t="0" r="r" b="b"/>
                <a:pathLst>
                  <a:path w="10" h="11">
                    <a:moveTo>
                      <a:pt x="8" y="1"/>
                    </a:moveTo>
                    <a:lnTo>
                      <a:pt x="9" y="3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5" name="Freeform 43"/>
              <p:cNvSpPr>
                <a:spLocks/>
              </p:cNvSpPr>
              <p:nvPr/>
            </p:nvSpPr>
            <p:spPr bwMode="auto">
              <a:xfrm>
                <a:off x="3269" y="620"/>
                <a:ext cx="11" cy="11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8" y="10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1"/>
                  </a:cxn>
                </a:cxnLst>
                <a:rect l="0" t="0" r="r" b="b"/>
                <a:pathLst>
                  <a:path w="11" h="11">
                    <a:moveTo>
                      <a:pt x="8" y="1"/>
                    </a:moveTo>
                    <a:lnTo>
                      <a:pt x="10" y="2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6" name="Freeform 44"/>
              <p:cNvSpPr>
                <a:spLocks/>
              </p:cNvSpPr>
              <p:nvPr/>
            </p:nvSpPr>
            <p:spPr bwMode="auto">
              <a:xfrm>
                <a:off x="3287" y="630"/>
                <a:ext cx="11" cy="11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9" y="2"/>
                  </a:cxn>
                  <a:cxn ang="0">
                    <a:pos x="10" y="4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9" y="9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3" y="11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7" y="1"/>
                  </a:cxn>
                </a:cxnLst>
                <a:rect l="0" t="0" r="r" b="b"/>
                <a:pathLst>
                  <a:path w="11" h="11">
                    <a:moveTo>
                      <a:pt x="7" y="1"/>
                    </a:moveTo>
                    <a:lnTo>
                      <a:pt x="9" y="2"/>
                    </a:lnTo>
                    <a:lnTo>
                      <a:pt x="10" y="4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7" name="Freeform 45"/>
              <p:cNvSpPr>
                <a:spLocks/>
              </p:cNvSpPr>
              <p:nvPr/>
            </p:nvSpPr>
            <p:spPr bwMode="auto">
              <a:xfrm>
                <a:off x="3308" y="632"/>
                <a:ext cx="11" cy="1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0"/>
                  </a:cxn>
                  <a:cxn ang="0">
                    <a:pos x="9" y="1"/>
                  </a:cxn>
                  <a:cxn ang="0">
                    <a:pos x="10" y="3"/>
                  </a:cxn>
                  <a:cxn ang="0">
                    <a:pos x="11" y="5"/>
                  </a:cxn>
                  <a:cxn ang="0">
                    <a:pos x="10" y="7"/>
                  </a:cxn>
                  <a:cxn ang="0">
                    <a:pos x="9" y="9"/>
                  </a:cxn>
                  <a:cxn ang="0">
                    <a:pos x="8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11" h="11">
                    <a:moveTo>
                      <a:pt x="5" y="0"/>
                    </a:moveTo>
                    <a:lnTo>
                      <a:pt x="7" y="0"/>
                    </a:lnTo>
                    <a:lnTo>
                      <a:pt x="9" y="1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8" name="Freeform 46"/>
              <p:cNvSpPr>
                <a:spLocks/>
              </p:cNvSpPr>
              <p:nvPr/>
            </p:nvSpPr>
            <p:spPr bwMode="auto">
              <a:xfrm>
                <a:off x="3328" y="629"/>
                <a:ext cx="11" cy="1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7" y="10"/>
                  </a:cxn>
                  <a:cxn ang="0">
                    <a:pos x="5" y="10"/>
                  </a:cxn>
                  <a:cxn ang="0">
                    <a:pos x="3" y="10"/>
                  </a:cxn>
                  <a:cxn ang="0">
                    <a:pos x="1" y="8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11" h="10">
                    <a:moveTo>
                      <a:pt x="4" y="0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9" name="Freeform 47"/>
              <p:cNvSpPr>
                <a:spLocks/>
              </p:cNvSpPr>
              <p:nvPr/>
            </p:nvSpPr>
            <p:spPr bwMode="auto">
              <a:xfrm>
                <a:off x="3348" y="623"/>
                <a:ext cx="11" cy="1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1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7" y="11"/>
                  </a:cxn>
                  <a:cxn ang="0">
                    <a:pos x="4" y="11"/>
                  </a:cxn>
                  <a:cxn ang="0">
                    <a:pos x="2" y="11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11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0" name="Freeform 48"/>
              <p:cNvSpPr>
                <a:spLocks/>
              </p:cNvSpPr>
              <p:nvPr/>
            </p:nvSpPr>
            <p:spPr bwMode="auto">
              <a:xfrm>
                <a:off x="3369" y="619"/>
                <a:ext cx="11" cy="1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1"/>
                  </a:cxn>
                  <a:cxn ang="0">
                    <a:pos x="9" y="2"/>
                  </a:cxn>
                  <a:cxn ang="0">
                    <a:pos x="10" y="4"/>
                  </a:cxn>
                  <a:cxn ang="0">
                    <a:pos x="11" y="6"/>
                  </a:cxn>
                  <a:cxn ang="0">
                    <a:pos x="11" y="8"/>
                  </a:cxn>
                  <a:cxn ang="0">
                    <a:pos x="10" y="9"/>
                  </a:cxn>
                  <a:cxn ang="0">
                    <a:pos x="8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11" h="11">
                    <a:moveTo>
                      <a:pt x="5" y="0"/>
                    </a:moveTo>
                    <a:lnTo>
                      <a:pt x="7" y="1"/>
                    </a:lnTo>
                    <a:lnTo>
                      <a:pt x="9" y="2"/>
                    </a:lnTo>
                    <a:lnTo>
                      <a:pt x="10" y="4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1" name="Freeform 49"/>
              <p:cNvSpPr>
                <a:spLocks/>
              </p:cNvSpPr>
              <p:nvPr/>
            </p:nvSpPr>
            <p:spPr bwMode="auto">
              <a:xfrm>
                <a:off x="3391" y="621"/>
                <a:ext cx="11" cy="12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9" y="2"/>
                  </a:cxn>
                  <a:cxn ang="0">
                    <a:pos x="10" y="3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10" y="9"/>
                  </a:cxn>
                  <a:cxn ang="0">
                    <a:pos x="8" y="11"/>
                  </a:cxn>
                  <a:cxn ang="0">
                    <a:pos x="6" y="12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7" y="1"/>
                  </a:cxn>
                </a:cxnLst>
                <a:rect l="0" t="0" r="r" b="b"/>
                <a:pathLst>
                  <a:path w="11" h="12">
                    <a:moveTo>
                      <a:pt x="7" y="1"/>
                    </a:moveTo>
                    <a:lnTo>
                      <a:pt x="9" y="2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6" y="12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2" name="Freeform 50"/>
              <p:cNvSpPr>
                <a:spLocks/>
              </p:cNvSpPr>
              <p:nvPr/>
            </p:nvSpPr>
            <p:spPr bwMode="auto">
              <a:xfrm>
                <a:off x="3410" y="631"/>
                <a:ext cx="11" cy="11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10" y="3"/>
                  </a:cxn>
                  <a:cxn ang="0">
                    <a:pos x="11" y="5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3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9" y="1"/>
                  </a:cxn>
                </a:cxnLst>
                <a:rect l="0" t="0" r="r" b="b"/>
                <a:pathLst>
                  <a:path w="11" h="11">
                    <a:moveTo>
                      <a:pt x="9" y="1"/>
                    </a:moveTo>
                    <a:lnTo>
                      <a:pt x="10" y="3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3" name="Freeform 51"/>
              <p:cNvSpPr>
                <a:spLocks/>
              </p:cNvSpPr>
              <p:nvPr/>
            </p:nvSpPr>
            <p:spPr bwMode="auto">
              <a:xfrm>
                <a:off x="3427" y="645"/>
                <a:ext cx="11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10" y="4"/>
                  </a:cxn>
                  <a:cxn ang="0">
                    <a:pos x="11" y="6"/>
                  </a:cxn>
                  <a:cxn ang="0">
                    <a:pos x="10" y="8"/>
                  </a:cxn>
                  <a:cxn ang="0">
                    <a:pos x="9" y="10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3" y="11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9" y="2"/>
                  </a:cxn>
                </a:cxnLst>
                <a:rect l="0" t="0" r="r" b="b"/>
                <a:pathLst>
                  <a:path w="11" h="11">
                    <a:moveTo>
                      <a:pt x="9" y="2"/>
                    </a:moveTo>
                    <a:lnTo>
                      <a:pt x="10" y="4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4" name="Freeform 52"/>
              <p:cNvSpPr>
                <a:spLocks/>
              </p:cNvSpPr>
              <p:nvPr/>
            </p:nvSpPr>
            <p:spPr bwMode="auto">
              <a:xfrm>
                <a:off x="3440" y="661"/>
                <a:ext cx="11" cy="11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7" y="11"/>
                  </a:cxn>
                  <a:cxn ang="0">
                    <a:pos x="4" y="11"/>
                  </a:cxn>
                  <a:cxn ang="0">
                    <a:pos x="2" y="11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10" y="3"/>
                  </a:cxn>
                </a:cxnLst>
                <a:rect l="0" t="0" r="r" b="b"/>
                <a:pathLst>
                  <a:path w="11" h="11">
                    <a:moveTo>
                      <a:pt x="10" y="3"/>
                    </a:moveTo>
                    <a:lnTo>
                      <a:pt x="11" y="5"/>
                    </a:lnTo>
                    <a:lnTo>
                      <a:pt x="11" y="7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5" name="Freeform 53"/>
              <p:cNvSpPr>
                <a:spLocks/>
              </p:cNvSpPr>
              <p:nvPr/>
            </p:nvSpPr>
            <p:spPr bwMode="auto">
              <a:xfrm>
                <a:off x="3452" y="679"/>
                <a:ext cx="11" cy="11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9" y="9"/>
                  </a:cxn>
                  <a:cxn ang="0">
                    <a:pos x="8" y="10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2" y="10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10" y="3"/>
                  </a:cxn>
                </a:cxnLst>
                <a:rect l="0" t="0" r="r" b="b"/>
                <a:pathLst>
                  <a:path w="11" h="11">
                    <a:moveTo>
                      <a:pt x="10" y="3"/>
                    </a:moveTo>
                    <a:lnTo>
                      <a:pt x="11" y="5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6" name="Freeform 54"/>
              <p:cNvSpPr>
                <a:spLocks/>
              </p:cNvSpPr>
              <p:nvPr/>
            </p:nvSpPr>
            <p:spPr bwMode="auto">
              <a:xfrm>
                <a:off x="3434" y="726"/>
                <a:ext cx="66" cy="112"/>
              </a:xfrm>
              <a:custGeom>
                <a:avLst/>
                <a:gdLst/>
                <a:ahLst/>
                <a:cxnLst>
                  <a:cxn ang="0">
                    <a:pos x="60" y="17"/>
                  </a:cxn>
                  <a:cxn ang="0">
                    <a:pos x="56" y="12"/>
                  </a:cxn>
                  <a:cxn ang="0">
                    <a:pos x="51" y="7"/>
                  </a:cxn>
                  <a:cxn ang="0">
                    <a:pos x="46" y="3"/>
                  </a:cxn>
                  <a:cxn ang="0">
                    <a:pos x="43" y="1"/>
                  </a:cxn>
                  <a:cxn ang="0">
                    <a:pos x="41" y="0"/>
                  </a:cxn>
                  <a:cxn ang="0">
                    <a:pos x="38" y="0"/>
                  </a:cxn>
                  <a:cxn ang="0">
                    <a:pos x="33" y="2"/>
                  </a:cxn>
                  <a:cxn ang="0">
                    <a:pos x="27" y="6"/>
                  </a:cxn>
                  <a:cxn ang="0">
                    <a:pos x="23" y="13"/>
                  </a:cxn>
                  <a:cxn ang="0">
                    <a:pos x="21" y="21"/>
                  </a:cxn>
                  <a:cxn ang="0">
                    <a:pos x="20" y="30"/>
                  </a:cxn>
                  <a:cxn ang="0">
                    <a:pos x="22" y="36"/>
                  </a:cxn>
                  <a:cxn ang="0">
                    <a:pos x="26" y="41"/>
                  </a:cxn>
                  <a:cxn ang="0">
                    <a:pos x="30" y="42"/>
                  </a:cxn>
                  <a:cxn ang="0">
                    <a:pos x="34" y="42"/>
                  </a:cxn>
                  <a:cxn ang="0">
                    <a:pos x="36" y="44"/>
                  </a:cxn>
                  <a:cxn ang="0">
                    <a:pos x="35" y="51"/>
                  </a:cxn>
                  <a:cxn ang="0">
                    <a:pos x="33" y="59"/>
                  </a:cxn>
                  <a:cxn ang="0">
                    <a:pos x="28" y="68"/>
                  </a:cxn>
                  <a:cxn ang="0">
                    <a:pos x="24" y="71"/>
                  </a:cxn>
                  <a:cxn ang="0">
                    <a:pos x="22" y="69"/>
                  </a:cxn>
                  <a:cxn ang="0">
                    <a:pos x="18" y="68"/>
                  </a:cxn>
                  <a:cxn ang="0">
                    <a:pos x="12" y="70"/>
                  </a:cxn>
                  <a:cxn ang="0">
                    <a:pos x="7" y="75"/>
                  </a:cxn>
                  <a:cxn ang="0">
                    <a:pos x="3" y="81"/>
                  </a:cxn>
                  <a:cxn ang="0">
                    <a:pos x="0" y="89"/>
                  </a:cxn>
                  <a:cxn ang="0">
                    <a:pos x="0" y="97"/>
                  </a:cxn>
                  <a:cxn ang="0">
                    <a:pos x="1" y="104"/>
                  </a:cxn>
                  <a:cxn ang="0">
                    <a:pos x="4" y="108"/>
                  </a:cxn>
                  <a:cxn ang="0">
                    <a:pos x="10" y="111"/>
                  </a:cxn>
                  <a:cxn ang="0">
                    <a:pos x="16" y="112"/>
                  </a:cxn>
                  <a:cxn ang="0">
                    <a:pos x="23" y="111"/>
                  </a:cxn>
                  <a:cxn ang="0">
                    <a:pos x="32" y="107"/>
                  </a:cxn>
                  <a:cxn ang="0">
                    <a:pos x="41" y="102"/>
                  </a:cxn>
                  <a:cxn ang="0">
                    <a:pos x="49" y="94"/>
                  </a:cxn>
                  <a:cxn ang="0">
                    <a:pos x="56" y="84"/>
                  </a:cxn>
                  <a:cxn ang="0">
                    <a:pos x="61" y="73"/>
                  </a:cxn>
                  <a:cxn ang="0">
                    <a:pos x="66" y="55"/>
                  </a:cxn>
                  <a:cxn ang="0">
                    <a:pos x="65" y="31"/>
                  </a:cxn>
                </a:cxnLst>
                <a:rect l="0" t="0" r="r" b="b"/>
                <a:pathLst>
                  <a:path w="66" h="112">
                    <a:moveTo>
                      <a:pt x="62" y="21"/>
                    </a:moveTo>
                    <a:lnTo>
                      <a:pt x="60" y="17"/>
                    </a:lnTo>
                    <a:lnTo>
                      <a:pt x="58" y="14"/>
                    </a:lnTo>
                    <a:lnTo>
                      <a:pt x="56" y="12"/>
                    </a:lnTo>
                    <a:lnTo>
                      <a:pt x="54" y="9"/>
                    </a:lnTo>
                    <a:lnTo>
                      <a:pt x="51" y="7"/>
                    </a:lnTo>
                    <a:lnTo>
                      <a:pt x="49" y="5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2" y="1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0" y="4"/>
                    </a:lnTo>
                    <a:lnTo>
                      <a:pt x="27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2" y="17"/>
                    </a:lnTo>
                    <a:lnTo>
                      <a:pt x="21" y="21"/>
                    </a:lnTo>
                    <a:lnTo>
                      <a:pt x="20" y="26"/>
                    </a:lnTo>
                    <a:lnTo>
                      <a:pt x="20" y="30"/>
                    </a:lnTo>
                    <a:lnTo>
                      <a:pt x="21" y="33"/>
                    </a:lnTo>
                    <a:lnTo>
                      <a:pt x="22" y="36"/>
                    </a:lnTo>
                    <a:lnTo>
                      <a:pt x="24" y="39"/>
                    </a:lnTo>
                    <a:lnTo>
                      <a:pt x="26" y="41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34" y="42"/>
                    </a:lnTo>
                    <a:lnTo>
                      <a:pt x="36" y="41"/>
                    </a:lnTo>
                    <a:lnTo>
                      <a:pt x="36" y="44"/>
                    </a:lnTo>
                    <a:lnTo>
                      <a:pt x="36" y="47"/>
                    </a:lnTo>
                    <a:lnTo>
                      <a:pt x="35" y="51"/>
                    </a:lnTo>
                    <a:lnTo>
                      <a:pt x="35" y="55"/>
                    </a:lnTo>
                    <a:lnTo>
                      <a:pt x="33" y="59"/>
                    </a:lnTo>
                    <a:lnTo>
                      <a:pt x="31" y="64"/>
                    </a:lnTo>
                    <a:lnTo>
                      <a:pt x="28" y="68"/>
                    </a:lnTo>
                    <a:lnTo>
                      <a:pt x="25" y="72"/>
                    </a:lnTo>
                    <a:lnTo>
                      <a:pt x="24" y="71"/>
                    </a:lnTo>
                    <a:lnTo>
                      <a:pt x="23" y="69"/>
                    </a:lnTo>
                    <a:lnTo>
                      <a:pt x="22" y="69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5" y="69"/>
                    </a:lnTo>
                    <a:lnTo>
                      <a:pt x="12" y="70"/>
                    </a:lnTo>
                    <a:lnTo>
                      <a:pt x="9" y="72"/>
                    </a:lnTo>
                    <a:lnTo>
                      <a:pt x="7" y="75"/>
                    </a:lnTo>
                    <a:lnTo>
                      <a:pt x="5" y="78"/>
                    </a:lnTo>
                    <a:lnTo>
                      <a:pt x="3" y="81"/>
                    </a:lnTo>
                    <a:lnTo>
                      <a:pt x="1" y="8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4" y="108"/>
                    </a:lnTo>
                    <a:lnTo>
                      <a:pt x="7" y="110"/>
                    </a:lnTo>
                    <a:lnTo>
                      <a:pt x="10" y="111"/>
                    </a:lnTo>
                    <a:lnTo>
                      <a:pt x="13" y="111"/>
                    </a:lnTo>
                    <a:lnTo>
                      <a:pt x="16" y="112"/>
                    </a:lnTo>
                    <a:lnTo>
                      <a:pt x="19" y="111"/>
                    </a:lnTo>
                    <a:lnTo>
                      <a:pt x="23" y="111"/>
                    </a:lnTo>
                    <a:lnTo>
                      <a:pt x="27" y="109"/>
                    </a:lnTo>
                    <a:lnTo>
                      <a:pt x="32" y="107"/>
                    </a:lnTo>
                    <a:lnTo>
                      <a:pt x="37" y="105"/>
                    </a:lnTo>
                    <a:lnTo>
                      <a:pt x="41" y="102"/>
                    </a:lnTo>
                    <a:lnTo>
                      <a:pt x="45" y="98"/>
                    </a:lnTo>
                    <a:lnTo>
                      <a:pt x="49" y="94"/>
                    </a:lnTo>
                    <a:lnTo>
                      <a:pt x="53" y="89"/>
                    </a:lnTo>
                    <a:lnTo>
                      <a:pt x="56" y="84"/>
                    </a:lnTo>
                    <a:lnTo>
                      <a:pt x="59" y="79"/>
                    </a:lnTo>
                    <a:lnTo>
                      <a:pt x="61" y="73"/>
                    </a:lnTo>
                    <a:lnTo>
                      <a:pt x="63" y="67"/>
                    </a:lnTo>
                    <a:lnTo>
                      <a:pt x="66" y="55"/>
                    </a:lnTo>
                    <a:lnTo>
                      <a:pt x="66" y="43"/>
                    </a:lnTo>
                    <a:lnTo>
                      <a:pt x="65" y="31"/>
                    </a:lnTo>
                    <a:lnTo>
                      <a:pt x="6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7" name="Freeform 55"/>
              <p:cNvSpPr>
                <a:spLocks/>
              </p:cNvSpPr>
              <p:nvPr/>
            </p:nvSpPr>
            <p:spPr bwMode="auto">
              <a:xfrm>
                <a:off x="3478" y="688"/>
                <a:ext cx="17" cy="55"/>
              </a:xfrm>
              <a:custGeom>
                <a:avLst/>
                <a:gdLst/>
                <a:ahLst/>
                <a:cxnLst>
                  <a:cxn ang="0">
                    <a:pos x="17" y="7"/>
                  </a:cxn>
                  <a:cxn ang="0">
                    <a:pos x="17" y="4"/>
                  </a:cxn>
                  <a:cxn ang="0">
                    <a:pos x="16" y="2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2"/>
                  </a:cxn>
                  <a:cxn ang="0">
                    <a:pos x="5" y="4"/>
                  </a:cxn>
                  <a:cxn ang="0">
                    <a:pos x="5" y="6"/>
                  </a:cxn>
                  <a:cxn ang="0">
                    <a:pos x="5" y="8"/>
                  </a:cxn>
                  <a:cxn ang="0">
                    <a:pos x="6" y="10"/>
                  </a:cxn>
                  <a:cxn ang="0">
                    <a:pos x="8" y="11"/>
                  </a:cxn>
                  <a:cxn ang="0">
                    <a:pos x="0" y="54"/>
                  </a:cxn>
                  <a:cxn ang="0">
                    <a:pos x="4" y="55"/>
                  </a:cxn>
                  <a:cxn ang="0">
                    <a:pos x="12" y="12"/>
                  </a:cxn>
                  <a:cxn ang="0">
                    <a:pos x="13" y="11"/>
                  </a:cxn>
                  <a:cxn ang="0">
                    <a:pos x="15" y="10"/>
                  </a:cxn>
                  <a:cxn ang="0">
                    <a:pos x="16" y="8"/>
                  </a:cxn>
                  <a:cxn ang="0">
                    <a:pos x="17" y="7"/>
                  </a:cxn>
                </a:cxnLst>
                <a:rect l="0" t="0" r="r" b="b"/>
                <a:pathLst>
                  <a:path w="17" h="55">
                    <a:moveTo>
                      <a:pt x="17" y="7"/>
                    </a:moveTo>
                    <a:lnTo>
                      <a:pt x="17" y="4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6" y="10"/>
                    </a:lnTo>
                    <a:lnTo>
                      <a:pt x="8" y="11"/>
                    </a:lnTo>
                    <a:lnTo>
                      <a:pt x="0" y="54"/>
                    </a:lnTo>
                    <a:lnTo>
                      <a:pt x="4" y="55"/>
                    </a:lnTo>
                    <a:lnTo>
                      <a:pt x="12" y="12"/>
                    </a:lnTo>
                    <a:lnTo>
                      <a:pt x="13" y="11"/>
                    </a:lnTo>
                    <a:lnTo>
                      <a:pt x="15" y="10"/>
                    </a:lnTo>
                    <a:lnTo>
                      <a:pt x="16" y="8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8" name="Freeform 56"/>
              <p:cNvSpPr>
                <a:spLocks/>
              </p:cNvSpPr>
              <p:nvPr/>
            </p:nvSpPr>
            <p:spPr bwMode="auto">
              <a:xfrm>
                <a:off x="3474" y="770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4" y="5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9" name="Freeform 57"/>
              <p:cNvSpPr>
                <a:spLocks/>
              </p:cNvSpPr>
              <p:nvPr/>
            </p:nvSpPr>
            <p:spPr bwMode="auto">
              <a:xfrm>
                <a:off x="3480" y="771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0" name="Freeform 58"/>
              <p:cNvSpPr>
                <a:spLocks/>
              </p:cNvSpPr>
              <p:nvPr/>
            </p:nvSpPr>
            <p:spPr bwMode="auto">
              <a:xfrm>
                <a:off x="3486" y="773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1" name="Freeform 59"/>
              <p:cNvSpPr>
                <a:spLocks/>
              </p:cNvSpPr>
              <p:nvPr/>
            </p:nvSpPr>
            <p:spPr bwMode="auto">
              <a:xfrm>
                <a:off x="3471" y="780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2" name="Freeform 60"/>
              <p:cNvSpPr>
                <a:spLocks/>
              </p:cNvSpPr>
              <p:nvPr/>
            </p:nvSpPr>
            <p:spPr bwMode="auto">
              <a:xfrm>
                <a:off x="3477" y="781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3" name="Freeform 61"/>
              <p:cNvSpPr>
                <a:spLocks/>
              </p:cNvSpPr>
              <p:nvPr/>
            </p:nvSpPr>
            <p:spPr bwMode="auto">
              <a:xfrm>
                <a:off x="3483" y="783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4" name="Freeform 62"/>
              <p:cNvSpPr>
                <a:spLocks/>
              </p:cNvSpPr>
              <p:nvPr/>
            </p:nvSpPr>
            <p:spPr bwMode="auto">
              <a:xfrm>
                <a:off x="3468" y="790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5" name="Freeform 63"/>
              <p:cNvSpPr>
                <a:spLocks/>
              </p:cNvSpPr>
              <p:nvPr/>
            </p:nvSpPr>
            <p:spPr bwMode="auto">
              <a:xfrm>
                <a:off x="3474" y="791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6" name="Freeform 64"/>
              <p:cNvSpPr>
                <a:spLocks/>
              </p:cNvSpPr>
              <p:nvPr/>
            </p:nvSpPr>
            <p:spPr bwMode="auto">
              <a:xfrm>
                <a:off x="3480" y="793"/>
                <a:ext cx="4" cy="6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7" name="Freeform 65"/>
              <p:cNvSpPr>
                <a:spLocks/>
              </p:cNvSpPr>
              <p:nvPr/>
            </p:nvSpPr>
            <p:spPr bwMode="auto">
              <a:xfrm>
                <a:off x="3465" y="800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8" name="Freeform 66"/>
              <p:cNvSpPr>
                <a:spLocks/>
              </p:cNvSpPr>
              <p:nvPr/>
            </p:nvSpPr>
            <p:spPr bwMode="auto">
              <a:xfrm>
                <a:off x="3471" y="801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9" name="Freeform 67"/>
              <p:cNvSpPr>
                <a:spLocks/>
              </p:cNvSpPr>
              <p:nvPr/>
            </p:nvSpPr>
            <p:spPr bwMode="auto">
              <a:xfrm>
                <a:off x="3477" y="803"/>
                <a:ext cx="4" cy="6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1" y="6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0" name="Freeform 68"/>
              <p:cNvSpPr>
                <a:spLocks/>
              </p:cNvSpPr>
              <p:nvPr/>
            </p:nvSpPr>
            <p:spPr bwMode="auto">
              <a:xfrm>
                <a:off x="3461" y="735"/>
                <a:ext cx="15" cy="25"/>
              </a:xfrm>
              <a:custGeom>
                <a:avLst/>
                <a:gdLst/>
                <a:ahLst/>
                <a:cxnLst>
                  <a:cxn ang="0">
                    <a:pos x="4" y="25"/>
                  </a:cxn>
                  <a:cxn ang="0">
                    <a:pos x="6" y="25"/>
                  </a:cxn>
                  <a:cxn ang="0">
                    <a:pos x="7" y="25"/>
                  </a:cxn>
                  <a:cxn ang="0">
                    <a:pos x="8" y="24"/>
                  </a:cxn>
                  <a:cxn ang="0">
                    <a:pos x="10" y="23"/>
                  </a:cxn>
                  <a:cxn ang="0">
                    <a:pos x="11" y="21"/>
                  </a:cxn>
                  <a:cxn ang="0">
                    <a:pos x="12" y="19"/>
                  </a:cxn>
                  <a:cxn ang="0">
                    <a:pos x="13" y="17"/>
                  </a:cxn>
                  <a:cxn ang="0">
                    <a:pos x="14" y="15"/>
                  </a:cxn>
                  <a:cxn ang="0">
                    <a:pos x="15" y="10"/>
                  </a:cxn>
                  <a:cxn ang="0">
                    <a:pos x="15" y="5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3"/>
                  </a:cxn>
                  <a:cxn ang="0">
                    <a:pos x="5" y="4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11"/>
                  </a:cxn>
                  <a:cxn ang="0">
                    <a:pos x="0" y="16"/>
                  </a:cxn>
                  <a:cxn ang="0">
                    <a:pos x="1" y="20"/>
                  </a:cxn>
                  <a:cxn ang="0">
                    <a:pos x="2" y="23"/>
                  </a:cxn>
                  <a:cxn ang="0">
                    <a:pos x="4" y="25"/>
                  </a:cxn>
                </a:cxnLst>
                <a:rect l="0" t="0" r="r" b="b"/>
                <a:pathLst>
                  <a:path w="15" h="25">
                    <a:moveTo>
                      <a:pt x="4" y="25"/>
                    </a:moveTo>
                    <a:lnTo>
                      <a:pt x="6" y="25"/>
                    </a:lnTo>
                    <a:lnTo>
                      <a:pt x="7" y="25"/>
                    </a:lnTo>
                    <a:lnTo>
                      <a:pt x="8" y="24"/>
                    </a:lnTo>
                    <a:lnTo>
                      <a:pt x="10" y="23"/>
                    </a:lnTo>
                    <a:lnTo>
                      <a:pt x="11" y="21"/>
                    </a:lnTo>
                    <a:lnTo>
                      <a:pt x="12" y="19"/>
                    </a:lnTo>
                    <a:lnTo>
                      <a:pt x="13" y="17"/>
                    </a:lnTo>
                    <a:lnTo>
                      <a:pt x="14" y="15"/>
                    </a:lnTo>
                    <a:lnTo>
                      <a:pt x="15" y="10"/>
                    </a:lnTo>
                    <a:lnTo>
                      <a:pt x="15" y="5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11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1" name="Freeform 69"/>
              <p:cNvSpPr>
                <a:spLocks/>
              </p:cNvSpPr>
              <p:nvPr/>
            </p:nvSpPr>
            <p:spPr bwMode="auto">
              <a:xfrm>
                <a:off x="3442" y="803"/>
                <a:ext cx="14" cy="25"/>
              </a:xfrm>
              <a:custGeom>
                <a:avLst/>
                <a:gdLst/>
                <a:ahLst/>
                <a:cxnLst>
                  <a:cxn ang="0">
                    <a:pos x="3" y="25"/>
                  </a:cxn>
                  <a:cxn ang="0">
                    <a:pos x="5" y="25"/>
                  </a:cxn>
                  <a:cxn ang="0">
                    <a:pos x="6" y="25"/>
                  </a:cxn>
                  <a:cxn ang="0">
                    <a:pos x="8" y="24"/>
                  </a:cxn>
                  <a:cxn ang="0">
                    <a:pos x="9" y="23"/>
                  </a:cxn>
                  <a:cxn ang="0">
                    <a:pos x="10" y="21"/>
                  </a:cxn>
                  <a:cxn ang="0">
                    <a:pos x="12" y="19"/>
                  </a:cxn>
                  <a:cxn ang="0">
                    <a:pos x="13" y="17"/>
                  </a:cxn>
                  <a:cxn ang="0">
                    <a:pos x="14" y="15"/>
                  </a:cxn>
                  <a:cxn ang="0">
                    <a:pos x="14" y="10"/>
                  </a:cxn>
                  <a:cxn ang="0">
                    <a:pos x="14" y="5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3"/>
                  </a:cxn>
                  <a:cxn ang="0">
                    <a:pos x="4" y="4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1" y="23"/>
                  </a:cxn>
                  <a:cxn ang="0">
                    <a:pos x="3" y="25"/>
                  </a:cxn>
                </a:cxnLst>
                <a:rect l="0" t="0" r="r" b="b"/>
                <a:pathLst>
                  <a:path w="14" h="25">
                    <a:moveTo>
                      <a:pt x="3" y="25"/>
                    </a:moveTo>
                    <a:lnTo>
                      <a:pt x="5" y="25"/>
                    </a:lnTo>
                    <a:lnTo>
                      <a:pt x="6" y="25"/>
                    </a:lnTo>
                    <a:lnTo>
                      <a:pt x="8" y="24"/>
                    </a:lnTo>
                    <a:lnTo>
                      <a:pt x="9" y="23"/>
                    </a:lnTo>
                    <a:lnTo>
                      <a:pt x="10" y="21"/>
                    </a:lnTo>
                    <a:lnTo>
                      <a:pt x="12" y="19"/>
                    </a:lnTo>
                    <a:lnTo>
                      <a:pt x="13" y="17"/>
                    </a:lnTo>
                    <a:lnTo>
                      <a:pt x="14" y="15"/>
                    </a:lnTo>
                    <a:lnTo>
                      <a:pt x="14" y="10"/>
                    </a:lnTo>
                    <a:lnTo>
                      <a:pt x="14" y="5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2" name="Freeform 70"/>
              <p:cNvSpPr>
                <a:spLocks/>
              </p:cNvSpPr>
              <p:nvPr/>
            </p:nvSpPr>
            <p:spPr bwMode="auto">
              <a:xfrm>
                <a:off x="3152" y="659"/>
                <a:ext cx="89" cy="31"/>
              </a:xfrm>
              <a:custGeom>
                <a:avLst/>
                <a:gdLst/>
                <a:ahLst/>
                <a:cxnLst>
                  <a:cxn ang="0">
                    <a:pos x="67" y="11"/>
                  </a:cxn>
                  <a:cxn ang="0">
                    <a:pos x="67" y="10"/>
                  </a:cxn>
                  <a:cxn ang="0">
                    <a:pos x="65" y="8"/>
                  </a:cxn>
                  <a:cxn ang="0">
                    <a:pos x="62" y="5"/>
                  </a:cxn>
                  <a:cxn ang="0">
                    <a:pos x="58" y="2"/>
                  </a:cxn>
                  <a:cxn ang="0">
                    <a:pos x="54" y="0"/>
                  </a:cxn>
                  <a:cxn ang="0">
                    <a:pos x="49" y="0"/>
                  </a:cxn>
                  <a:cxn ang="0">
                    <a:pos x="44" y="3"/>
                  </a:cxn>
                  <a:cxn ang="0">
                    <a:pos x="39" y="9"/>
                  </a:cxn>
                  <a:cxn ang="0">
                    <a:pos x="39" y="9"/>
                  </a:cxn>
                  <a:cxn ang="0">
                    <a:pos x="39" y="9"/>
                  </a:cxn>
                  <a:cxn ang="0">
                    <a:pos x="38" y="10"/>
                  </a:cxn>
                  <a:cxn ang="0">
                    <a:pos x="38" y="10"/>
                  </a:cxn>
                  <a:cxn ang="0">
                    <a:pos x="37" y="10"/>
                  </a:cxn>
                  <a:cxn ang="0">
                    <a:pos x="36" y="9"/>
                  </a:cxn>
                  <a:cxn ang="0">
                    <a:pos x="33" y="8"/>
                  </a:cxn>
                  <a:cxn ang="0">
                    <a:pos x="31" y="8"/>
                  </a:cxn>
                  <a:cxn ang="0">
                    <a:pos x="28" y="9"/>
                  </a:cxn>
                  <a:cxn ang="0">
                    <a:pos x="25" y="11"/>
                  </a:cxn>
                  <a:cxn ang="0">
                    <a:pos x="22" y="15"/>
                  </a:cxn>
                  <a:cxn ang="0">
                    <a:pos x="20" y="22"/>
                  </a:cxn>
                  <a:cxn ang="0">
                    <a:pos x="19" y="21"/>
                  </a:cxn>
                  <a:cxn ang="0">
                    <a:pos x="17" y="21"/>
                  </a:cxn>
                  <a:cxn ang="0">
                    <a:pos x="14" y="20"/>
                  </a:cxn>
                  <a:cxn ang="0">
                    <a:pos x="10" y="20"/>
                  </a:cxn>
                  <a:cxn ang="0">
                    <a:pos x="6" y="21"/>
                  </a:cxn>
                  <a:cxn ang="0">
                    <a:pos x="3" y="22"/>
                  </a:cxn>
                  <a:cxn ang="0">
                    <a:pos x="1" y="26"/>
                  </a:cxn>
                  <a:cxn ang="0">
                    <a:pos x="0" y="31"/>
                  </a:cxn>
                  <a:cxn ang="0">
                    <a:pos x="43" y="31"/>
                  </a:cxn>
                  <a:cxn ang="0">
                    <a:pos x="89" y="31"/>
                  </a:cxn>
                  <a:cxn ang="0">
                    <a:pos x="89" y="30"/>
                  </a:cxn>
                  <a:cxn ang="0">
                    <a:pos x="88" y="28"/>
                  </a:cxn>
                  <a:cxn ang="0">
                    <a:pos x="88" y="24"/>
                  </a:cxn>
                  <a:cxn ang="0">
                    <a:pos x="86" y="20"/>
                  </a:cxn>
                  <a:cxn ang="0">
                    <a:pos x="84" y="17"/>
                  </a:cxn>
                  <a:cxn ang="0">
                    <a:pos x="80" y="13"/>
                  </a:cxn>
                  <a:cxn ang="0">
                    <a:pos x="75" y="11"/>
                  </a:cxn>
                  <a:cxn ang="0">
                    <a:pos x="67" y="11"/>
                  </a:cxn>
                </a:cxnLst>
                <a:rect l="0" t="0" r="r" b="b"/>
                <a:pathLst>
                  <a:path w="89" h="31">
                    <a:moveTo>
                      <a:pt x="67" y="11"/>
                    </a:moveTo>
                    <a:lnTo>
                      <a:pt x="67" y="10"/>
                    </a:lnTo>
                    <a:lnTo>
                      <a:pt x="65" y="8"/>
                    </a:lnTo>
                    <a:lnTo>
                      <a:pt x="62" y="5"/>
                    </a:lnTo>
                    <a:lnTo>
                      <a:pt x="58" y="2"/>
                    </a:lnTo>
                    <a:lnTo>
                      <a:pt x="54" y="0"/>
                    </a:lnTo>
                    <a:lnTo>
                      <a:pt x="49" y="0"/>
                    </a:lnTo>
                    <a:lnTo>
                      <a:pt x="44" y="3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7" y="10"/>
                    </a:lnTo>
                    <a:lnTo>
                      <a:pt x="36" y="9"/>
                    </a:lnTo>
                    <a:lnTo>
                      <a:pt x="33" y="8"/>
                    </a:lnTo>
                    <a:lnTo>
                      <a:pt x="31" y="8"/>
                    </a:lnTo>
                    <a:lnTo>
                      <a:pt x="28" y="9"/>
                    </a:lnTo>
                    <a:lnTo>
                      <a:pt x="25" y="11"/>
                    </a:lnTo>
                    <a:lnTo>
                      <a:pt x="22" y="15"/>
                    </a:lnTo>
                    <a:lnTo>
                      <a:pt x="20" y="22"/>
                    </a:lnTo>
                    <a:lnTo>
                      <a:pt x="19" y="21"/>
                    </a:lnTo>
                    <a:lnTo>
                      <a:pt x="17" y="21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6" y="21"/>
                    </a:lnTo>
                    <a:lnTo>
                      <a:pt x="3" y="22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43" y="31"/>
                    </a:lnTo>
                    <a:lnTo>
                      <a:pt x="89" y="31"/>
                    </a:lnTo>
                    <a:lnTo>
                      <a:pt x="89" y="30"/>
                    </a:lnTo>
                    <a:lnTo>
                      <a:pt x="88" y="28"/>
                    </a:lnTo>
                    <a:lnTo>
                      <a:pt x="88" y="24"/>
                    </a:lnTo>
                    <a:lnTo>
                      <a:pt x="86" y="20"/>
                    </a:lnTo>
                    <a:lnTo>
                      <a:pt x="84" y="17"/>
                    </a:lnTo>
                    <a:lnTo>
                      <a:pt x="80" y="13"/>
                    </a:lnTo>
                    <a:lnTo>
                      <a:pt x="75" y="11"/>
                    </a:ln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3" name="Freeform 71"/>
              <p:cNvSpPr>
                <a:spLocks/>
              </p:cNvSpPr>
              <p:nvPr/>
            </p:nvSpPr>
            <p:spPr bwMode="auto">
              <a:xfrm>
                <a:off x="3251" y="753"/>
                <a:ext cx="231" cy="362"/>
              </a:xfrm>
              <a:custGeom>
                <a:avLst/>
                <a:gdLst/>
                <a:ahLst/>
                <a:cxnLst>
                  <a:cxn ang="0">
                    <a:pos x="190" y="135"/>
                  </a:cxn>
                  <a:cxn ang="0">
                    <a:pos x="55" y="0"/>
                  </a:cxn>
                  <a:cxn ang="0">
                    <a:pos x="34" y="254"/>
                  </a:cxn>
                  <a:cxn ang="0">
                    <a:pos x="43" y="253"/>
                  </a:cxn>
                  <a:cxn ang="0">
                    <a:pos x="52" y="253"/>
                  </a:cxn>
                  <a:cxn ang="0">
                    <a:pos x="61" y="252"/>
                  </a:cxn>
                  <a:cxn ang="0">
                    <a:pos x="72" y="249"/>
                  </a:cxn>
                  <a:cxn ang="0">
                    <a:pos x="75" y="251"/>
                  </a:cxn>
                  <a:cxn ang="0">
                    <a:pos x="82" y="256"/>
                  </a:cxn>
                  <a:cxn ang="0">
                    <a:pos x="92" y="263"/>
                  </a:cxn>
                  <a:cxn ang="0">
                    <a:pos x="103" y="271"/>
                  </a:cxn>
                  <a:cxn ang="0">
                    <a:pos x="114" y="278"/>
                  </a:cxn>
                  <a:cxn ang="0">
                    <a:pos x="124" y="286"/>
                  </a:cxn>
                  <a:cxn ang="0">
                    <a:pos x="130" y="290"/>
                  </a:cxn>
                  <a:cxn ang="0">
                    <a:pos x="133" y="292"/>
                  </a:cxn>
                  <a:cxn ang="0">
                    <a:pos x="147" y="360"/>
                  </a:cxn>
                  <a:cxn ang="0">
                    <a:pos x="176" y="346"/>
                  </a:cxn>
                  <a:cxn ang="0">
                    <a:pos x="143" y="333"/>
                  </a:cxn>
                  <a:cxn ang="0">
                    <a:pos x="147" y="325"/>
                  </a:cxn>
                  <a:cxn ang="0">
                    <a:pos x="150" y="315"/>
                  </a:cxn>
                  <a:cxn ang="0">
                    <a:pos x="152" y="302"/>
                  </a:cxn>
                  <a:cxn ang="0">
                    <a:pos x="152" y="287"/>
                  </a:cxn>
                  <a:cxn ang="0">
                    <a:pos x="148" y="270"/>
                  </a:cxn>
                  <a:cxn ang="0">
                    <a:pos x="139" y="251"/>
                  </a:cxn>
                  <a:cxn ang="0">
                    <a:pos x="125" y="232"/>
                  </a:cxn>
                  <a:cxn ang="0">
                    <a:pos x="121" y="217"/>
                  </a:cxn>
                  <a:cxn ang="0">
                    <a:pos x="130" y="208"/>
                  </a:cxn>
                  <a:cxn ang="0">
                    <a:pos x="137" y="200"/>
                  </a:cxn>
                  <a:cxn ang="0">
                    <a:pos x="140" y="196"/>
                  </a:cxn>
                  <a:cxn ang="0">
                    <a:pos x="39" y="149"/>
                  </a:cxn>
                  <a:cxn ang="0">
                    <a:pos x="112" y="67"/>
                  </a:cxn>
                  <a:cxn ang="0">
                    <a:pos x="110" y="110"/>
                  </a:cxn>
                  <a:cxn ang="0">
                    <a:pos x="114" y="115"/>
                  </a:cxn>
                  <a:cxn ang="0">
                    <a:pos x="121" y="124"/>
                  </a:cxn>
                  <a:cxn ang="0">
                    <a:pos x="131" y="134"/>
                  </a:cxn>
                  <a:cxn ang="0">
                    <a:pos x="143" y="143"/>
                  </a:cxn>
                  <a:cxn ang="0">
                    <a:pos x="157" y="152"/>
                  </a:cxn>
                  <a:cxn ang="0">
                    <a:pos x="172" y="157"/>
                  </a:cxn>
                  <a:cxn ang="0">
                    <a:pos x="187" y="157"/>
                  </a:cxn>
                  <a:cxn ang="0">
                    <a:pos x="207" y="148"/>
                  </a:cxn>
                  <a:cxn ang="0">
                    <a:pos x="223" y="123"/>
                  </a:cxn>
                  <a:cxn ang="0">
                    <a:pos x="229" y="96"/>
                  </a:cxn>
                  <a:cxn ang="0">
                    <a:pos x="231" y="78"/>
                  </a:cxn>
                </a:cxnLst>
                <a:rect l="0" t="0" r="r" b="b"/>
                <a:pathLst>
                  <a:path w="231" h="362">
                    <a:moveTo>
                      <a:pt x="231" y="75"/>
                    </a:moveTo>
                    <a:lnTo>
                      <a:pt x="190" y="135"/>
                    </a:lnTo>
                    <a:lnTo>
                      <a:pt x="134" y="44"/>
                    </a:lnTo>
                    <a:lnTo>
                      <a:pt x="55" y="0"/>
                    </a:lnTo>
                    <a:lnTo>
                      <a:pt x="0" y="133"/>
                    </a:lnTo>
                    <a:lnTo>
                      <a:pt x="34" y="254"/>
                    </a:lnTo>
                    <a:lnTo>
                      <a:pt x="39" y="253"/>
                    </a:lnTo>
                    <a:lnTo>
                      <a:pt x="43" y="253"/>
                    </a:lnTo>
                    <a:lnTo>
                      <a:pt x="48" y="253"/>
                    </a:lnTo>
                    <a:lnTo>
                      <a:pt x="52" y="253"/>
                    </a:lnTo>
                    <a:lnTo>
                      <a:pt x="56" y="252"/>
                    </a:lnTo>
                    <a:lnTo>
                      <a:pt x="61" y="252"/>
                    </a:lnTo>
                    <a:lnTo>
                      <a:pt x="66" y="251"/>
                    </a:lnTo>
                    <a:lnTo>
                      <a:pt x="72" y="249"/>
                    </a:lnTo>
                    <a:lnTo>
                      <a:pt x="72" y="250"/>
                    </a:lnTo>
                    <a:lnTo>
                      <a:pt x="75" y="251"/>
                    </a:lnTo>
                    <a:lnTo>
                      <a:pt x="78" y="253"/>
                    </a:lnTo>
                    <a:lnTo>
                      <a:pt x="82" y="256"/>
                    </a:lnTo>
                    <a:lnTo>
                      <a:pt x="86" y="259"/>
                    </a:lnTo>
                    <a:lnTo>
                      <a:pt x="92" y="263"/>
                    </a:lnTo>
                    <a:lnTo>
                      <a:pt x="97" y="267"/>
                    </a:lnTo>
                    <a:lnTo>
                      <a:pt x="103" y="271"/>
                    </a:lnTo>
                    <a:lnTo>
                      <a:pt x="108" y="275"/>
                    </a:lnTo>
                    <a:lnTo>
                      <a:pt x="114" y="278"/>
                    </a:lnTo>
                    <a:lnTo>
                      <a:pt x="119" y="282"/>
                    </a:lnTo>
                    <a:lnTo>
                      <a:pt x="124" y="286"/>
                    </a:lnTo>
                    <a:lnTo>
                      <a:pt x="127" y="288"/>
                    </a:lnTo>
                    <a:lnTo>
                      <a:pt x="130" y="290"/>
                    </a:lnTo>
                    <a:lnTo>
                      <a:pt x="132" y="292"/>
                    </a:lnTo>
                    <a:lnTo>
                      <a:pt x="133" y="292"/>
                    </a:lnTo>
                    <a:lnTo>
                      <a:pt x="131" y="362"/>
                    </a:lnTo>
                    <a:lnTo>
                      <a:pt x="147" y="360"/>
                    </a:lnTo>
                    <a:lnTo>
                      <a:pt x="141" y="351"/>
                    </a:lnTo>
                    <a:lnTo>
                      <a:pt x="176" y="346"/>
                    </a:lnTo>
                    <a:lnTo>
                      <a:pt x="142" y="335"/>
                    </a:lnTo>
                    <a:lnTo>
                      <a:pt x="143" y="333"/>
                    </a:lnTo>
                    <a:lnTo>
                      <a:pt x="145" y="329"/>
                    </a:lnTo>
                    <a:lnTo>
                      <a:pt x="147" y="325"/>
                    </a:lnTo>
                    <a:lnTo>
                      <a:pt x="149" y="320"/>
                    </a:lnTo>
                    <a:lnTo>
                      <a:pt x="150" y="315"/>
                    </a:lnTo>
                    <a:lnTo>
                      <a:pt x="152" y="309"/>
                    </a:lnTo>
                    <a:lnTo>
                      <a:pt x="152" y="302"/>
                    </a:lnTo>
                    <a:lnTo>
                      <a:pt x="152" y="295"/>
                    </a:lnTo>
                    <a:lnTo>
                      <a:pt x="152" y="287"/>
                    </a:lnTo>
                    <a:lnTo>
                      <a:pt x="150" y="278"/>
                    </a:lnTo>
                    <a:lnTo>
                      <a:pt x="148" y="270"/>
                    </a:lnTo>
                    <a:lnTo>
                      <a:pt x="145" y="261"/>
                    </a:lnTo>
                    <a:lnTo>
                      <a:pt x="139" y="251"/>
                    </a:lnTo>
                    <a:lnTo>
                      <a:pt x="133" y="242"/>
                    </a:lnTo>
                    <a:lnTo>
                      <a:pt x="125" y="232"/>
                    </a:lnTo>
                    <a:lnTo>
                      <a:pt x="116" y="222"/>
                    </a:lnTo>
                    <a:lnTo>
                      <a:pt x="121" y="217"/>
                    </a:lnTo>
                    <a:lnTo>
                      <a:pt x="126" y="212"/>
                    </a:lnTo>
                    <a:lnTo>
                      <a:pt x="130" y="208"/>
                    </a:lnTo>
                    <a:lnTo>
                      <a:pt x="134" y="204"/>
                    </a:lnTo>
                    <a:lnTo>
                      <a:pt x="137" y="200"/>
                    </a:lnTo>
                    <a:lnTo>
                      <a:pt x="139" y="198"/>
                    </a:lnTo>
                    <a:lnTo>
                      <a:pt x="140" y="196"/>
                    </a:lnTo>
                    <a:lnTo>
                      <a:pt x="140" y="196"/>
                    </a:lnTo>
                    <a:lnTo>
                      <a:pt x="39" y="149"/>
                    </a:lnTo>
                    <a:lnTo>
                      <a:pt x="97" y="108"/>
                    </a:lnTo>
                    <a:lnTo>
                      <a:pt x="112" y="67"/>
                    </a:lnTo>
                    <a:lnTo>
                      <a:pt x="109" y="110"/>
                    </a:lnTo>
                    <a:lnTo>
                      <a:pt x="110" y="110"/>
                    </a:lnTo>
                    <a:lnTo>
                      <a:pt x="111" y="112"/>
                    </a:lnTo>
                    <a:lnTo>
                      <a:pt x="114" y="115"/>
                    </a:lnTo>
                    <a:lnTo>
                      <a:pt x="117" y="119"/>
                    </a:lnTo>
                    <a:lnTo>
                      <a:pt x="121" y="124"/>
                    </a:lnTo>
                    <a:lnTo>
                      <a:pt x="125" y="128"/>
                    </a:lnTo>
                    <a:lnTo>
                      <a:pt x="131" y="134"/>
                    </a:lnTo>
                    <a:lnTo>
                      <a:pt x="137" y="139"/>
                    </a:lnTo>
                    <a:lnTo>
                      <a:pt x="143" y="143"/>
                    </a:lnTo>
                    <a:lnTo>
                      <a:pt x="150" y="148"/>
                    </a:lnTo>
                    <a:lnTo>
                      <a:pt x="157" y="152"/>
                    </a:lnTo>
                    <a:lnTo>
                      <a:pt x="164" y="155"/>
                    </a:lnTo>
                    <a:lnTo>
                      <a:pt x="172" y="157"/>
                    </a:lnTo>
                    <a:lnTo>
                      <a:pt x="179" y="158"/>
                    </a:lnTo>
                    <a:lnTo>
                      <a:pt x="187" y="157"/>
                    </a:lnTo>
                    <a:lnTo>
                      <a:pt x="195" y="155"/>
                    </a:lnTo>
                    <a:lnTo>
                      <a:pt x="207" y="148"/>
                    </a:lnTo>
                    <a:lnTo>
                      <a:pt x="216" y="137"/>
                    </a:lnTo>
                    <a:lnTo>
                      <a:pt x="223" y="123"/>
                    </a:lnTo>
                    <a:lnTo>
                      <a:pt x="227" y="110"/>
                    </a:lnTo>
                    <a:lnTo>
                      <a:pt x="229" y="96"/>
                    </a:lnTo>
                    <a:lnTo>
                      <a:pt x="231" y="85"/>
                    </a:lnTo>
                    <a:lnTo>
                      <a:pt x="231" y="78"/>
                    </a:lnTo>
                    <a:lnTo>
                      <a:pt x="23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4" name="Freeform 72"/>
              <p:cNvSpPr>
                <a:spLocks/>
              </p:cNvSpPr>
              <p:nvPr/>
            </p:nvSpPr>
            <p:spPr bwMode="auto">
              <a:xfrm>
                <a:off x="3329" y="752"/>
                <a:ext cx="23" cy="32"/>
              </a:xfrm>
              <a:custGeom>
                <a:avLst/>
                <a:gdLst/>
                <a:ahLst/>
                <a:cxnLst>
                  <a:cxn ang="0">
                    <a:pos x="12" y="32"/>
                  </a:cxn>
                  <a:cxn ang="0">
                    <a:pos x="14" y="31"/>
                  </a:cxn>
                  <a:cxn ang="0">
                    <a:pos x="16" y="30"/>
                  </a:cxn>
                  <a:cxn ang="0">
                    <a:pos x="18" y="29"/>
                  </a:cxn>
                  <a:cxn ang="0">
                    <a:pos x="20" y="27"/>
                  </a:cxn>
                  <a:cxn ang="0">
                    <a:pos x="21" y="25"/>
                  </a:cxn>
                  <a:cxn ang="0">
                    <a:pos x="23" y="22"/>
                  </a:cxn>
                  <a:cxn ang="0">
                    <a:pos x="23" y="19"/>
                  </a:cxn>
                  <a:cxn ang="0">
                    <a:pos x="23" y="16"/>
                  </a:cxn>
                  <a:cxn ang="0">
                    <a:pos x="23" y="13"/>
                  </a:cxn>
                  <a:cxn ang="0">
                    <a:pos x="23" y="10"/>
                  </a:cxn>
                  <a:cxn ang="0">
                    <a:pos x="21" y="7"/>
                  </a:cxn>
                  <a:cxn ang="0">
                    <a:pos x="20" y="5"/>
                  </a:cxn>
                  <a:cxn ang="0">
                    <a:pos x="18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5" y="3"/>
                  </a:cxn>
                  <a:cxn ang="0">
                    <a:pos x="3" y="5"/>
                  </a:cxn>
                  <a:cxn ang="0">
                    <a:pos x="2" y="7"/>
                  </a:cxn>
                  <a:cxn ang="0">
                    <a:pos x="1" y="10"/>
                  </a:cxn>
                  <a:cxn ang="0">
                    <a:pos x="0" y="13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1" y="22"/>
                  </a:cxn>
                  <a:cxn ang="0">
                    <a:pos x="2" y="25"/>
                  </a:cxn>
                  <a:cxn ang="0">
                    <a:pos x="3" y="27"/>
                  </a:cxn>
                  <a:cxn ang="0">
                    <a:pos x="5" y="29"/>
                  </a:cxn>
                  <a:cxn ang="0">
                    <a:pos x="7" y="30"/>
                  </a:cxn>
                  <a:cxn ang="0">
                    <a:pos x="9" y="31"/>
                  </a:cxn>
                  <a:cxn ang="0">
                    <a:pos x="12" y="32"/>
                  </a:cxn>
                </a:cxnLst>
                <a:rect l="0" t="0" r="r" b="b"/>
                <a:pathLst>
                  <a:path w="23" h="32">
                    <a:moveTo>
                      <a:pt x="12" y="32"/>
                    </a:moveTo>
                    <a:lnTo>
                      <a:pt x="14" y="31"/>
                    </a:lnTo>
                    <a:lnTo>
                      <a:pt x="16" y="30"/>
                    </a:lnTo>
                    <a:lnTo>
                      <a:pt x="18" y="29"/>
                    </a:lnTo>
                    <a:lnTo>
                      <a:pt x="20" y="27"/>
                    </a:lnTo>
                    <a:lnTo>
                      <a:pt x="21" y="25"/>
                    </a:lnTo>
                    <a:lnTo>
                      <a:pt x="23" y="22"/>
                    </a:lnTo>
                    <a:lnTo>
                      <a:pt x="23" y="19"/>
                    </a:lnTo>
                    <a:lnTo>
                      <a:pt x="23" y="16"/>
                    </a:lnTo>
                    <a:lnTo>
                      <a:pt x="23" y="13"/>
                    </a:lnTo>
                    <a:lnTo>
                      <a:pt x="23" y="10"/>
                    </a:lnTo>
                    <a:lnTo>
                      <a:pt x="21" y="7"/>
                    </a:lnTo>
                    <a:lnTo>
                      <a:pt x="20" y="5"/>
                    </a:lnTo>
                    <a:lnTo>
                      <a:pt x="18" y="3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1" y="22"/>
                    </a:lnTo>
                    <a:lnTo>
                      <a:pt x="2" y="25"/>
                    </a:lnTo>
                    <a:lnTo>
                      <a:pt x="3" y="27"/>
                    </a:lnTo>
                    <a:lnTo>
                      <a:pt x="5" y="29"/>
                    </a:lnTo>
                    <a:lnTo>
                      <a:pt x="7" y="30"/>
                    </a:lnTo>
                    <a:lnTo>
                      <a:pt x="9" y="31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5" name="Freeform 73"/>
              <p:cNvSpPr>
                <a:spLocks/>
              </p:cNvSpPr>
              <p:nvPr/>
            </p:nvSpPr>
            <p:spPr bwMode="auto">
              <a:xfrm>
                <a:off x="3323" y="721"/>
                <a:ext cx="54" cy="46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53" y="28"/>
                  </a:cxn>
                  <a:cxn ang="0">
                    <a:pos x="54" y="26"/>
                  </a:cxn>
                  <a:cxn ang="0">
                    <a:pos x="54" y="22"/>
                  </a:cxn>
                  <a:cxn ang="0">
                    <a:pos x="54" y="18"/>
                  </a:cxn>
                  <a:cxn ang="0">
                    <a:pos x="53" y="13"/>
                  </a:cxn>
                  <a:cxn ang="0">
                    <a:pos x="50" y="9"/>
                  </a:cxn>
                  <a:cxn ang="0">
                    <a:pos x="45" y="4"/>
                  </a:cxn>
                  <a:cxn ang="0">
                    <a:pos x="39" y="1"/>
                  </a:cxn>
                  <a:cxn ang="0">
                    <a:pos x="38" y="1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1"/>
                  </a:cxn>
                  <a:cxn ang="0">
                    <a:pos x="24" y="2"/>
                  </a:cxn>
                  <a:cxn ang="0">
                    <a:pos x="20" y="4"/>
                  </a:cxn>
                  <a:cxn ang="0">
                    <a:pos x="17" y="9"/>
                  </a:cxn>
                  <a:cxn ang="0">
                    <a:pos x="14" y="15"/>
                  </a:cxn>
                  <a:cxn ang="0">
                    <a:pos x="14" y="16"/>
                  </a:cxn>
                  <a:cxn ang="0">
                    <a:pos x="14" y="17"/>
                  </a:cxn>
                  <a:cxn ang="0">
                    <a:pos x="14" y="19"/>
                  </a:cxn>
                  <a:cxn ang="0">
                    <a:pos x="13" y="21"/>
                  </a:cxn>
                  <a:cxn ang="0">
                    <a:pos x="12" y="23"/>
                  </a:cxn>
                  <a:cxn ang="0">
                    <a:pos x="10" y="24"/>
                  </a:cxn>
                  <a:cxn ang="0">
                    <a:pos x="8" y="25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3" y="22"/>
                  </a:cxn>
                  <a:cxn ang="0">
                    <a:pos x="2" y="20"/>
                  </a:cxn>
                  <a:cxn ang="0">
                    <a:pos x="2" y="16"/>
                  </a:cxn>
                  <a:cxn ang="0">
                    <a:pos x="0" y="19"/>
                  </a:cxn>
                  <a:cxn ang="0">
                    <a:pos x="0" y="22"/>
                  </a:cxn>
                  <a:cxn ang="0">
                    <a:pos x="0" y="26"/>
                  </a:cxn>
                  <a:cxn ang="0">
                    <a:pos x="2" y="30"/>
                  </a:cxn>
                  <a:cxn ang="0">
                    <a:pos x="5" y="33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9" y="34"/>
                  </a:cxn>
                  <a:cxn ang="0">
                    <a:pos x="20" y="38"/>
                  </a:cxn>
                  <a:cxn ang="0">
                    <a:pos x="21" y="42"/>
                  </a:cxn>
                  <a:cxn ang="0">
                    <a:pos x="24" y="44"/>
                  </a:cxn>
                  <a:cxn ang="0">
                    <a:pos x="26" y="46"/>
                  </a:cxn>
                  <a:cxn ang="0">
                    <a:pos x="29" y="46"/>
                  </a:cxn>
                  <a:cxn ang="0">
                    <a:pos x="31" y="46"/>
                  </a:cxn>
                  <a:cxn ang="0">
                    <a:pos x="34" y="44"/>
                  </a:cxn>
                  <a:cxn ang="0">
                    <a:pos x="36" y="42"/>
                  </a:cxn>
                  <a:cxn ang="0">
                    <a:pos x="39" y="39"/>
                  </a:cxn>
                  <a:cxn ang="0">
                    <a:pos x="41" y="36"/>
                  </a:cxn>
                  <a:cxn ang="0">
                    <a:pos x="44" y="32"/>
                  </a:cxn>
                  <a:cxn ang="0">
                    <a:pos x="46" y="27"/>
                  </a:cxn>
                  <a:cxn ang="0">
                    <a:pos x="53" y="29"/>
                  </a:cxn>
                </a:cxnLst>
                <a:rect l="0" t="0" r="r" b="b"/>
                <a:pathLst>
                  <a:path w="54" h="46">
                    <a:moveTo>
                      <a:pt x="53" y="29"/>
                    </a:moveTo>
                    <a:lnTo>
                      <a:pt x="53" y="28"/>
                    </a:lnTo>
                    <a:lnTo>
                      <a:pt x="54" y="26"/>
                    </a:lnTo>
                    <a:lnTo>
                      <a:pt x="54" y="22"/>
                    </a:lnTo>
                    <a:lnTo>
                      <a:pt x="54" y="18"/>
                    </a:lnTo>
                    <a:lnTo>
                      <a:pt x="53" y="13"/>
                    </a:lnTo>
                    <a:lnTo>
                      <a:pt x="50" y="9"/>
                    </a:lnTo>
                    <a:lnTo>
                      <a:pt x="45" y="4"/>
                    </a:lnTo>
                    <a:lnTo>
                      <a:pt x="39" y="1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4" y="2"/>
                    </a:lnTo>
                    <a:lnTo>
                      <a:pt x="20" y="4"/>
                    </a:lnTo>
                    <a:lnTo>
                      <a:pt x="17" y="9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3" y="21"/>
                    </a:lnTo>
                    <a:lnTo>
                      <a:pt x="12" y="23"/>
                    </a:lnTo>
                    <a:lnTo>
                      <a:pt x="10" y="24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2" y="30"/>
                    </a:lnTo>
                    <a:lnTo>
                      <a:pt x="5" y="33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9" y="34"/>
                    </a:lnTo>
                    <a:lnTo>
                      <a:pt x="20" y="38"/>
                    </a:lnTo>
                    <a:lnTo>
                      <a:pt x="21" y="42"/>
                    </a:lnTo>
                    <a:lnTo>
                      <a:pt x="24" y="44"/>
                    </a:lnTo>
                    <a:lnTo>
                      <a:pt x="26" y="46"/>
                    </a:lnTo>
                    <a:lnTo>
                      <a:pt x="29" y="46"/>
                    </a:lnTo>
                    <a:lnTo>
                      <a:pt x="31" y="46"/>
                    </a:lnTo>
                    <a:lnTo>
                      <a:pt x="34" y="44"/>
                    </a:lnTo>
                    <a:lnTo>
                      <a:pt x="36" y="42"/>
                    </a:lnTo>
                    <a:lnTo>
                      <a:pt x="39" y="39"/>
                    </a:lnTo>
                    <a:lnTo>
                      <a:pt x="41" y="36"/>
                    </a:lnTo>
                    <a:lnTo>
                      <a:pt x="44" y="32"/>
                    </a:lnTo>
                    <a:lnTo>
                      <a:pt x="46" y="27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6" name="Freeform 74"/>
              <p:cNvSpPr>
                <a:spLocks/>
              </p:cNvSpPr>
              <p:nvPr/>
            </p:nvSpPr>
            <p:spPr bwMode="auto">
              <a:xfrm>
                <a:off x="3058" y="894"/>
                <a:ext cx="124" cy="125"/>
              </a:xfrm>
              <a:custGeom>
                <a:avLst/>
                <a:gdLst/>
                <a:ahLst/>
                <a:cxnLst>
                  <a:cxn ang="0">
                    <a:pos x="124" y="100"/>
                  </a:cxn>
                  <a:cxn ang="0">
                    <a:pos x="118" y="104"/>
                  </a:cxn>
                  <a:cxn ang="0">
                    <a:pos x="113" y="107"/>
                  </a:cxn>
                  <a:cxn ang="0">
                    <a:pos x="107" y="111"/>
                  </a:cxn>
                  <a:cxn ang="0">
                    <a:pos x="100" y="114"/>
                  </a:cxn>
                  <a:cxn ang="0">
                    <a:pos x="94" y="117"/>
                  </a:cxn>
                  <a:cxn ang="0">
                    <a:pos x="88" y="119"/>
                  </a:cxn>
                  <a:cxn ang="0">
                    <a:pos x="82" y="121"/>
                  </a:cxn>
                  <a:cxn ang="0">
                    <a:pos x="76" y="123"/>
                  </a:cxn>
                  <a:cxn ang="0">
                    <a:pos x="70" y="124"/>
                  </a:cxn>
                  <a:cxn ang="0">
                    <a:pos x="64" y="125"/>
                  </a:cxn>
                  <a:cxn ang="0">
                    <a:pos x="58" y="125"/>
                  </a:cxn>
                  <a:cxn ang="0">
                    <a:pos x="52" y="124"/>
                  </a:cxn>
                  <a:cxn ang="0">
                    <a:pos x="46" y="122"/>
                  </a:cxn>
                  <a:cxn ang="0">
                    <a:pos x="41" y="120"/>
                  </a:cxn>
                  <a:cxn ang="0">
                    <a:pos x="35" y="117"/>
                  </a:cxn>
                  <a:cxn ang="0">
                    <a:pos x="30" y="113"/>
                  </a:cxn>
                  <a:cxn ang="0">
                    <a:pos x="17" y="98"/>
                  </a:cxn>
                  <a:cxn ang="0">
                    <a:pos x="10" y="82"/>
                  </a:cxn>
                  <a:cxn ang="0">
                    <a:pos x="7" y="66"/>
                  </a:cxn>
                  <a:cxn ang="0">
                    <a:pos x="9" y="51"/>
                  </a:cxn>
                  <a:cxn ang="0">
                    <a:pos x="12" y="38"/>
                  </a:cxn>
                  <a:cxn ang="0">
                    <a:pos x="15" y="27"/>
                  </a:cxn>
                  <a:cxn ang="0">
                    <a:pos x="18" y="20"/>
                  </a:cxn>
                  <a:cxn ang="0">
                    <a:pos x="20" y="18"/>
                  </a:cxn>
                  <a:cxn ang="0">
                    <a:pos x="0" y="2"/>
                  </a:cxn>
                  <a:cxn ang="0">
                    <a:pos x="26" y="9"/>
                  </a:cxn>
                  <a:cxn ang="0">
                    <a:pos x="23" y="0"/>
                  </a:cxn>
                  <a:cxn ang="0">
                    <a:pos x="35" y="2"/>
                  </a:cxn>
                  <a:cxn ang="0">
                    <a:pos x="27" y="19"/>
                  </a:cxn>
                  <a:cxn ang="0">
                    <a:pos x="33" y="81"/>
                  </a:cxn>
                  <a:cxn ang="0">
                    <a:pos x="75" y="57"/>
                  </a:cxn>
                  <a:cxn ang="0">
                    <a:pos x="76" y="57"/>
                  </a:cxn>
                  <a:cxn ang="0">
                    <a:pos x="76" y="59"/>
                  </a:cxn>
                  <a:cxn ang="0">
                    <a:pos x="77" y="60"/>
                  </a:cxn>
                  <a:cxn ang="0">
                    <a:pos x="78" y="62"/>
                  </a:cxn>
                  <a:cxn ang="0">
                    <a:pos x="80" y="64"/>
                  </a:cxn>
                  <a:cxn ang="0">
                    <a:pos x="82" y="67"/>
                  </a:cxn>
                  <a:cxn ang="0">
                    <a:pos x="85" y="70"/>
                  </a:cxn>
                  <a:cxn ang="0">
                    <a:pos x="88" y="73"/>
                  </a:cxn>
                  <a:cxn ang="0">
                    <a:pos x="91" y="77"/>
                  </a:cxn>
                  <a:cxn ang="0">
                    <a:pos x="95" y="80"/>
                  </a:cxn>
                  <a:cxn ang="0">
                    <a:pos x="99" y="84"/>
                  </a:cxn>
                  <a:cxn ang="0">
                    <a:pos x="103" y="87"/>
                  </a:cxn>
                  <a:cxn ang="0">
                    <a:pos x="108" y="91"/>
                  </a:cxn>
                  <a:cxn ang="0">
                    <a:pos x="113" y="94"/>
                  </a:cxn>
                  <a:cxn ang="0">
                    <a:pos x="118" y="97"/>
                  </a:cxn>
                  <a:cxn ang="0">
                    <a:pos x="124" y="100"/>
                  </a:cxn>
                </a:cxnLst>
                <a:rect l="0" t="0" r="r" b="b"/>
                <a:pathLst>
                  <a:path w="124" h="125">
                    <a:moveTo>
                      <a:pt x="124" y="100"/>
                    </a:moveTo>
                    <a:lnTo>
                      <a:pt x="118" y="104"/>
                    </a:lnTo>
                    <a:lnTo>
                      <a:pt x="113" y="107"/>
                    </a:lnTo>
                    <a:lnTo>
                      <a:pt x="107" y="111"/>
                    </a:lnTo>
                    <a:lnTo>
                      <a:pt x="100" y="114"/>
                    </a:lnTo>
                    <a:lnTo>
                      <a:pt x="94" y="117"/>
                    </a:lnTo>
                    <a:lnTo>
                      <a:pt x="88" y="119"/>
                    </a:lnTo>
                    <a:lnTo>
                      <a:pt x="82" y="121"/>
                    </a:lnTo>
                    <a:lnTo>
                      <a:pt x="76" y="123"/>
                    </a:lnTo>
                    <a:lnTo>
                      <a:pt x="70" y="124"/>
                    </a:lnTo>
                    <a:lnTo>
                      <a:pt x="64" y="125"/>
                    </a:lnTo>
                    <a:lnTo>
                      <a:pt x="58" y="125"/>
                    </a:lnTo>
                    <a:lnTo>
                      <a:pt x="52" y="124"/>
                    </a:lnTo>
                    <a:lnTo>
                      <a:pt x="46" y="122"/>
                    </a:lnTo>
                    <a:lnTo>
                      <a:pt x="41" y="120"/>
                    </a:lnTo>
                    <a:lnTo>
                      <a:pt x="35" y="117"/>
                    </a:lnTo>
                    <a:lnTo>
                      <a:pt x="30" y="113"/>
                    </a:lnTo>
                    <a:lnTo>
                      <a:pt x="17" y="98"/>
                    </a:lnTo>
                    <a:lnTo>
                      <a:pt x="10" y="82"/>
                    </a:lnTo>
                    <a:lnTo>
                      <a:pt x="7" y="66"/>
                    </a:lnTo>
                    <a:lnTo>
                      <a:pt x="9" y="51"/>
                    </a:lnTo>
                    <a:lnTo>
                      <a:pt x="12" y="38"/>
                    </a:lnTo>
                    <a:lnTo>
                      <a:pt x="15" y="27"/>
                    </a:lnTo>
                    <a:lnTo>
                      <a:pt x="18" y="20"/>
                    </a:lnTo>
                    <a:lnTo>
                      <a:pt x="20" y="18"/>
                    </a:lnTo>
                    <a:lnTo>
                      <a:pt x="0" y="2"/>
                    </a:lnTo>
                    <a:lnTo>
                      <a:pt x="26" y="9"/>
                    </a:lnTo>
                    <a:lnTo>
                      <a:pt x="23" y="0"/>
                    </a:lnTo>
                    <a:lnTo>
                      <a:pt x="35" y="2"/>
                    </a:lnTo>
                    <a:lnTo>
                      <a:pt x="27" y="19"/>
                    </a:lnTo>
                    <a:lnTo>
                      <a:pt x="33" y="81"/>
                    </a:lnTo>
                    <a:lnTo>
                      <a:pt x="75" y="57"/>
                    </a:lnTo>
                    <a:lnTo>
                      <a:pt x="76" y="57"/>
                    </a:lnTo>
                    <a:lnTo>
                      <a:pt x="76" y="59"/>
                    </a:lnTo>
                    <a:lnTo>
                      <a:pt x="77" y="60"/>
                    </a:lnTo>
                    <a:lnTo>
                      <a:pt x="78" y="62"/>
                    </a:lnTo>
                    <a:lnTo>
                      <a:pt x="80" y="64"/>
                    </a:lnTo>
                    <a:lnTo>
                      <a:pt x="82" y="67"/>
                    </a:lnTo>
                    <a:lnTo>
                      <a:pt x="85" y="70"/>
                    </a:lnTo>
                    <a:lnTo>
                      <a:pt x="88" y="73"/>
                    </a:lnTo>
                    <a:lnTo>
                      <a:pt x="91" y="77"/>
                    </a:lnTo>
                    <a:lnTo>
                      <a:pt x="95" y="80"/>
                    </a:lnTo>
                    <a:lnTo>
                      <a:pt x="99" y="84"/>
                    </a:lnTo>
                    <a:lnTo>
                      <a:pt x="103" y="87"/>
                    </a:lnTo>
                    <a:lnTo>
                      <a:pt x="108" y="91"/>
                    </a:lnTo>
                    <a:lnTo>
                      <a:pt x="113" y="94"/>
                    </a:lnTo>
                    <a:lnTo>
                      <a:pt x="118" y="97"/>
                    </a:lnTo>
                    <a:lnTo>
                      <a:pt x="124" y="1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7" name="Freeform 75"/>
              <p:cNvSpPr>
                <a:spLocks/>
              </p:cNvSpPr>
              <p:nvPr/>
            </p:nvSpPr>
            <p:spPr bwMode="auto">
              <a:xfrm>
                <a:off x="3102" y="985"/>
                <a:ext cx="25" cy="2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7" y="23"/>
                  </a:cxn>
                  <a:cxn ang="0">
                    <a:pos x="19" y="22"/>
                  </a:cxn>
                  <a:cxn ang="0">
                    <a:pos x="23" y="20"/>
                  </a:cxn>
                  <a:cxn ang="0">
                    <a:pos x="25" y="15"/>
                  </a:cxn>
                  <a:cxn ang="0">
                    <a:pos x="24" y="8"/>
                  </a:cxn>
                  <a:cxn ang="0">
                    <a:pos x="21" y="3"/>
                  </a:cxn>
                  <a:cxn ang="0">
                    <a:pos x="18" y="1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8" y="2"/>
                  </a:cxn>
                  <a:cxn ang="0">
                    <a:pos x="6" y="6"/>
                  </a:cxn>
                  <a:cxn ang="0">
                    <a:pos x="7" y="10"/>
                  </a:cxn>
                  <a:cxn ang="0">
                    <a:pos x="9" y="13"/>
                  </a:cxn>
                  <a:cxn ang="0">
                    <a:pos x="12" y="15"/>
                  </a:cxn>
                  <a:cxn ang="0">
                    <a:pos x="14" y="16"/>
                  </a:cxn>
                  <a:cxn ang="0">
                    <a:pos x="17" y="15"/>
                  </a:cxn>
                  <a:cxn ang="0">
                    <a:pos x="19" y="14"/>
                  </a:cxn>
                  <a:cxn ang="0">
                    <a:pos x="19" y="11"/>
                  </a:cxn>
                  <a:cxn ang="0">
                    <a:pos x="16" y="7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12" y="6"/>
                  </a:cxn>
                  <a:cxn ang="0">
                    <a:pos x="12" y="7"/>
                  </a:cxn>
                  <a:cxn ang="0">
                    <a:pos x="15" y="8"/>
                  </a:cxn>
                  <a:cxn ang="0">
                    <a:pos x="17" y="11"/>
                  </a:cxn>
                  <a:cxn ang="0">
                    <a:pos x="17" y="13"/>
                  </a:cxn>
                  <a:cxn ang="0">
                    <a:pos x="16" y="14"/>
                  </a:cxn>
                  <a:cxn ang="0">
                    <a:pos x="14" y="14"/>
                  </a:cxn>
                  <a:cxn ang="0">
                    <a:pos x="10" y="11"/>
                  </a:cxn>
                  <a:cxn ang="0">
                    <a:pos x="8" y="7"/>
                  </a:cxn>
                  <a:cxn ang="0">
                    <a:pos x="9" y="4"/>
                  </a:cxn>
                  <a:cxn ang="0">
                    <a:pos x="12" y="2"/>
                  </a:cxn>
                  <a:cxn ang="0">
                    <a:pos x="16" y="2"/>
                  </a:cxn>
                  <a:cxn ang="0">
                    <a:pos x="18" y="3"/>
                  </a:cxn>
                  <a:cxn ang="0">
                    <a:pos x="20" y="5"/>
                  </a:cxn>
                  <a:cxn ang="0">
                    <a:pos x="23" y="9"/>
                  </a:cxn>
                  <a:cxn ang="0">
                    <a:pos x="24" y="15"/>
                  </a:cxn>
                  <a:cxn ang="0">
                    <a:pos x="22" y="18"/>
                  </a:cxn>
                  <a:cxn ang="0">
                    <a:pos x="19" y="20"/>
                  </a:cxn>
                  <a:cxn ang="0">
                    <a:pos x="17" y="21"/>
                  </a:cxn>
                  <a:cxn ang="0">
                    <a:pos x="15" y="21"/>
                  </a:cxn>
                  <a:cxn ang="0">
                    <a:pos x="11" y="20"/>
                  </a:cxn>
                  <a:cxn ang="0">
                    <a:pos x="7" y="17"/>
                  </a:cxn>
                  <a:cxn ang="0">
                    <a:pos x="4" y="13"/>
                  </a:cxn>
                  <a:cxn ang="0">
                    <a:pos x="2" y="10"/>
                  </a:cxn>
                  <a:cxn ang="0">
                    <a:pos x="1" y="8"/>
                  </a:cxn>
                  <a:cxn ang="0">
                    <a:pos x="1" y="7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6" y="18"/>
                  </a:cxn>
                  <a:cxn ang="0">
                    <a:pos x="10" y="2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lnTo>
                      <a:pt x="14" y="23"/>
                    </a:lnTo>
                    <a:lnTo>
                      <a:pt x="15" y="23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9" y="22"/>
                    </a:lnTo>
                    <a:lnTo>
                      <a:pt x="21" y="21"/>
                    </a:lnTo>
                    <a:lnTo>
                      <a:pt x="23" y="20"/>
                    </a:lnTo>
                    <a:lnTo>
                      <a:pt x="24" y="18"/>
                    </a:lnTo>
                    <a:lnTo>
                      <a:pt x="25" y="15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2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6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10" y="14"/>
                    </a:lnTo>
                    <a:lnTo>
                      <a:pt x="12" y="15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18" y="15"/>
                    </a:lnTo>
                    <a:lnTo>
                      <a:pt x="19" y="14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6" y="7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7" y="11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4" y="14"/>
                    </a:lnTo>
                    <a:lnTo>
                      <a:pt x="12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19" y="4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23" y="9"/>
                    </a:lnTo>
                    <a:lnTo>
                      <a:pt x="24" y="12"/>
                    </a:lnTo>
                    <a:lnTo>
                      <a:pt x="24" y="15"/>
                    </a:lnTo>
                    <a:lnTo>
                      <a:pt x="23" y="17"/>
                    </a:lnTo>
                    <a:lnTo>
                      <a:pt x="22" y="18"/>
                    </a:lnTo>
                    <a:lnTo>
                      <a:pt x="21" y="19"/>
                    </a:lnTo>
                    <a:lnTo>
                      <a:pt x="19" y="20"/>
                    </a:lnTo>
                    <a:lnTo>
                      <a:pt x="18" y="21"/>
                    </a:lnTo>
                    <a:lnTo>
                      <a:pt x="17" y="21"/>
                    </a:lnTo>
                    <a:lnTo>
                      <a:pt x="16" y="21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1" y="20"/>
                    </a:lnTo>
                    <a:lnTo>
                      <a:pt x="9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8" y="20"/>
                    </a:lnTo>
                    <a:lnTo>
                      <a:pt x="10" y="21"/>
                    </a:ln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8" name="Freeform 76"/>
              <p:cNvSpPr>
                <a:spLocks/>
              </p:cNvSpPr>
              <p:nvPr/>
            </p:nvSpPr>
            <p:spPr bwMode="auto">
              <a:xfrm>
                <a:off x="3323" y="795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9" name="Freeform 77"/>
              <p:cNvSpPr>
                <a:spLocks/>
              </p:cNvSpPr>
              <p:nvPr/>
            </p:nvSpPr>
            <p:spPr bwMode="auto">
              <a:xfrm>
                <a:off x="3315" y="816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7"/>
                  </a:cxn>
                  <a:cxn ang="0">
                    <a:pos x="6" y="6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30" name="Freeform 78"/>
              <p:cNvSpPr>
                <a:spLocks/>
              </p:cNvSpPr>
              <p:nvPr/>
            </p:nvSpPr>
            <p:spPr bwMode="auto">
              <a:xfrm>
                <a:off x="3132" y="731"/>
                <a:ext cx="174" cy="276"/>
              </a:xfrm>
              <a:custGeom>
                <a:avLst/>
                <a:gdLst/>
                <a:ahLst/>
                <a:cxnLst>
                  <a:cxn ang="0">
                    <a:pos x="174" y="22"/>
                  </a:cxn>
                  <a:cxn ang="0">
                    <a:pos x="146" y="6"/>
                  </a:cxn>
                  <a:cxn ang="0">
                    <a:pos x="145" y="6"/>
                  </a:cxn>
                  <a:cxn ang="0">
                    <a:pos x="141" y="5"/>
                  </a:cxn>
                  <a:cxn ang="0">
                    <a:pos x="134" y="4"/>
                  </a:cxn>
                  <a:cxn ang="0">
                    <a:pos x="126" y="3"/>
                  </a:cxn>
                  <a:cxn ang="0">
                    <a:pos x="116" y="2"/>
                  </a:cxn>
                  <a:cxn ang="0">
                    <a:pos x="105" y="1"/>
                  </a:cxn>
                  <a:cxn ang="0">
                    <a:pos x="93" y="0"/>
                  </a:cxn>
                  <a:cxn ang="0">
                    <a:pos x="81" y="1"/>
                  </a:cxn>
                  <a:cxn ang="0">
                    <a:pos x="68" y="2"/>
                  </a:cxn>
                  <a:cxn ang="0">
                    <a:pos x="55" y="3"/>
                  </a:cxn>
                  <a:cxn ang="0">
                    <a:pos x="44" y="6"/>
                  </a:cxn>
                  <a:cxn ang="0">
                    <a:pos x="33" y="11"/>
                  </a:cxn>
                  <a:cxn ang="0">
                    <a:pos x="23" y="16"/>
                  </a:cxn>
                  <a:cxn ang="0">
                    <a:pos x="14" y="24"/>
                  </a:cxn>
                  <a:cxn ang="0">
                    <a:pos x="8" y="33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5"/>
                  </a:cxn>
                  <a:cxn ang="0">
                    <a:pos x="3" y="46"/>
                  </a:cxn>
                  <a:cxn ang="0">
                    <a:pos x="3" y="48"/>
                  </a:cxn>
                  <a:cxn ang="0">
                    <a:pos x="3" y="51"/>
                  </a:cxn>
                  <a:cxn ang="0">
                    <a:pos x="3" y="53"/>
                  </a:cxn>
                  <a:cxn ang="0">
                    <a:pos x="4" y="56"/>
                  </a:cxn>
                  <a:cxn ang="0">
                    <a:pos x="5" y="60"/>
                  </a:cxn>
                  <a:cxn ang="0">
                    <a:pos x="6" y="64"/>
                  </a:cxn>
                  <a:cxn ang="0">
                    <a:pos x="9" y="68"/>
                  </a:cxn>
                  <a:cxn ang="0">
                    <a:pos x="12" y="73"/>
                  </a:cxn>
                  <a:cxn ang="0">
                    <a:pos x="16" y="78"/>
                  </a:cxn>
                  <a:cxn ang="0">
                    <a:pos x="21" y="83"/>
                  </a:cxn>
                  <a:cxn ang="0">
                    <a:pos x="27" y="88"/>
                  </a:cxn>
                  <a:cxn ang="0">
                    <a:pos x="34" y="94"/>
                  </a:cxn>
                  <a:cxn ang="0">
                    <a:pos x="42" y="100"/>
                  </a:cxn>
                  <a:cxn ang="0">
                    <a:pos x="32" y="37"/>
                  </a:cxn>
                  <a:cxn ang="0">
                    <a:pos x="141" y="50"/>
                  </a:cxn>
                  <a:cxn ang="0">
                    <a:pos x="120" y="58"/>
                  </a:cxn>
                  <a:cxn ang="0">
                    <a:pos x="119" y="157"/>
                  </a:cxn>
                  <a:cxn ang="0">
                    <a:pos x="102" y="161"/>
                  </a:cxn>
                  <a:cxn ang="0">
                    <a:pos x="106" y="179"/>
                  </a:cxn>
                  <a:cxn ang="0">
                    <a:pos x="28" y="196"/>
                  </a:cxn>
                  <a:cxn ang="0">
                    <a:pos x="25" y="178"/>
                  </a:cxn>
                  <a:cxn ang="0">
                    <a:pos x="0" y="184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3" y="192"/>
                  </a:cxn>
                  <a:cxn ang="0">
                    <a:pos x="5" y="197"/>
                  </a:cxn>
                  <a:cxn ang="0">
                    <a:pos x="9" y="203"/>
                  </a:cxn>
                  <a:cxn ang="0">
                    <a:pos x="14" y="210"/>
                  </a:cxn>
                  <a:cxn ang="0">
                    <a:pos x="20" y="217"/>
                  </a:cxn>
                  <a:cxn ang="0">
                    <a:pos x="27" y="225"/>
                  </a:cxn>
                  <a:cxn ang="0">
                    <a:pos x="36" y="233"/>
                  </a:cxn>
                  <a:cxn ang="0">
                    <a:pos x="47" y="241"/>
                  </a:cxn>
                  <a:cxn ang="0">
                    <a:pos x="59" y="248"/>
                  </a:cxn>
                  <a:cxn ang="0">
                    <a:pos x="73" y="256"/>
                  </a:cxn>
                  <a:cxn ang="0">
                    <a:pos x="90" y="262"/>
                  </a:cxn>
                  <a:cxn ang="0">
                    <a:pos x="109" y="268"/>
                  </a:cxn>
                  <a:cxn ang="0">
                    <a:pos x="130" y="273"/>
                  </a:cxn>
                  <a:cxn ang="0">
                    <a:pos x="153" y="276"/>
                  </a:cxn>
                  <a:cxn ang="0">
                    <a:pos x="119" y="155"/>
                  </a:cxn>
                  <a:cxn ang="0">
                    <a:pos x="174" y="22"/>
                  </a:cxn>
                </a:cxnLst>
                <a:rect l="0" t="0" r="r" b="b"/>
                <a:pathLst>
                  <a:path w="174" h="276">
                    <a:moveTo>
                      <a:pt x="174" y="22"/>
                    </a:moveTo>
                    <a:lnTo>
                      <a:pt x="146" y="6"/>
                    </a:lnTo>
                    <a:lnTo>
                      <a:pt x="145" y="6"/>
                    </a:lnTo>
                    <a:lnTo>
                      <a:pt x="141" y="5"/>
                    </a:lnTo>
                    <a:lnTo>
                      <a:pt x="134" y="4"/>
                    </a:lnTo>
                    <a:lnTo>
                      <a:pt x="126" y="3"/>
                    </a:lnTo>
                    <a:lnTo>
                      <a:pt x="116" y="2"/>
                    </a:lnTo>
                    <a:lnTo>
                      <a:pt x="105" y="1"/>
                    </a:lnTo>
                    <a:lnTo>
                      <a:pt x="93" y="0"/>
                    </a:lnTo>
                    <a:lnTo>
                      <a:pt x="81" y="1"/>
                    </a:lnTo>
                    <a:lnTo>
                      <a:pt x="68" y="2"/>
                    </a:lnTo>
                    <a:lnTo>
                      <a:pt x="55" y="3"/>
                    </a:lnTo>
                    <a:lnTo>
                      <a:pt x="44" y="6"/>
                    </a:lnTo>
                    <a:lnTo>
                      <a:pt x="33" y="11"/>
                    </a:lnTo>
                    <a:lnTo>
                      <a:pt x="23" y="16"/>
                    </a:lnTo>
                    <a:lnTo>
                      <a:pt x="14" y="24"/>
                    </a:lnTo>
                    <a:lnTo>
                      <a:pt x="8" y="33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5"/>
                    </a:lnTo>
                    <a:lnTo>
                      <a:pt x="3" y="46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3" y="53"/>
                    </a:lnTo>
                    <a:lnTo>
                      <a:pt x="4" y="56"/>
                    </a:lnTo>
                    <a:lnTo>
                      <a:pt x="5" y="60"/>
                    </a:lnTo>
                    <a:lnTo>
                      <a:pt x="6" y="64"/>
                    </a:lnTo>
                    <a:lnTo>
                      <a:pt x="9" y="68"/>
                    </a:lnTo>
                    <a:lnTo>
                      <a:pt x="12" y="73"/>
                    </a:lnTo>
                    <a:lnTo>
                      <a:pt x="16" y="78"/>
                    </a:lnTo>
                    <a:lnTo>
                      <a:pt x="21" y="83"/>
                    </a:lnTo>
                    <a:lnTo>
                      <a:pt x="27" y="88"/>
                    </a:lnTo>
                    <a:lnTo>
                      <a:pt x="34" y="94"/>
                    </a:lnTo>
                    <a:lnTo>
                      <a:pt x="42" y="100"/>
                    </a:lnTo>
                    <a:lnTo>
                      <a:pt x="32" y="37"/>
                    </a:lnTo>
                    <a:lnTo>
                      <a:pt x="141" y="50"/>
                    </a:lnTo>
                    <a:lnTo>
                      <a:pt x="120" y="58"/>
                    </a:lnTo>
                    <a:lnTo>
                      <a:pt x="119" y="157"/>
                    </a:lnTo>
                    <a:lnTo>
                      <a:pt x="102" y="161"/>
                    </a:lnTo>
                    <a:lnTo>
                      <a:pt x="106" y="179"/>
                    </a:lnTo>
                    <a:lnTo>
                      <a:pt x="28" y="196"/>
                    </a:lnTo>
                    <a:lnTo>
                      <a:pt x="25" y="178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1" y="188"/>
                    </a:lnTo>
                    <a:lnTo>
                      <a:pt x="3" y="192"/>
                    </a:lnTo>
                    <a:lnTo>
                      <a:pt x="5" y="197"/>
                    </a:lnTo>
                    <a:lnTo>
                      <a:pt x="9" y="203"/>
                    </a:lnTo>
                    <a:lnTo>
                      <a:pt x="14" y="210"/>
                    </a:lnTo>
                    <a:lnTo>
                      <a:pt x="20" y="217"/>
                    </a:lnTo>
                    <a:lnTo>
                      <a:pt x="27" y="225"/>
                    </a:lnTo>
                    <a:lnTo>
                      <a:pt x="36" y="233"/>
                    </a:lnTo>
                    <a:lnTo>
                      <a:pt x="47" y="241"/>
                    </a:lnTo>
                    <a:lnTo>
                      <a:pt x="59" y="248"/>
                    </a:lnTo>
                    <a:lnTo>
                      <a:pt x="73" y="256"/>
                    </a:lnTo>
                    <a:lnTo>
                      <a:pt x="90" y="262"/>
                    </a:lnTo>
                    <a:lnTo>
                      <a:pt x="109" y="268"/>
                    </a:lnTo>
                    <a:lnTo>
                      <a:pt x="130" y="273"/>
                    </a:lnTo>
                    <a:lnTo>
                      <a:pt x="153" y="276"/>
                    </a:lnTo>
                    <a:lnTo>
                      <a:pt x="119" y="155"/>
                    </a:lnTo>
                    <a:lnTo>
                      <a:pt x="174" y="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31" name="Freeform 79"/>
              <p:cNvSpPr>
                <a:spLocks/>
              </p:cNvSpPr>
              <p:nvPr/>
            </p:nvSpPr>
            <p:spPr bwMode="auto">
              <a:xfrm>
                <a:off x="3147" y="846"/>
                <a:ext cx="87" cy="63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17"/>
                  </a:cxn>
                  <a:cxn ang="0">
                    <a:pos x="10" y="63"/>
                  </a:cxn>
                  <a:cxn ang="0">
                    <a:pos x="87" y="46"/>
                  </a:cxn>
                  <a:cxn ang="0">
                    <a:pos x="77" y="0"/>
                  </a:cxn>
                </a:cxnLst>
                <a:rect l="0" t="0" r="r" b="b"/>
                <a:pathLst>
                  <a:path w="87" h="63">
                    <a:moveTo>
                      <a:pt x="77" y="0"/>
                    </a:moveTo>
                    <a:lnTo>
                      <a:pt x="0" y="17"/>
                    </a:lnTo>
                    <a:lnTo>
                      <a:pt x="10" y="63"/>
                    </a:lnTo>
                    <a:lnTo>
                      <a:pt x="87" y="46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32" name="Freeform 80"/>
              <p:cNvSpPr>
                <a:spLocks/>
              </p:cNvSpPr>
              <p:nvPr/>
            </p:nvSpPr>
            <p:spPr bwMode="auto">
              <a:xfrm>
                <a:off x="3157" y="892"/>
                <a:ext cx="81" cy="35"/>
              </a:xfrm>
              <a:custGeom>
                <a:avLst/>
                <a:gdLst/>
                <a:ahLst/>
                <a:cxnLst>
                  <a:cxn ang="0">
                    <a:pos x="81" y="18"/>
                  </a:cxn>
                  <a:cxn ang="0">
                    <a:pos x="77" y="0"/>
                  </a:cxn>
                  <a:cxn ang="0">
                    <a:pos x="0" y="17"/>
                  </a:cxn>
                  <a:cxn ang="0">
                    <a:pos x="3" y="35"/>
                  </a:cxn>
                  <a:cxn ang="0">
                    <a:pos x="81" y="18"/>
                  </a:cxn>
                </a:cxnLst>
                <a:rect l="0" t="0" r="r" b="b"/>
                <a:pathLst>
                  <a:path w="81" h="35">
                    <a:moveTo>
                      <a:pt x="81" y="18"/>
                    </a:moveTo>
                    <a:lnTo>
                      <a:pt x="77" y="0"/>
                    </a:lnTo>
                    <a:lnTo>
                      <a:pt x="0" y="17"/>
                    </a:lnTo>
                    <a:lnTo>
                      <a:pt x="3" y="35"/>
                    </a:lnTo>
                    <a:lnTo>
                      <a:pt x="81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33" name="Freeform 81"/>
              <p:cNvSpPr>
                <a:spLocks/>
              </p:cNvSpPr>
              <p:nvPr/>
            </p:nvSpPr>
            <p:spPr bwMode="auto">
              <a:xfrm>
                <a:off x="3169" y="837"/>
                <a:ext cx="36" cy="23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6" y="20"/>
                  </a:cxn>
                  <a:cxn ang="0">
                    <a:pos x="31" y="0"/>
                  </a:cxn>
                  <a:cxn ang="0">
                    <a:pos x="0" y="7"/>
                  </a:cxn>
                  <a:cxn ang="0">
                    <a:pos x="3" y="23"/>
                  </a:cxn>
                  <a:cxn ang="0">
                    <a:pos x="7" y="22"/>
                  </a:cxn>
                  <a:cxn ang="0">
                    <a:pos x="5" y="11"/>
                  </a:cxn>
                  <a:cxn ang="0">
                    <a:pos x="27" y="6"/>
                  </a:cxn>
                  <a:cxn ang="0">
                    <a:pos x="32" y="21"/>
                  </a:cxn>
                </a:cxnLst>
                <a:rect l="0" t="0" r="r" b="b"/>
                <a:pathLst>
                  <a:path w="36" h="23">
                    <a:moveTo>
                      <a:pt x="32" y="21"/>
                    </a:moveTo>
                    <a:lnTo>
                      <a:pt x="36" y="20"/>
                    </a:lnTo>
                    <a:lnTo>
                      <a:pt x="31" y="0"/>
                    </a:lnTo>
                    <a:lnTo>
                      <a:pt x="0" y="7"/>
                    </a:lnTo>
                    <a:lnTo>
                      <a:pt x="3" y="23"/>
                    </a:lnTo>
                    <a:lnTo>
                      <a:pt x="7" y="22"/>
                    </a:lnTo>
                    <a:lnTo>
                      <a:pt x="5" y="11"/>
                    </a:lnTo>
                    <a:lnTo>
                      <a:pt x="27" y="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Screen Shot 2015-01-10 at 5.40.00 PM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7424" y="1198362"/>
              <a:ext cx="637850" cy="544900"/>
            </a:xfrm>
            <a:prstGeom prst="rect">
              <a:avLst/>
            </a:prstGeom>
          </p:spPr>
        </p:pic>
        <p:grpSp>
          <p:nvGrpSpPr>
            <p:cNvPr id="236" name="Group 91"/>
            <p:cNvGrpSpPr>
              <a:grpSpLocks noChangeAspect="1"/>
            </p:cNvGrpSpPr>
            <p:nvPr/>
          </p:nvGrpSpPr>
          <p:grpSpPr bwMode="auto">
            <a:xfrm rot="14280150">
              <a:off x="1788182" y="4078725"/>
              <a:ext cx="729793" cy="565907"/>
              <a:chOff x="2168" y="710"/>
              <a:chExt cx="1466" cy="1079"/>
            </a:xfrm>
          </p:grpSpPr>
          <p:sp>
            <p:nvSpPr>
              <p:cNvPr id="61" name="Oval 92"/>
              <p:cNvSpPr>
                <a:spLocks noChangeArrowheads="1"/>
              </p:cNvSpPr>
              <p:nvPr/>
            </p:nvSpPr>
            <p:spPr bwMode="auto">
              <a:xfrm flipV="1">
                <a:off x="2737" y="1317"/>
                <a:ext cx="96" cy="95"/>
              </a:xfrm>
              <a:prstGeom prst="ellipse">
                <a:avLst/>
              </a:pr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2" name="Oval 93"/>
              <p:cNvSpPr>
                <a:spLocks noChangeArrowheads="1"/>
              </p:cNvSpPr>
              <p:nvPr/>
            </p:nvSpPr>
            <p:spPr bwMode="auto">
              <a:xfrm flipV="1">
                <a:off x="3024" y="1028"/>
                <a:ext cx="47" cy="145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3" name="Oval 94"/>
              <p:cNvSpPr>
                <a:spLocks noChangeArrowheads="1"/>
              </p:cNvSpPr>
              <p:nvPr/>
            </p:nvSpPr>
            <p:spPr bwMode="auto">
              <a:xfrm flipV="1">
                <a:off x="3071" y="1220"/>
                <a:ext cx="49" cy="47"/>
              </a:xfrm>
              <a:prstGeom prst="ellipse">
                <a:avLst/>
              </a:prstGeom>
              <a:solidFill>
                <a:srgbClr val="FF99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4" name="Oval 95"/>
              <p:cNvSpPr>
                <a:spLocks noChangeArrowheads="1"/>
              </p:cNvSpPr>
              <p:nvPr/>
            </p:nvSpPr>
            <p:spPr bwMode="auto">
              <a:xfrm flipV="1">
                <a:off x="2737" y="1220"/>
                <a:ext cx="47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5" name="Oval 96"/>
              <p:cNvSpPr>
                <a:spLocks noChangeArrowheads="1"/>
              </p:cNvSpPr>
              <p:nvPr/>
            </p:nvSpPr>
            <p:spPr bwMode="auto">
              <a:xfrm flipV="1">
                <a:off x="2639" y="993"/>
                <a:ext cx="49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6" name="Oval 97"/>
              <p:cNvSpPr>
                <a:spLocks noChangeArrowheads="1"/>
              </p:cNvSpPr>
              <p:nvPr/>
            </p:nvSpPr>
            <p:spPr bwMode="auto">
              <a:xfrm rot="21032260" flipV="1">
                <a:off x="3024" y="1317"/>
                <a:ext cx="143" cy="95"/>
              </a:xfrm>
              <a:prstGeom prst="ellipse">
                <a:avLst/>
              </a:pr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7" name="Oval 98"/>
              <p:cNvSpPr>
                <a:spLocks noChangeArrowheads="1"/>
              </p:cNvSpPr>
              <p:nvPr/>
            </p:nvSpPr>
            <p:spPr bwMode="auto">
              <a:xfrm flipV="1">
                <a:off x="3216" y="1509"/>
                <a:ext cx="96" cy="95"/>
              </a:xfrm>
              <a:prstGeom prst="ellipse">
                <a:avLst/>
              </a:pr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8" name="Oval 99"/>
              <p:cNvSpPr>
                <a:spLocks noChangeArrowheads="1"/>
              </p:cNvSpPr>
              <p:nvPr/>
            </p:nvSpPr>
            <p:spPr bwMode="auto">
              <a:xfrm flipV="1">
                <a:off x="3120" y="980"/>
                <a:ext cx="96" cy="95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9" name="Oval 100"/>
              <p:cNvSpPr>
                <a:spLocks noChangeArrowheads="1"/>
              </p:cNvSpPr>
              <p:nvPr/>
            </p:nvSpPr>
            <p:spPr bwMode="auto">
              <a:xfrm flipV="1">
                <a:off x="2688" y="1028"/>
                <a:ext cx="96" cy="145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0" name="Oval 101"/>
              <p:cNvSpPr>
                <a:spLocks noChangeArrowheads="1"/>
              </p:cNvSpPr>
              <p:nvPr/>
            </p:nvSpPr>
            <p:spPr bwMode="auto">
              <a:xfrm flipV="1">
                <a:off x="2447" y="1267"/>
                <a:ext cx="96" cy="97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1" name="Oval 102"/>
              <p:cNvSpPr>
                <a:spLocks noChangeArrowheads="1"/>
              </p:cNvSpPr>
              <p:nvPr/>
            </p:nvSpPr>
            <p:spPr bwMode="auto">
              <a:xfrm rot="19527022" flipV="1">
                <a:off x="2543" y="1075"/>
                <a:ext cx="49" cy="145"/>
              </a:xfrm>
              <a:prstGeom prst="ellipse">
                <a:avLst/>
              </a:pr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2" name="Oval 103"/>
              <p:cNvSpPr>
                <a:spLocks noChangeArrowheads="1"/>
              </p:cNvSpPr>
              <p:nvPr/>
            </p:nvSpPr>
            <p:spPr bwMode="auto">
              <a:xfrm rot="19001082" flipV="1">
                <a:off x="2639" y="1317"/>
                <a:ext cx="49" cy="142"/>
              </a:xfrm>
              <a:prstGeom prst="ellipse">
                <a:avLst/>
              </a:prstGeom>
              <a:solidFill>
                <a:srgbClr val="99C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3" name="Oval 104"/>
              <p:cNvSpPr>
                <a:spLocks noChangeArrowheads="1"/>
              </p:cNvSpPr>
              <p:nvPr/>
            </p:nvSpPr>
            <p:spPr bwMode="auto">
              <a:xfrm rot="3843101" flipV="1">
                <a:off x="2833" y="787"/>
                <a:ext cx="47" cy="145"/>
              </a:xfrm>
              <a:prstGeom prst="ellipse">
                <a:avLst/>
              </a:pr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4" name="Oval 105"/>
              <p:cNvSpPr>
                <a:spLocks noChangeArrowheads="1"/>
              </p:cNvSpPr>
              <p:nvPr/>
            </p:nvSpPr>
            <p:spPr bwMode="auto">
              <a:xfrm rot="19163922" flipV="1">
                <a:off x="3216" y="1267"/>
                <a:ext cx="47" cy="145"/>
              </a:xfrm>
              <a:prstGeom prst="ellipse">
                <a:avLst/>
              </a:prstGeom>
              <a:solidFill>
                <a:srgbClr val="FF99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5" name="Oval 106"/>
              <p:cNvSpPr>
                <a:spLocks noChangeArrowheads="1"/>
              </p:cNvSpPr>
              <p:nvPr/>
            </p:nvSpPr>
            <p:spPr bwMode="auto">
              <a:xfrm rot="5400000" flipV="1">
                <a:off x="3168" y="1125"/>
                <a:ext cx="47" cy="143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6" name="Oval 107"/>
              <p:cNvSpPr>
                <a:spLocks noChangeArrowheads="1"/>
              </p:cNvSpPr>
              <p:nvPr/>
            </p:nvSpPr>
            <p:spPr bwMode="auto">
              <a:xfrm rot="1955145" flipV="1">
                <a:off x="2447" y="1028"/>
                <a:ext cx="49" cy="145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7" name="Oval 108"/>
              <p:cNvSpPr>
                <a:spLocks noChangeArrowheads="1"/>
              </p:cNvSpPr>
              <p:nvPr/>
            </p:nvSpPr>
            <p:spPr bwMode="auto">
              <a:xfrm rot="6515097" flipV="1">
                <a:off x="3310" y="1413"/>
                <a:ext cx="52" cy="145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8" name="Oval 109"/>
              <p:cNvSpPr>
                <a:spLocks noChangeArrowheads="1"/>
              </p:cNvSpPr>
              <p:nvPr/>
            </p:nvSpPr>
            <p:spPr bwMode="auto">
              <a:xfrm flipV="1">
                <a:off x="2929" y="1028"/>
                <a:ext cx="47" cy="47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grpSp>
            <p:nvGrpSpPr>
              <p:cNvPr id="237" name="Group 110"/>
              <p:cNvGrpSpPr>
                <a:grpSpLocks/>
              </p:cNvGrpSpPr>
              <p:nvPr/>
            </p:nvGrpSpPr>
            <p:grpSpPr bwMode="auto">
              <a:xfrm flipV="1">
                <a:off x="3320" y="1146"/>
                <a:ext cx="137" cy="76"/>
                <a:chOff x="3224" y="2542"/>
                <a:chExt cx="137" cy="76"/>
              </a:xfrm>
            </p:grpSpPr>
            <p:sp>
              <p:nvSpPr>
                <p:cNvPr id="152" name="Oval 111"/>
                <p:cNvSpPr>
                  <a:spLocks noChangeArrowheads="1"/>
                </p:cNvSpPr>
                <p:nvPr/>
              </p:nvSpPr>
              <p:spPr bwMode="auto">
                <a:xfrm>
                  <a:off x="3224" y="2571"/>
                  <a:ext cx="49" cy="47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Oval 112"/>
                <p:cNvSpPr>
                  <a:spLocks noChangeArrowheads="1"/>
                </p:cNvSpPr>
                <p:nvPr/>
              </p:nvSpPr>
              <p:spPr bwMode="auto">
                <a:xfrm>
                  <a:off x="3265" y="2544"/>
                  <a:ext cx="47" cy="47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Oval 113"/>
                <p:cNvSpPr>
                  <a:spLocks noChangeArrowheads="1"/>
                </p:cNvSpPr>
                <p:nvPr/>
              </p:nvSpPr>
              <p:spPr bwMode="auto">
                <a:xfrm>
                  <a:off x="3312" y="2542"/>
                  <a:ext cx="49" cy="47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Oval 114"/>
              <p:cNvSpPr>
                <a:spLocks noChangeArrowheads="1"/>
              </p:cNvSpPr>
              <p:nvPr/>
            </p:nvSpPr>
            <p:spPr bwMode="auto">
              <a:xfrm flipV="1">
                <a:off x="2592" y="980"/>
                <a:ext cx="47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1" name="Oval 115"/>
              <p:cNvSpPr>
                <a:spLocks noChangeArrowheads="1"/>
              </p:cNvSpPr>
              <p:nvPr/>
            </p:nvSpPr>
            <p:spPr bwMode="auto">
              <a:xfrm flipV="1">
                <a:off x="2543" y="968"/>
                <a:ext cx="49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2" name="Oval 116"/>
              <p:cNvSpPr>
                <a:spLocks noChangeArrowheads="1"/>
              </p:cNvSpPr>
              <p:nvPr/>
            </p:nvSpPr>
            <p:spPr bwMode="auto">
              <a:xfrm rot="18372880" flipV="1">
                <a:off x="2544" y="1460"/>
                <a:ext cx="142" cy="96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3" name="Oval 117"/>
              <p:cNvSpPr>
                <a:spLocks noChangeArrowheads="1"/>
              </p:cNvSpPr>
              <p:nvPr/>
            </p:nvSpPr>
            <p:spPr bwMode="auto">
              <a:xfrm rot="2340276" flipV="1">
                <a:off x="2784" y="1459"/>
                <a:ext cx="145" cy="97"/>
              </a:xfrm>
              <a:prstGeom prst="ellipse">
                <a:avLst/>
              </a:prstGeom>
              <a:solidFill>
                <a:srgbClr val="99C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4" name="Oval 118"/>
              <p:cNvSpPr>
                <a:spLocks noChangeArrowheads="1"/>
              </p:cNvSpPr>
              <p:nvPr/>
            </p:nvSpPr>
            <p:spPr bwMode="auto">
              <a:xfrm rot="18381184" flipV="1">
                <a:off x="3073" y="1460"/>
                <a:ext cx="142" cy="96"/>
              </a:xfrm>
              <a:prstGeom prst="ellipse">
                <a:avLst/>
              </a:prstGeom>
              <a:solidFill>
                <a:srgbClr val="FF99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grpSp>
            <p:nvGrpSpPr>
              <p:cNvPr id="238" name="Group 119"/>
              <p:cNvGrpSpPr>
                <a:grpSpLocks/>
              </p:cNvGrpSpPr>
              <p:nvPr/>
            </p:nvGrpSpPr>
            <p:grpSpPr bwMode="auto">
              <a:xfrm rot="18347464" flipV="1">
                <a:off x="2589" y="784"/>
                <a:ext cx="93" cy="147"/>
                <a:chOff x="2496" y="2834"/>
                <a:chExt cx="93" cy="147"/>
              </a:xfrm>
            </p:grpSpPr>
            <p:sp>
              <p:nvSpPr>
                <p:cNvPr id="150" name="Oval 120"/>
                <p:cNvSpPr>
                  <a:spLocks noChangeArrowheads="1"/>
                </p:cNvSpPr>
                <p:nvPr/>
              </p:nvSpPr>
              <p:spPr bwMode="auto">
                <a:xfrm>
                  <a:off x="2496" y="2835"/>
                  <a:ext cx="47" cy="145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Oval 121"/>
                <p:cNvSpPr>
                  <a:spLocks noChangeArrowheads="1"/>
                </p:cNvSpPr>
                <p:nvPr/>
              </p:nvSpPr>
              <p:spPr bwMode="auto">
                <a:xfrm>
                  <a:off x="2542" y="2834"/>
                  <a:ext cx="47" cy="147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Oval 122"/>
              <p:cNvSpPr>
                <a:spLocks noChangeArrowheads="1"/>
              </p:cNvSpPr>
              <p:nvPr/>
            </p:nvSpPr>
            <p:spPr bwMode="auto">
              <a:xfrm flipV="1">
                <a:off x="2688" y="1220"/>
                <a:ext cx="49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grpSp>
            <p:nvGrpSpPr>
              <p:cNvPr id="239" name="Group 123"/>
              <p:cNvGrpSpPr>
                <a:grpSpLocks/>
              </p:cNvGrpSpPr>
              <p:nvPr/>
            </p:nvGrpSpPr>
            <p:grpSpPr bwMode="auto">
              <a:xfrm rot="20400773" flipV="1">
                <a:off x="3019" y="710"/>
                <a:ext cx="230" cy="223"/>
                <a:chOff x="3057" y="2675"/>
                <a:chExt cx="230" cy="223"/>
              </a:xfrm>
            </p:grpSpPr>
            <p:sp>
              <p:nvSpPr>
                <p:cNvPr id="143" name="Oval 124"/>
                <p:cNvSpPr>
                  <a:spLocks noChangeArrowheads="1"/>
                </p:cNvSpPr>
                <p:nvPr/>
              </p:nvSpPr>
              <p:spPr bwMode="auto">
                <a:xfrm>
                  <a:off x="3194" y="2696"/>
                  <a:ext cx="47" cy="47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125"/>
                <p:cNvSpPr>
                  <a:spLocks noChangeArrowheads="1"/>
                </p:cNvSpPr>
                <p:nvPr/>
              </p:nvSpPr>
              <p:spPr bwMode="auto">
                <a:xfrm>
                  <a:off x="3168" y="2736"/>
                  <a:ext cx="49" cy="52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val 126"/>
                <p:cNvSpPr>
                  <a:spLocks noChangeArrowheads="1"/>
                </p:cNvSpPr>
                <p:nvPr/>
              </p:nvSpPr>
              <p:spPr bwMode="auto">
                <a:xfrm>
                  <a:off x="3162" y="2784"/>
                  <a:ext cx="49" cy="45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val 127"/>
                <p:cNvSpPr>
                  <a:spLocks noChangeArrowheads="1"/>
                </p:cNvSpPr>
                <p:nvPr/>
              </p:nvSpPr>
              <p:spPr bwMode="auto">
                <a:xfrm>
                  <a:off x="3141" y="2827"/>
                  <a:ext cx="49" cy="47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Oval 128"/>
                <p:cNvSpPr>
                  <a:spLocks noChangeArrowheads="1"/>
                </p:cNvSpPr>
                <p:nvPr/>
              </p:nvSpPr>
              <p:spPr bwMode="auto">
                <a:xfrm>
                  <a:off x="3102" y="2851"/>
                  <a:ext cx="47" cy="47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Oval 129"/>
                <p:cNvSpPr>
                  <a:spLocks noChangeArrowheads="1"/>
                </p:cNvSpPr>
                <p:nvPr/>
              </p:nvSpPr>
              <p:spPr bwMode="auto">
                <a:xfrm>
                  <a:off x="3057" y="2834"/>
                  <a:ext cx="51" cy="47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Oval 130"/>
                <p:cNvSpPr>
                  <a:spLocks noChangeArrowheads="1"/>
                </p:cNvSpPr>
                <p:nvPr/>
              </p:nvSpPr>
              <p:spPr bwMode="auto">
                <a:xfrm>
                  <a:off x="3238" y="2675"/>
                  <a:ext cx="49" cy="45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8" name="Oval 131"/>
              <p:cNvSpPr>
                <a:spLocks noChangeArrowheads="1"/>
              </p:cNvSpPr>
              <p:nvPr/>
            </p:nvSpPr>
            <p:spPr bwMode="auto">
              <a:xfrm rot="19781517" flipV="1">
                <a:off x="2256" y="1459"/>
                <a:ext cx="49" cy="145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9" name="Oval 132"/>
              <p:cNvSpPr>
                <a:spLocks noChangeArrowheads="1"/>
              </p:cNvSpPr>
              <p:nvPr/>
            </p:nvSpPr>
            <p:spPr bwMode="auto">
              <a:xfrm rot="19781517" flipV="1">
                <a:off x="2301" y="1459"/>
                <a:ext cx="47" cy="145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grpSp>
            <p:nvGrpSpPr>
              <p:cNvPr id="240" name="Group 133"/>
              <p:cNvGrpSpPr>
                <a:grpSpLocks/>
              </p:cNvGrpSpPr>
              <p:nvPr/>
            </p:nvGrpSpPr>
            <p:grpSpPr bwMode="auto">
              <a:xfrm rot="1352452" flipV="1">
                <a:off x="3375" y="1020"/>
                <a:ext cx="136" cy="77"/>
                <a:chOff x="3316" y="2638"/>
                <a:chExt cx="136" cy="77"/>
              </a:xfrm>
            </p:grpSpPr>
            <p:sp>
              <p:nvSpPr>
                <p:cNvPr id="140" name="Oval 134"/>
                <p:cNvSpPr>
                  <a:spLocks noChangeArrowheads="1"/>
                </p:cNvSpPr>
                <p:nvPr/>
              </p:nvSpPr>
              <p:spPr bwMode="auto">
                <a:xfrm>
                  <a:off x="3316" y="2668"/>
                  <a:ext cx="49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val 135"/>
                <p:cNvSpPr>
                  <a:spLocks noChangeArrowheads="1"/>
                </p:cNvSpPr>
                <p:nvPr/>
              </p:nvSpPr>
              <p:spPr bwMode="auto">
                <a:xfrm>
                  <a:off x="3356" y="2640"/>
                  <a:ext cx="47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Oval 136"/>
                <p:cNvSpPr>
                  <a:spLocks noChangeArrowheads="1"/>
                </p:cNvSpPr>
                <p:nvPr/>
              </p:nvSpPr>
              <p:spPr bwMode="auto">
                <a:xfrm>
                  <a:off x="3403" y="2638"/>
                  <a:ext cx="49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oup 137"/>
              <p:cNvGrpSpPr>
                <a:grpSpLocks/>
              </p:cNvGrpSpPr>
              <p:nvPr/>
            </p:nvGrpSpPr>
            <p:grpSpPr bwMode="auto">
              <a:xfrm rot="16200000" flipV="1">
                <a:off x="3524" y="1112"/>
                <a:ext cx="140" cy="80"/>
                <a:chOff x="3420" y="2734"/>
                <a:chExt cx="140" cy="80"/>
              </a:xfrm>
            </p:grpSpPr>
            <p:sp>
              <p:nvSpPr>
                <p:cNvPr id="137" name="Oval 138"/>
                <p:cNvSpPr>
                  <a:spLocks noChangeArrowheads="1"/>
                </p:cNvSpPr>
                <p:nvPr/>
              </p:nvSpPr>
              <p:spPr bwMode="auto">
                <a:xfrm flipV="1">
                  <a:off x="3420" y="2767"/>
                  <a:ext cx="47" cy="47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val 139"/>
                <p:cNvSpPr>
                  <a:spLocks noChangeArrowheads="1"/>
                </p:cNvSpPr>
                <p:nvPr/>
              </p:nvSpPr>
              <p:spPr bwMode="auto">
                <a:xfrm flipV="1">
                  <a:off x="3455" y="2736"/>
                  <a:ext cx="50" cy="47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140"/>
                <p:cNvSpPr>
                  <a:spLocks noChangeArrowheads="1"/>
                </p:cNvSpPr>
                <p:nvPr/>
              </p:nvSpPr>
              <p:spPr bwMode="auto">
                <a:xfrm flipV="1">
                  <a:off x="3513" y="2734"/>
                  <a:ext cx="47" cy="47"/>
                </a:xfrm>
                <a:prstGeom prst="ellipse">
                  <a:avLst/>
                </a:prstGeom>
                <a:solidFill>
                  <a:srgbClr val="FFFFCC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oup 141"/>
              <p:cNvGrpSpPr>
                <a:grpSpLocks/>
              </p:cNvGrpSpPr>
              <p:nvPr/>
            </p:nvGrpSpPr>
            <p:grpSpPr bwMode="auto">
              <a:xfrm rot="16200000" flipV="1">
                <a:off x="2166" y="1196"/>
                <a:ext cx="229" cy="226"/>
                <a:chOff x="3056" y="2676"/>
                <a:chExt cx="229" cy="226"/>
              </a:xfrm>
            </p:grpSpPr>
            <p:sp>
              <p:nvSpPr>
                <p:cNvPr id="130" name="Oval 142"/>
                <p:cNvSpPr>
                  <a:spLocks noChangeArrowheads="1"/>
                </p:cNvSpPr>
                <p:nvPr/>
              </p:nvSpPr>
              <p:spPr bwMode="auto">
                <a:xfrm>
                  <a:off x="3196" y="2696"/>
                  <a:ext cx="45" cy="47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val 143"/>
                <p:cNvSpPr>
                  <a:spLocks noChangeArrowheads="1"/>
                </p:cNvSpPr>
                <p:nvPr/>
              </p:nvSpPr>
              <p:spPr bwMode="auto">
                <a:xfrm>
                  <a:off x="3172" y="2735"/>
                  <a:ext cx="47" cy="49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Oval 144"/>
                <p:cNvSpPr>
                  <a:spLocks noChangeArrowheads="1"/>
                </p:cNvSpPr>
                <p:nvPr/>
              </p:nvSpPr>
              <p:spPr bwMode="auto">
                <a:xfrm>
                  <a:off x="3163" y="2788"/>
                  <a:ext cx="45" cy="49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 145"/>
                <p:cNvSpPr>
                  <a:spLocks noChangeArrowheads="1"/>
                </p:cNvSpPr>
                <p:nvPr/>
              </p:nvSpPr>
              <p:spPr bwMode="auto">
                <a:xfrm>
                  <a:off x="3147" y="2831"/>
                  <a:ext cx="47" cy="47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Oval 146"/>
                <p:cNvSpPr>
                  <a:spLocks noChangeArrowheads="1"/>
                </p:cNvSpPr>
                <p:nvPr/>
              </p:nvSpPr>
              <p:spPr bwMode="auto">
                <a:xfrm>
                  <a:off x="3102" y="2853"/>
                  <a:ext cx="47" cy="49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 147"/>
                <p:cNvSpPr>
                  <a:spLocks noChangeArrowheads="1"/>
                </p:cNvSpPr>
                <p:nvPr/>
              </p:nvSpPr>
              <p:spPr bwMode="auto">
                <a:xfrm>
                  <a:off x="3056" y="2839"/>
                  <a:ext cx="47" cy="47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Oval 148"/>
                <p:cNvSpPr>
                  <a:spLocks noChangeArrowheads="1"/>
                </p:cNvSpPr>
                <p:nvPr/>
              </p:nvSpPr>
              <p:spPr bwMode="auto">
                <a:xfrm>
                  <a:off x="3240" y="2676"/>
                  <a:ext cx="45" cy="49"/>
                </a:xfrm>
                <a:prstGeom prst="ellipse">
                  <a:avLst/>
                </a:prstGeom>
                <a:solidFill>
                  <a:srgbClr val="FF99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oup 149"/>
              <p:cNvGrpSpPr>
                <a:grpSpLocks/>
              </p:cNvGrpSpPr>
              <p:nvPr/>
            </p:nvGrpSpPr>
            <p:grpSpPr bwMode="auto">
              <a:xfrm rot="3672383">
                <a:off x="2500" y="1564"/>
                <a:ext cx="227" cy="224"/>
                <a:chOff x="3056" y="2672"/>
                <a:chExt cx="227" cy="224"/>
              </a:xfrm>
            </p:grpSpPr>
            <p:sp>
              <p:nvSpPr>
                <p:cNvPr id="123" name="Oval 150"/>
                <p:cNvSpPr>
                  <a:spLocks noChangeArrowheads="1"/>
                </p:cNvSpPr>
                <p:nvPr/>
              </p:nvSpPr>
              <p:spPr bwMode="auto">
                <a:xfrm>
                  <a:off x="3194" y="2697"/>
                  <a:ext cx="45" cy="47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Oval 151"/>
                <p:cNvSpPr>
                  <a:spLocks noChangeArrowheads="1"/>
                </p:cNvSpPr>
                <p:nvPr/>
              </p:nvSpPr>
              <p:spPr bwMode="auto">
                <a:xfrm>
                  <a:off x="3169" y="2732"/>
                  <a:ext cx="45" cy="49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Oval 152"/>
                <p:cNvSpPr>
                  <a:spLocks noChangeArrowheads="1"/>
                </p:cNvSpPr>
                <p:nvPr/>
              </p:nvSpPr>
              <p:spPr bwMode="auto">
                <a:xfrm>
                  <a:off x="3162" y="2780"/>
                  <a:ext cx="45" cy="49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53"/>
                <p:cNvSpPr>
                  <a:spLocks noChangeArrowheads="1"/>
                </p:cNvSpPr>
                <p:nvPr/>
              </p:nvSpPr>
              <p:spPr bwMode="auto">
                <a:xfrm>
                  <a:off x="3142" y="2830"/>
                  <a:ext cx="47" cy="47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54"/>
                <p:cNvSpPr>
                  <a:spLocks noChangeArrowheads="1"/>
                </p:cNvSpPr>
                <p:nvPr/>
              </p:nvSpPr>
              <p:spPr bwMode="auto">
                <a:xfrm>
                  <a:off x="3101" y="2847"/>
                  <a:ext cx="45" cy="49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 155"/>
                <p:cNvSpPr>
                  <a:spLocks noChangeArrowheads="1"/>
                </p:cNvSpPr>
                <p:nvPr/>
              </p:nvSpPr>
              <p:spPr bwMode="auto">
                <a:xfrm>
                  <a:off x="3056" y="2835"/>
                  <a:ext cx="47" cy="47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val 156"/>
                <p:cNvSpPr>
                  <a:spLocks noChangeArrowheads="1"/>
                </p:cNvSpPr>
                <p:nvPr/>
              </p:nvSpPr>
              <p:spPr bwMode="auto">
                <a:xfrm>
                  <a:off x="3236" y="2672"/>
                  <a:ext cx="47" cy="49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oup 157"/>
              <p:cNvGrpSpPr>
                <a:grpSpLocks/>
              </p:cNvGrpSpPr>
              <p:nvPr/>
            </p:nvGrpSpPr>
            <p:grpSpPr bwMode="auto">
              <a:xfrm rot="5400000" flipV="1">
                <a:off x="3424" y="1495"/>
                <a:ext cx="135" cy="73"/>
                <a:chOff x="3316" y="2637"/>
                <a:chExt cx="135" cy="73"/>
              </a:xfrm>
            </p:grpSpPr>
            <p:sp>
              <p:nvSpPr>
                <p:cNvPr id="120" name="Oval 158"/>
                <p:cNvSpPr>
                  <a:spLocks noChangeArrowheads="1"/>
                </p:cNvSpPr>
                <p:nvPr/>
              </p:nvSpPr>
              <p:spPr bwMode="auto">
                <a:xfrm>
                  <a:off x="3316" y="2663"/>
                  <a:ext cx="47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637"/>
                  <a:ext cx="50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60"/>
                <p:cNvSpPr>
                  <a:spLocks noChangeArrowheads="1"/>
                </p:cNvSpPr>
                <p:nvPr/>
              </p:nvSpPr>
              <p:spPr bwMode="auto">
                <a:xfrm>
                  <a:off x="3404" y="2639"/>
                  <a:ext cx="47" cy="45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5" name="Oval 161"/>
              <p:cNvSpPr>
                <a:spLocks noChangeArrowheads="1"/>
              </p:cNvSpPr>
              <p:nvPr/>
            </p:nvSpPr>
            <p:spPr bwMode="auto">
              <a:xfrm flipV="1">
                <a:off x="2976" y="1556"/>
                <a:ext cx="96" cy="95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6" name="Oval 162"/>
              <p:cNvSpPr>
                <a:spLocks noChangeArrowheads="1"/>
              </p:cNvSpPr>
              <p:nvPr/>
            </p:nvSpPr>
            <p:spPr bwMode="auto">
              <a:xfrm flipV="1">
                <a:off x="3024" y="883"/>
                <a:ext cx="96" cy="97"/>
              </a:xfrm>
              <a:prstGeom prst="ellipse">
                <a:avLst/>
              </a:prstGeom>
              <a:solidFill>
                <a:srgbClr val="99C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7" name="Oval 163"/>
              <p:cNvSpPr>
                <a:spLocks noChangeArrowheads="1"/>
              </p:cNvSpPr>
              <p:nvPr/>
            </p:nvSpPr>
            <p:spPr bwMode="auto">
              <a:xfrm flipV="1">
                <a:off x="2401" y="1412"/>
                <a:ext cx="96" cy="97"/>
              </a:xfrm>
              <a:prstGeom prst="ellipse">
                <a:avLst/>
              </a:prstGeom>
              <a:solidFill>
                <a:srgbClr val="99C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8" name="Oval 164"/>
              <p:cNvSpPr>
                <a:spLocks noChangeArrowheads="1"/>
              </p:cNvSpPr>
              <p:nvPr/>
            </p:nvSpPr>
            <p:spPr bwMode="auto">
              <a:xfrm flipV="1">
                <a:off x="2976" y="1459"/>
                <a:ext cx="49" cy="50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99" name="Oval 165"/>
              <p:cNvSpPr>
                <a:spLocks noChangeArrowheads="1"/>
              </p:cNvSpPr>
              <p:nvPr/>
            </p:nvSpPr>
            <p:spPr bwMode="auto">
              <a:xfrm flipV="1">
                <a:off x="2880" y="1364"/>
                <a:ext cx="49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0" name="Oval 166"/>
              <p:cNvSpPr>
                <a:spLocks noChangeArrowheads="1"/>
              </p:cNvSpPr>
              <p:nvPr/>
            </p:nvSpPr>
            <p:spPr bwMode="auto">
              <a:xfrm flipV="1">
                <a:off x="3263" y="1238"/>
                <a:ext cx="49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1" name="Oval 167"/>
              <p:cNvSpPr>
                <a:spLocks noChangeArrowheads="1"/>
              </p:cNvSpPr>
              <p:nvPr/>
            </p:nvSpPr>
            <p:spPr bwMode="auto">
              <a:xfrm flipV="1">
                <a:off x="3263" y="1028"/>
                <a:ext cx="49" cy="47"/>
              </a:xfrm>
              <a:prstGeom prst="ellipse">
                <a:avLst/>
              </a:prstGeom>
              <a:solidFill>
                <a:srgbClr val="FF33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2" name="Oval 168"/>
              <p:cNvSpPr>
                <a:spLocks noChangeArrowheads="1"/>
              </p:cNvSpPr>
              <p:nvPr/>
            </p:nvSpPr>
            <p:spPr bwMode="auto">
              <a:xfrm flipV="1">
                <a:off x="2543" y="1364"/>
                <a:ext cx="49" cy="47"/>
              </a:xfrm>
              <a:prstGeom prst="ellipse">
                <a:avLst/>
              </a:prstGeom>
              <a:solidFill>
                <a:srgbClr val="FF99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3" name="Oval 169"/>
              <p:cNvSpPr>
                <a:spLocks noChangeArrowheads="1"/>
              </p:cNvSpPr>
              <p:nvPr/>
            </p:nvSpPr>
            <p:spPr bwMode="auto">
              <a:xfrm flipV="1">
                <a:off x="3120" y="1604"/>
                <a:ext cx="47" cy="47"/>
              </a:xfrm>
              <a:prstGeom prst="ellipse">
                <a:avLst/>
              </a:pr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4" name="Oval 170"/>
              <p:cNvSpPr>
                <a:spLocks noChangeArrowheads="1"/>
              </p:cNvSpPr>
              <p:nvPr/>
            </p:nvSpPr>
            <p:spPr bwMode="auto">
              <a:xfrm flipV="1">
                <a:off x="3457" y="1317"/>
                <a:ext cx="96" cy="95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5" name="Oval 171"/>
              <p:cNvSpPr>
                <a:spLocks noChangeArrowheads="1"/>
              </p:cNvSpPr>
              <p:nvPr/>
            </p:nvSpPr>
            <p:spPr bwMode="auto">
              <a:xfrm rot="2312852" flipV="1">
                <a:off x="2833" y="883"/>
                <a:ext cx="47" cy="145"/>
              </a:xfrm>
              <a:prstGeom prst="ellipse">
                <a:avLst/>
              </a:prstGeom>
              <a:solidFill>
                <a:srgbClr val="99C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6" name="Oval 172"/>
              <p:cNvSpPr>
                <a:spLocks noChangeArrowheads="1"/>
              </p:cNvSpPr>
              <p:nvPr/>
            </p:nvSpPr>
            <p:spPr bwMode="auto">
              <a:xfrm rot="740719" flipV="1">
                <a:off x="3361" y="1286"/>
                <a:ext cx="47" cy="145"/>
              </a:xfrm>
              <a:prstGeom prst="ellipse">
                <a:avLst/>
              </a:prstGeom>
              <a:solidFill>
                <a:srgbClr val="99C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07" name="Oval 173"/>
              <p:cNvSpPr>
                <a:spLocks noChangeArrowheads="1"/>
              </p:cNvSpPr>
              <p:nvPr/>
            </p:nvSpPr>
            <p:spPr bwMode="auto">
              <a:xfrm rot="7282379" flipV="1">
                <a:off x="3502" y="1222"/>
                <a:ext cx="52" cy="143"/>
              </a:xfrm>
              <a:prstGeom prst="ellipse">
                <a:avLst/>
              </a:prstGeom>
              <a:solidFill>
                <a:srgbClr val="99C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grpSp>
            <p:nvGrpSpPr>
              <p:cNvPr id="245" name="Group 174"/>
              <p:cNvGrpSpPr>
                <a:grpSpLocks/>
              </p:cNvGrpSpPr>
              <p:nvPr/>
            </p:nvGrpSpPr>
            <p:grpSpPr bwMode="auto">
              <a:xfrm rot="1641100" flipV="1">
                <a:off x="2796" y="1093"/>
                <a:ext cx="233" cy="221"/>
                <a:chOff x="3052" y="2676"/>
                <a:chExt cx="233" cy="221"/>
              </a:xfrm>
            </p:grpSpPr>
            <p:sp>
              <p:nvSpPr>
                <p:cNvPr id="113" name="Oval 175"/>
                <p:cNvSpPr>
                  <a:spLocks noChangeArrowheads="1"/>
                </p:cNvSpPr>
                <p:nvPr/>
              </p:nvSpPr>
              <p:spPr bwMode="auto">
                <a:xfrm>
                  <a:off x="3191" y="2696"/>
                  <a:ext cx="47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Oval 176"/>
                <p:cNvSpPr>
                  <a:spLocks noChangeArrowheads="1"/>
                </p:cNvSpPr>
                <p:nvPr/>
              </p:nvSpPr>
              <p:spPr bwMode="auto">
                <a:xfrm>
                  <a:off x="3167" y="2735"/>
                  <a:ext cx="49" cy="50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Oval 177"/>
                <p:cNvSpPr>
                  <a:spLocks noChangeArrowheads="1"/>
                </p:cNvSpPr>
                <p:nvPr/>
              </p:nvSpPr>
              <p:spPr bwMode="auto">
                <a:xfrm>
                  <a:off x="3157" y="2786"/>
                  <a:ext cx="49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Oval 178"/>
                <p:cNvSpPr>
                  <a:spLocks noChangeArrowheads="1"/>
                </p:cNvSpPr>
                <p:nvPr/>
              </p:nvSpPr>
              <p:spPr bwMode="auto">
                <a:xfrm>
                  <a:off x="3137" y="2829"/>
                  <a:ext cx="49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 179"/>
                <p:cNvSpPr>
                  <a:spLocks noChangeArrowheads="1"/>
                </p:cNvSpPr>
                <p:nvPr/>
              </p:nvSpPr>
              <p:spPr bwMode="auto">
                <a:xfrm>
                  <a:off x="3099" y="2850"/>
                  <a:ext cx="47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Oval 180"/>
                <p:cNvSpPr>
                  <a:spLocks noChangeArrowheads="1"/>
                </p:cNvSpPr>
                <p:nvPr/>
              </p:nvSpPr>
              <p:spPr bwMode="auto">
                <a:xfrm>
                  <a:off x="3052" y="2835"/>
                  <a:ext cx="49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 181"/>
                <p:cNvSpPr>
                  <a:spLocks noChangeArrowheads="1"/>
                </p:cNvSpPr>
                <p:nvPr/>
              </p:nvSpPr>
              <p:spPr bwMode="auto">
                <a:xfrm>
                  <a:off x="3234" y="2676"/>
                  <a:ext cx="51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oup 182"/>
              <p:cNvGrpSpPr>
                <a:grpSpLocks/>
              </p:cNvGrpSpPr>
              <p:nvPr/>
            </p:nvGrpSpPr>
            <p:grpSpPr bwMode="auto">
              <a:xfrm flipV="1">
                <a:off x="2256" y="952"/>
                <a:ext cx="136" cy="76"/>
                <a:chOff x="3224" y="2542"/>
                <a:chExt cx="136" cy="76"/>
              </a:xfrm>
            </p:grpSpPr>
            <p:sp>
              <p:nvSpPr>
                <p:cNvPr id="110" name="Oval 183"/>
                <p:cNvSpPr>
                  <a:spLocks noChangeArrowheads="1"/>
                </p:cNvSpPr>
                <p:nvPr/>
              </p:nvSpPr>
              <p:spPr bwMode="auto">
                <a:xfrm>
                  <a:off x="3224" y="2571"/>
                  <a:ext cx="49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84"/>
                <p:cNvSpPr>
                  <a:spLocks noChangeArrowheads="1"/>
                </p:cNvSpPr>
                <p:nvPr/>
              </p:nvSpPr>
              <p:spPr bwMode="auto">
                <a:xfrm>
                  <a:off x="3265" y="2544"/>
                  <a:ext cx="47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185"/>
                <p:cNvSpPr>
                  <a:spLocks noChangeArrowheads="1"/>
                </p:cNvSpPr>
                <p:nvPr/>
              </p:nvSpPr>
              <p:spPr bwMode="auto">
                <a:xfrm>
                  <a:off x="3311" y="2542"/>
                  <a:ext cx="49" cy="47"/>
                </a:xfrm>
                <a:prstGeom prst="ellipse">
                  <a:avLst/>
                </a:prstGeom>
                <a:solidFill>
                  <a:srgbClr val="00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7" name="Group 261"/>
            <p:cNvGrpSpPr>
              <a:grpSpLocks noChangeAspect="1"/>
            </p:cNvGrpSpPr>
            <p:nvPr/>
          </p:nvGrpSpPr>
          <p:grpSpPr>
            <a:xfrm>
              <a:off x="1701977" y="2722040"/>
              <a:ext cx="713977" cy="299004"/>
              <a:chOff x="1544344" y="2655226"/>
              <a:chExt cx="823154" cy="344724"/>
            </a:xfrm>
          </p:grpSpPr>
          <p:sp>
            <p:nvSpPr>
              <p:cNvPr id="58" name="AutoShape 187"/>
              <p:cNvSpPr>
                <a:spLocks noChangeAspect="1" noChangeArrowheads="1"/>
              </p:cNvSpPr>
              <p:nvPr/>
            </p:nvSpPr>
            <p:spPr bwMode="auto">
              <a:xfrm rot="14785486">
                <a:off x="1972735" y="2471008"/>
                <a:ext cx="123985" cy="665541"/>
              </a:xfrm>
              <a:prstGeom prst="can">
                <a:avLst>
                  <a:gd name="adj" fmla="val 54690"/>
                </a:avLst>
              </a:prstGeom>
              <a:gradFill rotWithShape="0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2700000" scaled="1"/>
              </a:gradFill>
              <a:ln w="6350">
                <a:solidFill>
                  <a:srgbClr val="0000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9" name="AutoShape 188"/>
              <p:cNvSpPr>
                <a:spLocks noChangeAspect="1" noChangeArrowheads="1"/>
              </p:cNvSpPr>
              <p:nvPr/>
            </p:nvSpPr>
            <p:spPr bwMode="auto">
              <a:xfrm rot="14785486">
                <a:off x="1677149" y="2880449"/>
                <a:ext cx="123985" cy="115018"/>
              </a:xfrm>
              <a:prstGeom prst="can">
                <a:avLst>
                  <a:gd name="adj" fmla="val 55021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0" name="Freeform 189"/>
              <p:cNvSpPr>
                <a:spLocks noChangeAspect="1"/>
              </p:cNvSpPr>
              <p:nvPr/>
            </p:nvSpPr>
            <p:spPr bwMode="auto">
              <a:xfrm rot="6612930" flipV="1">
                <a:off x="1450964" y="2748606"/>
                <a:ext cx="344212" cy="157452"/>
              </a:xfrm>
              <a:custGeom>
                <a:avLst/>
                <a:gdLst/>
                <a:ahLst/>
                <a:cxnLst>
                  <a:cxn ang="0">
                    <a:pos x="531" y="224"/>
                  </a:cxn>
                  <a:cxn ang="0">
                    <a:pos x="521" y="212"/>
                  </a:cxn>
                  <a:cxn ang="0">
                    <a:pos x="501" y="206"/>
                  </a:cxn>
                  <a:cxn ang="0">
                    <a:pos x="409" y="191"/>
                  </a:cxn>
                  <a:cxn ang="0">
                    <a:pos x="406" y="162"/>
                  </a:cxn>
                  <a:cxn ang="0">
                    <a:pos x="415" y="120"/>
                  </a:cxn>
                  <a:cxn ang="0">
                    <a:pos x="409" y="111"/>
                  </a:cxn>
                  <a:cxn ang="0">
                    <a:pos x="375" y="112"/>
                  </a:cxn>
                  <a:cxn ang="0">
                    <a:pos x="352" y="121"/>
                  </a:cxn>
                  <a:cxn ang="0">
                    <a:pos x="337" y="127"/>
                  </a:cxn>
                  <a:cxn ang="0">
                    <a:pos x="322" y="133"/>
                  </a:cxn>
                  <a:cxn ang="0">
                    <a:pos x="298" y="142"/>
                  </a:cxn>
                  <a:cxn ang="0">
                    <a:pos x="266" y="141"/>
                  </a:cxn>
                  <a:cxn ang="0">
                    <a:pos x="242" y="94"/>
                  </a:cxn>
                  <a:cxn ang="0">
                    <a:pos x="231" y="80"/>
                  </a:cxn>
                  <a:cxn ang="0">
                    <a:pos x="202" y="83"/>
                  </a:cxn>
                  <a:cxn ang="0">
                    <a:pos x="170" y="92"/>
                  </a:cxn>
                  <a:cxn ang="0">
                    <a:pos x="132" y="102"/>
                  </a:cxn>
                  <a:cxn ang="0">
                    <a:pos x="95" y="109"/>
                  </a:cxn>
                  <a:cxn ang="0">
                    <a:pos x="53" y="108"/>
                  </a:cxn>
                  <a:cxn ang="0">
                    <a:pos x="50" y="89"/>
                  </a:cxn>
                  <a:cxn ang="0">
                    <a:pos x="61" y="59"/>
                  </a:cxn>
                  <a:cxn ang="0">
                    <a:pos x="72" y="42"/>
                  </a:cxn>
                  <a:cxn ang="0">
                    <a:pos x="6" y="47"/>
                  </a:cxn>
                  <a:cxn ang="0">
                    <a:pos x="17" y="41"/>
                  </a:cxn>
                  <a:cxn ang="0">
                    <a:pos x="27" y="35"/>
                  </a:cxn>
                  <a:cxn ang="0">
                    <a:pos x="39" y="28"/>
                  </a:cxn>
                  <a:cxn ang="0">
                    <a:pos x="52" y="22"/>
                  </a:cxn>
                  <a:cxn ang="0">
                    <a:pos x="65" y="16"/>
                  </a:cxn>
                  <a:cxn ang="0">
                    <a:pos x="94" y="9"/>
                  </a:cxn>
                  <a:cxn ang="0">
                    <a:pos x="131" y="22"/>
                  </a:cxn>
                  <a:cxn ang="0">
                    <a:pos x="126" y="51"/>
                  </a:cxn>
                  <a:cxn ang="0">
                    <a:pos x="122" y="64"/>
                  </a:cxn>
                  <a:cxn ang="0">
                    <a:pos x="136" y="54"/>
                  </a:cxn>
                  <a:cxn ang="0">
                    <a:pos x="150" y="44"/>
                  </a:cxn>
                  <a:cxn ang="0">
                    <a:pos x="162" y="36"/>
                  </a:cxn>
                  <a:cxn ang="0">
                    <a:pos x="171" y="31"/>
                  </a:cxn>
                  <a:cxn ang="0">
                    <a:pos x="181" y="25"/>
                  </a:cxn>
                  <a:cxn ang="0">
                    <a:pos x="202" y="15"/>
                  </a:cxn>
                  <a:cxn ang="0">
                    <a:pos x="223" y="6"/>
                  </a:cxn>
                  <a:cxn ang="0">
                    <a:pos x="252" y="1"/>
                  </a:cxn>
                  <a:cxn ang="0">
                    <a:pos x="291" y="6"/>
                  </a:cxn>
                  <a:cxn ang="0">
                    <a:pos x="309" y="20"/>
                  </a:cxn>
                  <a:cxn ang="0">
                    <a:pos x="323" y="59"/>
                  </a:cxn>
                  <a:cxn ang="0">
                    <a:pos x="311" y="86"/>
                  </a:cxn>
                  <a:cxn ang="0">
                    <a:pos x="319" y="81"/>
                  </a:cxn>
                  <a:cxn ang="0">
                    <a:pos x="330" y="75"/>
                  </a:cxn>
                  <a:cxn ang="0">
                    <a:pos x="344" y="68"/>
                  </a:cxn>
                  <a:cxn ang="0">
                    <a:pos x="361" y="60"/>
                  </a:cxn>
                  <a:cxn ang="0">
                    <a:pos x="379" y="54"/>
                  </a:cxn>
                  <a:cxn ang="0">
                    <a:pos x="404" y="47"/>
                  </a:cxn>
                  <a:cxn ang="0">
                    <a:pos x="451" y="49"/>
                  </a:cxn>
                  <a:cxn ang="0">
                    <a:pos x="476" y="69"/>
                  </a:cxn>
                  <a:cxn ang="0">
                    <a:pos x="485" y="115"/>
                  </a:cxn>
                  <a:cxn ang="0">
                    <a:pos x="474" y="147"/>
                  </a:cxn>
                  <a:cxn ang="0">
                    <a:pos x="484" y="145"/>
                  </a:cxn>
                  <a:cxn ang="0">
                    <a:pos x="502" y="140"/>
                  </a:cxn>
                  <a:cxn ang="0">
                    <a:pos x="539" y="135"/>
                  </a:cxn>
                  <a:cxn ang="0">
                    <a:pos x="573" y="156"/>
                  </a:cxn>
                  <a:cxn ang="0">
                    <a:pos x="575" y="217"/>
                  </a:cxn>
                  <a:cxn ang="0">
                    <a:pos x="565" y="249"/>
                  </a:cxn>
                  <a:cxn ang="0">
                    <a:pos x="557" y="257"/>
                  </a:cxn>
                  <a:cxn ang="0">
                    <a:pos x="532" y="262"/>
                  </a:cxn>
                </a:cxnLst>
                <a:rect l="0" t="0" r="r" b="b"/>
                <a:pathLst>
                  <a:path w="578" h="262">
                    <a:moveTo>
                      <a:pt x="532" y="262"/>
                    </a:moveTo>
                    <a:lnTo>
                      <a:pt x="534" y="234"/>
                    </a:lnTo>
                    <a:lnTo>
                      <a:pt x="531" y="224"/>
                    </a:lnTo>
                    <a:lnTo>
                      <a:pt x="528" y="219"/>
                    </a:lnTo>
                    <a:lnTo>
                      <a:pt x="525" y="215"/>
                    </a:lnTo>
                    <a:lnTo>
                      <a:pt x="521" y="212"/>
                    </a:lnTo>
                    <a:lnTo>
                      <a:pt x="515" y="209"/>
                    </a:lnTo>
                    <a:lnTo>
                      <a:pt x="508" y="206"/>
                    </a:lnTo>
                    <a:lnTo>
                      <a:pt x="501" y="206"/>
                    </a:lnTo>
                    <a:lnTo>
                      <a:pt x="432" y="199"/>
                    </a:lnTo>
                    <a:lnTo>
                      <a:pt x="419" y="195"/>
                    </a:lnTo>
                    <a:lnTo>
                      <a:pt x="409" y="191"/>
                    </a:lnTo>
                    <a:lnTo>
                      <a:pt x="404" y="183"/>
                    </a:lnTo>
                    <a:lnTo>
                      <a:pt x="403" y="174"/>
                    </a:lnTo>
                    <a:lnTo>
                      <a:pt x="406" y="162"/>
                    </a:lnTo>
                    <a:lnTo>
                      <a:pt x="410" y="151"/>
                    </a:lnTo>
                    <a:lnTo>
                      <a:pt x="416" y="129"/>
                    </a:lnTo>
                    <a:lnTo>
                      <a:pt x="415" y="120"/>
                    </a:lnTo>
                    <a:lnTo>
                      <a:pt x="414" y="116"/>
                    </a:lnTo>
                    <a:lnTo>
                      <a:pt x="412" y="113"/>
                    </a:lnTo>
                    <a:lnTo>
                      <a:pt x="409" y="111"/>
                    </a:lnTo>
                    <a:lnTo>
                      <a:pt x="405" y="109"/>
                    </a:lnTo>
                    <a:lnTo>
                      <a:pt x="392" y="108"/>
                    </a:lnTo>
                    <a:lnTo>
                      <a:pt x="375" y="112"/>
                    </a:lnTo>
                    <a:lnTo>
                      <a:pt x="366" y="115"/>
                    </a:lnTo>
                    <a:lnTo>
                      <a:pt x="356" y="119"/>
                    </a:lnTo>
                    <a:lnTo>
                      <a:pt x="352" y="121"/>
                    </a:lnTo>
                    <a:lnTo>
                      <a:pt x="347" y="123"/>
                    </a:lnTo>
                    <a:lnTo>
                      <a:pt x="342" y="125"/>
                    </a:lnTo>
                    <a:lnTo>
                      <a:pt x="337" y="127"/>
                    </a:lnTo>
                    <a:lnTo>
                      <a:pt x="332" y="129"/>
                    </a:lnTo>
                    <a:lnTo>
                      <a:pt x="326" y="131"/>
                    </a:lnTo>
                    <a:lnTo>
                      <a:pt x="322" y="133"/>
                    </a:lnTo>
                    <a:lnTo>
                      <a:pt x="317" y="135"/>
                    </a:lnTo>
                    <a:lnTo>
                      <a:pt x="307" y="139"/>
                    </a:lnTo>
                    <a:lnTo>
                      <a:pt x="298" y="142"/>
                    </a:lnTo>
                    <a:lnTo>
                      <a:pt x="289" y="143"/>
                    </a:lnTo>
                    <a:lnTo>
                      <a:pt x="281" y="144"/>
                    </a:lnTo>
                    <a:lnTo>
                      <a:pt x="266" y="141"/>
                    </a:lnTo>
                    <a:lnTo>
                      <a:pt x="257" y="130"/>
                    </a:lnTo>
                    <a:lnTo>
                      <a:pt x="245" y="104"/>
                    </a:lnTo>
                    <a:lnTo>
                      <a:pt x="242" y="94"/>
                    </a:lnTo>
                    <a:lnTo>
                      <a:pt x="239" y="86"/>
                    </a:lnTo>
                    <a:lnTo>
                      <a:pt x="234" y="81"/>
                    </a:lnTo>
                    <a:lnTo>
                      <a:pt x="231" y="80"/>
                    </a:lnTo>
                    <a:lnTo>
                      <a:pt x="227" y="79"/>
                    </a:lnTo>
                    <a:lnTo>
                      <a:pt x="217" y="79"/>
                    </a:lnTo>
                    <a:lnTo>
                      <a:pt x="202" y="83"/>
                    </a:lnTo>
                    <a:lnTo>
                      <a:pt x="192" y="86"/>
                    </a:lnTo>
                    <a:lnTo>
                      <a:pt x="182" y="89"/>
                    </a:lnTo>
                    <a:lnTo>
                      <a:pt x="170" y="92"/>
                    </a:lnTo>
                    <a:lnTo>
                      <a:pt x="158" y="95"/>
                    </a:lnTo>
                    <a:lnTo>
                      <a:pt x="145" y="98"/>
                    </a:lnTo>
                    <a:lnTo>
                      <a:pt x="132" y="102"/>
                    </a:lnTo>
                    <a:lnTo>
                      <a:pt x="120" y="105"/>
                    </a:lnTo>
                    <a:lnTo>
                      <a:pt x="107" y="108"/>
                    </a:lnTo>
                    <a:lnTo>
                      <a:pt x="95" y="109"/>
                    </a:lnTo>
                    <a:lnTo>
                      <a:pt x="84" y="111"/>
                    </a:lnTo>
                    <a:lnTo>
                      <a:pt x="65" y="112"/>
                    </a:lnTo>
                    <a:lnTo>
                      <a:pt x="53" y="108"/>
                    </a:lnTo>
                    <a:lnTo>
                      <a:pt x="50" y="105"/>
                    </a:lnTo>
                    <a:lnTo>
                      <a:pt x="49" y="100"/>
                    </a:lnTo>
                    <a:lnTo>
                      <a:pt x="50" y="89"/>
                    </a:lnTo>
                    <a:lnTo>
                      <a:pt x="53" y="78"/>
                    </a:lnTo>
                    <a:lnTo>
                      <a:pt x="57" y="68"/>
                    </a:lnTo>
                    <a:lnTo>
                      <a:pt x="61" y="59"/>
                    </a:lnTo>
                    <a:lnTo>
                      <a:pt x="65" y="52"/>
                    </a:lnTo>
                    <a:lnTo>
                      <a:pt x="69" y="47"/>
                    </a:lnTo>
                    <a:lnTo>
                      <a:pt x="72" y="42"/>
                    </a:lnTo>
                    <a:lnTo>
                      <a:pt x="0" y="52"/>
                    </a:lnTo>
                    <a:lnTo>
                      <a:pt x="3" y="50"/>
                    </a:lnTo>
                    <a:lnTo>
                      <a:pt x="6" y="47"/>
                    </a:lnTo>
                    <a:lnTo>
                      <a:pt x="11" y="44"/>
                    </a:lnTo>
                    <a:lnTo>
                      <a:pt x="14" y="43"/>
                    </a:lnTo>
                    <a:lnTo>
                      <a:pt x="17" y="41"/>
                    </a:lnTo>
                    <a:lnTo>
                      <a:pt x="20" y="39"/>
                    </a:lnTo>
                    <a:lnTo>
                      <a:pt x="23" y="37"/>
                    </a:lnTo>
                    <a:lnTo>
                      <a:pt x="27" y="35"/>
                    </a:lnTo>
                    <a:lnTo>
                      <a:pt x="31" y="33"/>
                    </a:lnTo>
                    <a:lnTo>
                      <a:pt x="34" y="30"/>
                    </a:lnTo>
                    <a:lnTo>
                      <a:pt x="39" y="28"/>
                    </a:lnTo>
                    <a:lnTo>
                      <a:pt x="43" y="26"/>
                    </a:lnTo>
                    <a:lnTo>
                      <a:pt x="48" y="24"/>
                    </a:lnTo>
                    <a:lnTo>
                      <a:pt x="52" y="22"/>
                    </a:lnTo>
                    <a:lnTo>
                      <a:pt x="57" y="20"/>
                    </a:lnTo>
                    <a:lnTo>
                      <a:pt x="61" y="18"/>
                    </a:lnTo>
                    <a:lnTo>
                      <a:pt x="65" y="16"/>
                    </a:lnTo>
                    <a:lnTo>
                      <a:pt x="75" y="13"/>
                    </a:lnTo>
                    <a:lnTo>
                      <a:pt x="84" y="11"/>
                    </a:lnTo>
                    <a:lnTo>
                      <a:pt x="94" y="9"/>
                    </a:lnTo>
                    <a:lnTo>
                      <a:pt x="111" y="9"/>
                    </a:lnTo>
                    <a:lnTo>
                      <a:pt x="124" y="14"/>
                    </a:lnTo>
                    <a:lnTo>
                      <a:pt x="131" y="22"/>
                    </a:lnTo>
                    <a:lnTo>
                      <a:pt x="132" y="31"/>
                    </a:lnTo>
                    <a:lnTo>
                      <a:pt x="131" y="41"/>
                    </a:lnTo>
                    <a:lnTo>
                      <a:pt x="126" y="51"/>
                    </a:lnTo>
                    <a:lnTo>
                      <a:pt x="122" y="60"/>
                    </a:lnTo>
                    <a:lnTo>
                      <a:pt x="117" y="68"/>
                    </a:lnTo>
                    <a:lnTo>
                      <a:pt x="122" y="64"/>
                    </a:lnTo>
                    <a:lnTo>
                      <a:pt x="128" y="59"/>
                    </a:lnTo>
                    <a:lnTo>
                      <a:pt x="132" y="56"/>
                    </a:lnTo>
                    <a:lnTo>
                      <a:pt x="136" y="54"/>
                    </a:lnTo>
                    <a:lnTo>
                      <a:pt x="140" y="50"/>
                    </a:lnTo>
                    <a:lnTo>
                      <a:pt x="145" y="47"/>
                    </a:lnTo>
                    <a:lnTo>
                      <a:pt x="150" y="44"/>
                    </a:lnTo>
                    <a:lnTo>
                      <a:pt x="156" y="40"/>
                    </a:lnTo>
                    <a:lnTo>
                      <a:pt x="159" y="38"/>
                    </a:lnTo>
                    <a:lnTo>
                      <a:pt x="162" y="36"/>
                    </a:lnTo>
                    <a:lnTo>
                      <a:pt x="165" y="34"/>
                    </a:lnTo>
                    <a:lnTo>
                      <a:pt x="168" y="33"/>
                    </a:lnTo>
                    <a:lnTo>
                      <a:pt x="171" y="31"/>
                    </a:lnTo>
                    <a:lnTo>
                      <a:pt x="174" y="29"/>
                    </a:lnTo>
                    <a:lnTo>
                      <a:pt x="178" y="27"/>
                    </a:lnTo>
                    <a:lnTo>
                      <a:pt x="181" y="25"/>
                    </a:lnTo>
                    <a:lnTo>
                      <a:pt x="188" y="21"/>
                    </a:lnTo>
                    <a:lnTo>
                      <a:pt x="194" y="18"/>
                    </a:lnTo>
                    <a:lnTo>
                      <a:pt x="202" y="15"/>
                    </a:lnTo>
                    <a:lnTo>
                      <a:pt x="209" y="12"/>
                    </a:lnTo>
                    <a:lnTo>
                      <a:pt x="216" y="9"/>
                    </a:lnTo>
                    <a:lnTo>
                      <a:pt x="223" y="6"/>
                    </a:lnTo>
                    <a:lnTo>
                      <a:pt x="231" y="4"/>
                    </a:lnTo>
                    <a:lnTo>
                      <a:pt x="238" y="2"/>
                    </a:lnTo>
                    <a:lnTo>
                      <a:pt x="252" y="1"/>
                    </a:lnTo>
                    <a:lnTo>
                      <a:pt x="266" y="0"/>
                    </a:lnTo>
                    <a:lnTo>
                      <a:pt x="279" y="2"/>
                    </a:lnTo>
                    <a:lnTo>
                      <a:pt x="291" y="6"/>
                    </a:lnTo>
                    <a:lnTo>
                      <a:pt x="296" y="10"/>
                    </a:lnTo>
                    <a:lnTo>
                      <a:pt x="300" y="13"/>
                    </a:lnTo>
                    <a:lnTo>
                      <a:pt x="309" y="20"/>
                    </a:lnTo>
                    <a:lnTo>
                      <a:pt x="319" y="33"/>
                    </a:lnTo>
                    <a:lnTo>
                      <a:pt x="323" y="47"/>
                    </a:lnTo>
                    <a:lnTo>
                      <a:pt x="323" y="59"/>
                    </a:lnTo>
                    <a:lnTo>
                      <a:pt x="319" y="71"/>
                    </a:lnTo>
                    <a:lnTo>
                      <a:pt x="315" y="79"/>
                    </a:lnTo>
                    <a:lnTo>
                      <a:pt x="311" y="86"/>
                    </a:lnTo>
                    <a:lnTo>
                      <a:pt x="310" y="88"/>
                    </a:lnTo>
                    <a:lnTo>
                      <a:pt x="314" y="85"/>
                    </a:lnTo>
                    <a:lnTo>
                      <a:pt x="319" y="81"/>
                    </a:lnTo>
                    <a:lnTo>
                      <a:pt x="323" y="79"/>
                    </a:lnTo>
                    <a:lnTo>
                      <a:pt x="326" y="77"/>
                    </a:lnTo>
                    <a:lnTo>
                      <a:pt x="330" y="75"/>
                    </a:lnTo>
                    <a:lnTo>
                      <a:pt x="335" y="73"/>
                    </a:lnTo>
                    <a:lnTo>
                      <a:pt x="340" y="70"/>
                    </a:lnTo>
                    <a:lnTo>
                      <a:pt x="344" y="68"/>
                    </a:lnTo>
                    <a:lnTo>
                      <a:pt x="349" y="65"/>
                    </a:lnTo>
                    <a:lnTo>
                      <a:pt x="355" y="63"/>
                    </a:lnTo>
                    <a:lnTo>
                      <a:pt x="361" y="60"/>
                    </a:lnTo>
                    <a:lnTo>
                      <a:pt x="367" y="58"/>
                    </a:lnTo>
                    <a:lnTo>
                      <a:pt x="372" y="56"/>
                    </a:lnTo>
                    <a:lnTo>
                      <a:pt x="379" y="54"/>
                    </a:lnTo>
                    <a:lnTo>
                      <a:pt x="385" y="51"/>
                    </a:lnTo>
                    <a:lnTo>
                      <a:pt x="391" y="50"/>
                    </a:lnTo>
                    <a:lnTo>
                      <a:pt x="404" y="47"/>
                    </a:lnTo>
                    <a:lnTo>
                      <a:pt x="416" y="44"/>
                    </a:lnTo>
                    <a:lnTo>
                      <a:pt x="440" y="46"/>
                    </a:lnTo>
                    <a:lnTo>
                      <a:pt x="451" y="49"/>
                    </a:lnTo>
                    <a:lnTo>
                      <a:pt x="456" y="51"/>
                    </a:lnTo>
                    <a:lnTo>
                      <a:pt x="461" y="55"/>
                    </a:lnTo>
                    <a:lnTo>
                      <a:pt x="476" y="69"/>
                    </a:lnTo>
                    <a:lnTo>
                      <a:pt x="484" y="85"/>
                    </a:lnTo>
                    <a:lnTo>
                      <a:pt x="486" y="100"/>
                    </a:lnTo>
                    <a:lnTo>
                      <a:pt x="485" y="115"/>
                    </a:lnTo>
                    <a:lnTo>
                      <a:pt x="482" y="129"/>
                    </a:lnTo>
                    <a:lnTo>
                      <a:pt x="478" y="139"/>
                    </a:lnTo>
                    <a:lnTo>
                      <a:pt x="474" y="147"/>
                    </a:lnTo>
                    <a:lnTo>
                      <a:pt x="473" y="150"/>
                    </a:lnTo>
                    <a:lnTo>
                      <a:pt x="476" y="149"/>
                    </a:lnTo>
                    <a:lnTo>
                      <a:pt x="484" y="145"/>
                    </a:lnTo>
                    <a:lnTo>
                      <a:pt x="489" y="144"/>
                    </a:lnTo>
                    <a:lnTo>
                      <a:pt x="495" y="142"/>
                    </a:lnTo>
                    <a:lnTo>
                      <a:pt x="502" y="140"/>
                    </a:lnTo>
                    <a:lnTo>
                      <a:pt x="509" y="138"/>
                    </a:lnTo>
                    <a:lnTo>
                      <a:pt x="524" y="136"/>
                    </a:lnTo>
                    <a:lnTo>
                      <a:pt x="539" y="135"/>
                    </a:lnTo>
                    <a:lnTo>
                      <a:pt x="553" y="138"/>
                    </a:lnTo>
                    <a:lnTo>
                      <a:pt x="565" y="145"/>
                    </a:lnTo>
                    <a:lnTo>
                      <a:pt x="573" y="156"/>
                    </a:lnTo>
                    <a:lnTo>
                      <a:pt x="577" y="169"/>
                    </a:lnTo>
                    <a:lnTo>
                      <a:pt x="578" y="201"/>
                    </a:lnTo>
                    <a:lnTo>
                      <a:pt x="575" y="217"/>
                    </a:lnTo>
                    <a:lnTo>
                      <a:pt x="572" y="231"/>
                    </a:lnTo>
                    <a:lnTo>
                      <a:pt x="568" y="242"/>
                    </a:lnTo>
                    <a:lnTo>
                      <a:pt x="565" y="249"/>
                    </a:lnTo>
                    <a:lnTo>
                      <a:pt x="561" y="253"/>
                    </a:lnTo>
                    <a:lnTo>
                      <a:pt x="560" y="256"/>
                    </a:lnTo>
                    <a:lnTo>
                      <a:pt x="557" y="257"/>
                    </a:lnTo>
                    <a:lnTo>
                      <a:pt x="551" y="259"/>
                    </a:lnTo>
                    <a:lnTo>
                      <a:pt x="546" y="260"/>
                    </a:lnTo>
                    <a:lnTo>
                      <a:pt x="532" y="262"/>
                    </a:lnTo>
                    <a:lnTo>
                      <a:pt x="532" y="2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Screen Shot 2015-01-10 at 2.54.21 PM.png"/>
            <p:cNvPicPr>
              <a:picLocks noChangeAspect="1"/>
            </p:cNvPicPr>
            <p:nvPr/>
          </p:nvPicPr>
          <p:blipFill>
            <a:blip r:embed="rId12"/>
            <a:srcRect l="12228" t="14432" r="17263" b="15234"/>
            <a:stretch>
              <a:fillRect/>
            </a:stretch>
          </p:blipFill>
          <p:spPr>
            <a:xfrm>
              <a:off x="6668733" y="3887717"/>
              <a:ext cx="609834" cy="545731"/>
            </a:xfrm>
            <a:prstGeom prst="rect">
              <a:avLst/>
            </a:prstGeom>
          </p:spPr>
        </p:pic>
        <p:pic>
          <p:nvPicPr>
            <p:cNvPr id="45" name="Picture 44" descr="Screen Shot 2015-01-10 at 5.44.36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1642" y="2605113"/>
              <a:ext cx="547861" cy="546135"/>
            </a:xfrm>
            <a:prstGeom prst="rect">
              <a:avLst/>
            </a:prstGeom>
          </p:spPr>
        </p:pic>
        <p:pic>
          <p:nvPicPr>
            <p:cNvPr id="46" name="Picture 8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366973" y="4838106"/>
              <a:ext cx="596054" cy="594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8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65768" y="1756006"/>
              <a:ext cx="555625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 descr="Screen Shot 2015-01-10 at 3.04.33 PM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62873" y="4641238"/>
              <a:ext cx="618561" cy="640938"/>
            </a:xfrm>
            <a:prstGeom prst="rect">
              <a:avLst/>
            </a:prstGeom>
          </p:spPr>
        </p:pic>
        <p:pic>
          <p:nvPicPr>
            <p:cNvPr id="49" name="Picture 48" descr="Screen Shot 2015-01-10 at 5.52.23 PM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165326" y="1737061"/>
              <a:ext cx="490624" cy="6798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739711" y="1811994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Embarazo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25269" y="2525465"/>
              <a:ext cx="1529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Lactancia 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alimentación infantil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60458" y="1198362"/>
              <a:ext cx="12975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Vida intrauterina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04620" y="747335"/>
              <a:ext cx="9925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Concepción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16200000" flipV="1">
              <a:off x="5790937" y="4666372"/>
              <a:ext cx="363306" cy="3484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3505285" y="5083639"/>
              <a:ext cx="259933" cy="15334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rot="5400000" flipH="1" flipV="1">
              <a:off x="4026479" y="5289578"/>
              <a:ext cx="422903" cy="923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4681594" y="5289578"/>
              <a:ext cx="422903" cy="923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34" name="TextBox 233"/>
          <p:cNvSpPr txBox="1"/>
          <p:nvPr/>
        </p:nvSpPr>
        <p:spPr>
          <a:xfrm>
            <a:off x="5493710" y="3383400"/>
            <a:ext cx="979730" cy="646331"/>
          </a:xfrm>
          <a:prstGeom prst="rect">
            <a:avLst/>
          </a:prstGeom>
          <a:noFill/>
          <a:effectLst>
            <a:outerShdw blurRad="38100" dist="25400" dir="2280000">
              <a:schemeClr val="bg1"/>
            </a:outerShdw>
          </a:effectLst>
        </p:spPr>
        <p:txBody>
          <a:bodyPr wrap="none" rtlCol="0">
            <a:prstTxWarp prst="textTriang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</a:t>
            </a: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2861012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32E08296-152C-5088-285C-60CA4B67D46C}"/>
              </a:ext>
            </a:extLst>
          </p:cNvPr>
          <p:cNvSpPr txBox="1"/>
          <p:nvPr/>
        </p:nvSpPr>
        <p:spPr>
          <a:xfrm>
            <a:off x="9667495" y="6528935"/>
            <a:ext cx="2449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Euromonitor Passport Database 2014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5BE0F-2EFE-0ED9-5C29-C551D547E0AD}"/>
              </a:ext>
            </a:extLst>
          </p:cNvPr>
          <p:cNvSpPr txBox="1"/>
          <p:nvPr/>
        </p:nvSpPr>
        <p:spPr>
          <a:xfrm>
            <a:off x="1899104" y="252268"/>
            <a:ext cx="8412080" cy="954107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Número anual de compras per cápita en establecimientos de comida rápida en países latinoamericanos: 2000-2013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7259D-67B4-CBC8-4C94-3221370B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591" y="1491466"/>
            <a:ext cx="7315200" cy="467253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43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37FA9-2554-0B52-6B5E-2F5EFDEC9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t="1642"/>
          <a:stretch/>
        </p:blipFill>
        <p:spPr>
          <a:xfrm>
            <a:off x="2250038" y="965769"/>
            <a:ext cx="7696199" cy="556595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996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45293-17DD-2981-DF39-875D7A991371}"/>
              </a:ext>
            </a:extLst>
          </p:cNvPr>
          <p:cNvSpPr txBox="1"/>
          <p:nvPr/>
        </p:nvSpPr>
        <p:spPr>
          <a:xfrm>
            <a:off x="917979" y="234075"/>
            <a:ext cx="10356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Prevalencia de EII, enfermedad de Crohn y colitis ulcerosa en Brasil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8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DDE2F7F-3401-C0E9-8C0A-72EEC43B2755}"/>
              </a:ext>
            </a:extLst>
          </p:cNvPr>
          <p:cNvGrpSpPr/>
          <p:nvPr/>
        </p:nvGrpSpPr>
        <p:grpSpPr>
          <a:xfrm>
            <a:off x="1586590" y="821688"/>
            <a:ext cx="9028352" cy="5553726"/>
            <a:chOff x="1586590" y="821688"/>
            <a:chExt cx="9028352" cy="5553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5C5753-9AA2-4FDF-3DCE-AC344543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2363" y="4088730"/>
              <a:ext cx="3672579" cy="2286000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3AA821-C7A0-138D-CC42-B2C60B646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6590" y="4089414"/>
              <a:ext cx="3674541" cy="2286000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617FAA-484A-2EA8-1F9A-15E96A8B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01"/>
            <a:stretch/>
          </p:blipFill>
          <p:spPr>
            <a:xfrm>
              <a:off x="7029891" y="1181248"/>
              <a:ext cx="3497522" cy="2286000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D936F9-3556-F5F9-32BC-2301EEA3E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12" t="7983" b="8801"/>
            <a:stretch/>
          </p:blipFill>
          <p:spPr>
            <a:xfrm>
              <a:off x="1586896" y="1181248"/>
              <a:ext cx="3673929" cy="2286000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414C13-8142-C914-C832-09586D57B7CB}"/>
                </a:ext>
              </a:extLst>
            </p:cNvPr>
            <p:cNvSpPr txBox="1"/>
            <p:nvPr/>
          </p:nvSpPr>
          <p:spPr>
            <a:xfrm>
              <a:off x="2380209" y="821688"/>
              <a:ext cx="20873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Expansión industrial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8E9DCC-8889-8D9E-B816-34B848605F0B}"/>
                </a:ext>
              </a:extLst>
            </p:cNvPr>
            <p:cNvSpPr txBox="1"/>
            <p:nvPr/>
          </p:nvSpPr>
          <p:spPr>
            <a:xfrm>
              <a:off x="7643694" y="821688"/>
              <a:ext cx="2269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Distribución industrial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F1DD58-7A20-97F3-19E0-F0177E9A029F}"/>
                </a:ext>
              </a:extLst>
            </p:cNvPr>
            <p:cNvSpPr txBox="1"/>
            <p:nvPr/>
          </p:nvSpPr>
          <p:spPr>
            <a:xfrm>
              <a:off x="2022739" y="3737579"/>
              <a:ext cx="2802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Distribución de la población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C58C02-AC63-B2F9-496C-37D8CF7506C4}"/>
                </a:ext>
              </a:extLst>
            </p:cNvPr>
            <p:cNvSpPr txBox="1"/>
            <p:nvPr/>
          </p:nvSpPr>
          <p:spPr>
            <a:xfrm>
              <a:off x="7860357" y="3737579"/>
              <a:ext cx="1836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Prevalencia de EII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791375-F46A-E21C-DF80-D392867061FD}"/>
              </a:ext>
            </a:extLst>
          </p:cNvPr>
          <p:cNvSpPr txBox="1"/>
          <p:nvPr/>
        </p:nvSpPr>
        <p:spPr>
          <a:xfrm>
            <a:off x="2336323" y="244813"/>
            <a:ext cx="752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Estado de São Paulo, Macrorregión Sudeste de Brasil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30C33D-5060-AE84-56DC-A2A249F5ACCA}"/>
              </a:ext>
            </a:extLst>
          </p:cNvPr>
          <p:cNvGrpSpPr/>
          <p:nvPr/>
        </p:nvGrpSpPr>
        <p:grpSpPr>
          <a:xfrm>
            <a:off x="1564697" y="1414825"/>
            <a:ext cx="7194225" cy="3926122"/>
            <a:chOff x="1564697" y="1414825"/>
            <a:chExt cx="7194225" cy="392612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36B4D4-97A3-AB18-CB71-0AE1FFA048B9}"/>
                </a:ext>
              </a:extLst>
            </p:cNvPr>
            <p:cNvSpPr>
              <a:spLocks noChangeAspect="1"/>
            </p:cNvSpPr>
            <p:nvPr/>
          </p:nvSpPr>
          <p:spPr>
            <a:xfrm rot="19452482">
              <a:off x="6940245" y="1414825"/>
              <a:ext cx="1737360" cy="9775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D19720-0875-CA5B-007F-34A9C5E024D8}"/>
                </a:ext>
              </a:extLst>
            </p:cNvPr>
            <p:cNvSpPr>
              <a:spLocks noChangeAspect="1"/>
            </p:cNvSpPr>
            <p:nvPr/>
          </p:nvSpPr>
          <p:spPr>
            <a:xfrm rot="19452482">
              <a:off x="1627143" y="1439060"/>
              <a:ext cx="1737360" cy="9775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CB9144-BED7-7E5D-C345-2CBA59BCBA02}"/>
                </a:ext>
              </a:extLst>
            </p:cNvPr>
            <p:cNvSpPr>
              <a:spLocks noChangeAspect="1"/>
            </p:cNvSpPr>
            <p:nvPr/>
          </p:nvSpPr>
          <p:spPr>
            <a:xfrm rot="19452482">
              <a:off x="1564697" y="4319856"/>
              <a:ext cx="1737360" cy="9775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F41063-A703-55BA-D278-CED27AE7CFF1}"/>
                </a:ext>
              </a:extLst>
            </p:cNvPr>
            <p:cNvSpPr>
              <a:spLocks noChangeAspect="1"/>
            </p:cNvSpPr>
            <p:nvPr/>
          </p:nvSpPr>
          <p:spPr>
            <a:xfrm rot="19452482">
              <a:off x="7021562" y="4363400"/>
              <a:ext cx="1737360" cy="97754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60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/>
            </a:gs>
            <a:gs pos="0">
              <a:srgbClr val="ECD8B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A35CE4-77FA-A2DE-39A1-797F90E16447}"/>
              </a:ext>
            </a:extLst>
          </p:cNvPr>
          <p:cNvSpPr txBox="1"/>
          <p:nvPr/>
        </p:nvSpPr>
        <p:spPr>
          <a:xfrm>
            <a:off x="5712915" y="6528935"/>
            <a:ext cx="6439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Avalos D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Investig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Med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2022;70:919-933 /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Lattimer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 et al.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Inflamm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Bowel Dis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2015; 21:1214-1218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6F125-8D5E-D143-FC47-BAB0AB4E8F8C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13047" y="1585452"/>
            <a:ext cx="4572000" cy="4572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74E99-5391-04AC-9CD8-4FC3B0544A82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20000"/>
          </a:blip>
          <a:srcRect t="7571" b="2954"/>
          <a:stretch/>
        </p:blipFill>
        <p:spPr>
          <a:xfrm>
            <a:off x="6706952" y="1585452"/>
            <a:ext cx="4572000" cy="4572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CE8B30-E3E0-EB1C-9E2A-E39D0A43428B}"/>
              </a:ext>
            </a:extLst>
          </p:cNvPr>
          <p:cNvSpPr txBox="1"/>
          <p:nvPr/>
        </p:nvSpPr>
        <p:spPr>
          <a:xfrm>
            <a:off x="1135571" y="1634428"/>
            <a:ext cx="9931437" cy="4562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colitis ulcerosa es más común en hispanos nacidos en E.U.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enfermedad de Crohn es igualmente común en blancos no hispanos y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en hispanos de primera generación nascidos en E.U.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 América Latina la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colitis ulcerosa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es más común que la enfermedad de Crohn 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 Puerto Rico y Brasil 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la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proporción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colitis:Crohn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es más similar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colitis extensa es más común entre los hispanos de E.U. que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entre los hispanos de América Latina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Fenotipos de enfermedad de Crohn son similares en hispanos de América Latina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e hispanos de E.U.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3EF40-B3D6-8BA6-81B3-04C3B3B604B9}"/>
              </a:ext>
            </a:extLst>
          </p:cNvPr>
          <p:cNvSpPr txBox="1"/>
          <p:nvPr/>
        </p:nvSpPr>
        <p:spPr>
          <a:xfrm>
            <a:off x="824559" y="403885"/>
            <a:ext cx="10553824" cy="886397"/>
          </a:xfrm>
          <a:prstGeom prst="rect">
            <a:avLst/>
          </a:prstGeom>
          <a:solidFill>
            <a:srgbClr val="DAE8FC"/>
          </a:solidFill>
          <a:ln w="6350" cmpd="sng"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EII </a:t>
            </a:r>
            <a:r>
              <a:rPr lang="es-ES" sz="2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s-E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pacientes latinoamericanos y hispanos estadounidenses: ¿son diferentes?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86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2217</TotalTime>
  <Words>1064</Words>
  <Application>Microsoft Macintosh PowerPoint</Application>
  <PresentationFormat>Widescreen</PresentationFormat>
  <Paragraphs>328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Aptos</vt:lpstr>
      <vt:lpstr>Aptos Display</vt:lpstr>
      <vt:lpstr>Arial</vt:lpstr>
      <vt:lpstr>Arial Narrow</vt:lpstr>
      <vt:lpstr>Calibri</vt:lpstr>
      <vt:lpstr>Calibri Light</vt:lpstr>
      <vt:lpstr>Comic Sans MS</vt:lpstr>
      <vt:lpstr>MV Boli</vt:lpstr>
      <vt:lpstr>Myriad Pro</vt:lpstr>
      <vt:lpstr>Palatino</vt:lpstr>
      <vt:lpstr>Times</vt:lpstr>
      <vt:lpstr>Times New Roman</vt:lpstr>
      <vt:lpstr>Trebuchet MS</vt:lpstr>
      <vt:lpstr>Verdana</vt:lpstr>
      <vt:lpstr>Wingdings</vt:lpstr>
      <vt:lpstr>Office Theme</vt:lpstr>
      <vt:lpstr>3_Office Theme</vt:lpstr>
      <vt:lpstr>2_Office Theme</vt:lpstr>
      <vt:lpstr>9_Blank Presentation</vt:lpstr>
      <vt:lpstr>4_Office Theme</vt:lpstr>
      <vt:lpstr>9_Office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Progreso, éxito y fracaso en el desarrollo de fármacos para las EII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Claudio Fiocchi</dc:creator>
  <cp:lastModifiedBy>Bella</cp:lastModifiedBy>
  <cp:revision>168</cp:revision>
  <dcterms:created xsi:type="dcterms:W3CDTF">2021-04-18T16:10:15Z</dcterms:created>
  <dcterms:modified xsi:type="dcterms:W3CDTF">2024-06-10T15:07:38Z</dcterms:modified>
</cp:coreProperties>
</file>