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5"/>
  </p:notesMasterIdLst>
  <p:sldIdLst>
    <p:sldId id="256" r:id="rId5"/>
    <p:sldId id="308" r:id="rId6"/>
    <p:sldId id="325" r:id="rId7"/>
    <p:sldId id="324" r:id="rId8"/>
    <p:sldId id="323" r:id="rId9"/>
    <p:sldId id="322" r:id="rId10"/>
    <p:sldId id="268" r:id="rId11"/>
    <p:sldId id="272" r:id="rId12"/>
    <p:sldId id="261" r:id="rId13"/>
    <p:sldId id="270" r:id="rId14"/>
    <p:sldId id="277" r:id="rId15"/>
    <p:sldId id="278" r:id="rId16"/>
    <p:sldId id="309" r:id="rId17"/>
    <p:sldId id="279" r:id="rId18"/>
    <p:sldId id="283" r:id="rId19"/>
    <p:sldId id="286" r:id="rId20"/>
    <p:sldId id="287" r:id="rId21"/>
    <p:sldId id="289" r:id="rId22"/>
    <p:sldId id="290" r:id="rId23"/>
    <p:sldId id="311" r:id="rId24"/>
    <p:sldId id="267" r:id="rId25"/>
    <p:sldId id="312" r:id="rId26"/>
    <p:sldId id="313" r:id="rId27"/>
    <p:sldId id="314" r:id="rId28"/>
    <p:sldId id="315" r:id="rId29"/>
    <p:sldId id="316" r:id="rId30"/>
    <p:sldId id="317" r:id="rId31"/>
    <p:sldId id="318" r:id="rId32"/>
    <p:sldId id="319" r:id="rId33"/>
    <p:sldId id="2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1263"/>
    <a:srgbClr val="FFAF39"/>
    <a:srgbClr val="00D278"/>
    <a:srgbClr val="3CD2DB"/>
    <a:srgbClr val="FEC576"/>
    <a:srgbClr val="FFB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1EFB8-2A6F-45F3-ABB3-7F641CD7F490}" v="1" dt="2024-05-17T16:59:39.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266"/>
    <p:restoredTop sz="73986" autoAdjust="0"/>
  </p:normalViewPr>
  <p:slideViewPr>
    <p:cSldViewPr snapToGrid="0" snapToObjects="1" showGuides="1">
      <p:cViewPr varScale="1">
        <p:scale>
          <a:sx n="47" d="100"/>
          <a:sy n="47" d="100"/>
        </p:scale>
        <p:origin x="1724" y="3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ephanMoller\Desktop\Book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500" dirty="0">
                <a:solidFill>
                  <a:srgbClr val="361263"/>
                </a:solidFill>
                <a:latin typeface="Arial" panose="020B0604020202020204" pitchFamily="34" charset="0"/>
                <a:cs typeface="Arial" panose="020B0604020202020204" pitchFamily="34" charset="0"/>
              </a:rPr>
              <a:t>Age of Participants</a:t>
            </a:r>
          </a:p>
          <a:p>
            <a:pPr>
              <a:defRPr/>
            </a:pP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Sheet1!$D$9</c:f>
              <c:strCache>
                <c:ptCount val="1"/>
                <c:pt idx="0">
                  <c:v>Counts</c:v>
                </c:pt>
              </c:strCache>
            </c:strRef>
          </c:tx>
          <c:spPr>
            <a:solidFill>
              <a:schemeClr val="accent2"/>
            </a:solidFill>
            <a:ln>
              <a:noFill/>
            </a:ln>
            <a:effectLst/>
          </c:spPr>
          <c:invertIfNegative val="0"/>
          <c:cat>
            <c:numRef>
              <c:f>Sheet1!$B$10:$B$25</c:f>
              <c:numCache>
                <c:formatCode>General</c:formatCode>
                <c:ptCount val="16"/>
                <c:pt idx="0">
                  <c:v>0</c:v>
                </c:pt>
                <c:pt idx="1">
                  <c:v>2</c:v>
                </c:pt>
                <c:pt idx="2">
                  <c:v>3</c:v>
                </c:pt>
                <c:pt idx="3">
                  <c:v>6</c:v>
                </c:pt>
                <c:pt idx="4">
                  <c:v>7</c:v>
                </c:pt>
                <c:pt idx="5">
                  <c:v>8</c:v>
                </c:pt>
                <c:pt idx="6">
                  <c:v>9</c:v>
                </c:pt>
                <c:pt idx="7">
                  <c:v>10</c:v>
                </c:pt>
                <c:pt idx="8">
                  <c:v>11</c:v>
                </c:pt>
                <c:pt idx="9">
                  <c:v>12</c:v>
                </c:pt>
                <c:pt idx="10">
                  <c:v>13</c:v>
                </c:pt>
                <c:pt idx="11">
                  <c:v>14</c:v>
                </c:pt>
                <c:pt idx="12">
                  <c:v>15</c:v>
                </c:pt>
                <c:pt idx="13">
                  <c:v>16</c:v>
                </c:pt>
                <c:pt idx="14">
                  <c:v>17</c:v>
                </c:pt>
                <c:pt idx="15">
                  <c:v>18</c:v>
                </c:pt>
              </c:numCache>
            </c:numRef>
          </c:cat>
          <c:val>
            <c:numRef>
              <c:f>Sheet1!$D$10:$D$25</c:f>
              <c:numCache>
                <c:formatCode>General</c:formatCode>
                <c:ptCount val="16"/>
                <c:pt idx="0">
                  <c:v>1</c:v>
                </c:pt>
                <c:pt idx="1">
                  <c:v>1</c:v>
                </c:pt>
                <c:pt idx="2">
                  <c:v>2</c:v>
                </c:pt>
                <c:pt idx="3">
                  <c:v>4</c:v>
                </c:pt>
                <c:pt idx="4">
                  <c:v>2</c:v>
                </c:pt>
                <c:pt idx="5">
                  <c:v>5</c:v>
                </c:pt>
                <c:pt idx="6">
                  <c:v>6</c:v>
                </c:pt>
                <c:pt idx="7">
                  <c:v>10</c:v>
                </c:pt>
                <c:pt idx="8">
                  <c:v>11</c:v>
                </c:pt>
                <c:pt idx="9">
                  <c:v>27</c:v>
                </c:pt>
                <c:pt idx="10">
                  <c:v>15</c:v>
                </c:pt>
                <c:pt idx="11">
                  <c:v>29</c:v>
                </c:pt>
                <c:pt idx="12">
                  <c:v>32</c:v>
                </c:pt>
                <c:pt idx="13">
                  <c:v>46</c:v>
                </c:pt>
                <c:pt idx="14">
                  <c:v>37</c:v>
                </c:pt>
                <c:pt idx="15">
                  <c:v>38</c:v>
                </c:pt>
              </c:numCache>
            </c:numRef>
          </c:val>
          <c:extLst>
            <c:ext xmlns:c16="http://schemas.microsoft.com/office/drawing/2014/chart" uri="{C3380CC4-5D6E-409C-BE32-E72D297353CC}">
              <c16:uniqueId val="{00000000-A9CC-42FD-8CB2-C8B2F1048AF6}"/>
            </c:ext>
          </c:extLst>
        </c:ser>
        <c:ser>
          <c:idx val="2"/>
          <c:order val="2"/>
          <c:tx>
            <c:strRef>
              <c:f>Sheet1!$E$9</c:f>
              <c:strCache>
                <c:ptCount val="1"/>
                <c:pt idx="0">
                  <c:v>% of Total</c:v>
                </c:pt>
              </c:strCache>
            </c:strRef>
          </c:tx>
          <c:spPr>
            <a:solidFill>
              <a:schemeClr val="accent3"/>
            </a:solidFill>
            <a:ln>
              <a:noFill/>
            </a:ln>
            <a:effectLst/>
          </c:spPr>
          <c:invertIfNegative val="0"/>
          <c:cat>
            <c:numRef>
              <c:f>Sheet1!$B$10:$B$25</c:f>
              <c:numCache>
                <c:formatCode>General</c:formatCode>
                <c:ptCount val="16"/>
                <c:pt idx="0">
                  <c:v>0</c:v>
                </c:pt>
                <c:pt idx="1">
                  <c:v>2</c:v>
                </c:pt>
                <c:pt idx="2">
                  <c:v>3</c:v>
                </c:pt>
                <c:pt idx="3">
                  <c:v>6</c:v>
                </c:pt>
                <c:pt idx="4">
                  <c:v>7</c:v>
                </c:pt>
                <c:pt idx="5">
                  <c:v>8</c:v>
                </c:pt>
                <c:pt idx="6">
                  <c:v>9</c:v>
                </c:pt>
                <c:pt idx="7">
                  <c:v>10</c:v>
                </c:pt>
                <c:pt idx="8">
                  <c:v>11</c:v>
                </c:pt>
                <c:pt idx="9">
                  <c:v>12</c:v>
                </c:pt>
                <c:pt idx="10">
                  <c:v>13</c:v>
                </c:pt>
                <c:pt idx="11">
                  <c:v>14</c:v>
                </c:pt>
                <c:pt idx="12">
                  <c:v>15</c:v>
                </c:pt>
                <c:pt idx="13">
                  <c:v>16</c:v>
                </c:pt>
                <c:pt idx="14">
                  <c:v>17</c:v>
                </c:pt>
                <c:pt idx="15">
                  <c:v>18</c:v>
                </c:pt>
              </c:numCache>
            </c:numRef>
          </c:cat>
          <c:val>
            <c:numRef>
              <c:f>Sheet1!$E$10:$E$25</c:f>
              <c:numCache>
                <c:formatCode>General</c:formatCode>
                <c:ptCount val="1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1-A9CC-42FD-8CB2-C8B2F1048AF6}"/>
            </c:ext>
          </c:extLst>
        </c:ser>
        <c:dLbls>
          <c:showLegendKey val="0"/>
          <c:showVal val="0"/>
          <c:showCatName val="0"/>
          <c:showSerName val="0"/>
          <c:showPercent val="0"/>
          <c:showBubbleSize val="0"/>
        </c:dLbls>
        <c:gapWidth val="219"/>
        <c:overlap val="-27"/>
        <c:axId val="840107839"/>
        <c:axId val="705476751"/>
        <c:extLst>
          <c:ext xmlns:c15="http://schemas.microsoft.com/office/drawing/2012/chart" uri="{02D57815-91ED-43cb-92C2-25804820EDAC}">
            <c15:filteredBarSeries>
              <c15:ser>
                <c:idx val="0"/>
                <c:order val="0"/>
                <c:tx>
                  <c:strRef>
                    <c:extLst>
                      <c:ext uri="{02D57815-91ED-43cb-92C2-25804820EDAC}">
                        <c15:formulaRef>
                          <c15:sqref>Sheet1!$C$9</c15:sqref>
                        </c15:formulaRef>
                      </c:ext>
                    </c:extLst>
                    <c:strCache>
                      <c:ptCount val="1"/>
                    </c:strCache>
                  </c:strRef>
                </c:tx>
                <c:spPr>
                  <a:solidFill>
                    <a:schemeClr val="accent1"/>
                  </a:solidFill>
                  <a:ln>
                    <a:noFill/>
                  </a:ln>
                  <a:effectLst/>
                </c:spPr>
                <c:invertIfNegative val="0"/>
                <c:cat>
                  <c:numRef>
                    <c:extLst>
                      <c:ext uri="{02D57815-91ED-43cb-92C2-25804820EDAC}">
                        <c15:formulaRef>
                          <c15:sqref>Sheet1!$B$10:$B$25</c15:sqref>
                        </c15:formulaRef>
                      </c:ext>
                    </c:extLst>
                    <c:numCache>
                      <c:formatCode>General</c:formatCode>
                      <c:ptCount val="16"/>
                      <c:pt idx="0">
                        <c:v>0</c:v>
                      </c:pt>
                      <c:pt idx="1">
                        <c:v>2</c:v>
                      </c:pt>
                      <c:pt idx="2">
                        <c:v>3</c:v>
                      </c:pt>
                      <c:pt idx="3">
                        <c:v>6</c:v>
                      </c:pt>
                      <c:pt idx="4">
                        <c:v>7</c:v>
                      </c:pt>
                      <c:pt idx="5">
                        <c:v>8</c:v>
                      </c:pt>
                      <c:pt idx="6">
                        <c:v>9</c:v>
                      </c:pt>
                      <c:pt idx="7">
                        <c:v>10</c:v>
                      </c:pt>
                      <c:pt idx="8">
                        <c:v>11</c:v>
                      </c:pt>
                      <c:pt idx="9">
                        <c:v>12</c:v>
                      </c:pt>
                      <c:pt idx="10">
                        <c:v>13</c:v>
                      </c:pt>
                      <c:pt idx="11">
                        <c:v>14</c:v>
                      </c:pt>
                      <c:pt idx="12">
                        <c:v>15</c:v>
                      </c:pt>
                      <c:pt idx="13">
                        <c:v>16</c:v>
                      </c:pt>
                      <c:pt idx="14">
                        <c:v>17</c:v>
                      </c:pt>
                      <c:pt idx="15">
                        <c:v>18</c:v>
                      </c:pt>
                    </c:numCache>
                  </c:numRef>
                </c:cat>
                <c:val>
                  <c:numRef>
                    <c:extLst>
                      <c:ext uri="{02D57815-91ED-43cb-92C2-25804820EDAC}">
                        <c15:formulaRef>
                          <c15:sqref>Sheet1!$C$10:$C$25</c15:sqref>
                        </c15:formulaRef>
                      </c:ext>
                    </c:extLst>
                    <c:numCache>
                      <c:formatCode>General</c:formatCode>
                      <c:ptCount val="16"/>
                    </c:numCache>
                  </c:numRef>
                </c:val>
                <c:extLst>
                  <c:ext xmlns:c16="http://schemas.microsoft.com/office/drawing/2014/chart" uri="{C3380CC4-5D6E-409C-BE32-E72D297353CC}">
                    <c16:uniqueId val="{00000002-A9CC-42FD-8CB2-C8B2F1048AF6}"/>
                  </c:ext>
                </c:extLst>
              </c15:ser>
            </c15:filteredBarSeries>
          </c:ext>
        </c:extLst>
      </c:barChart>
      <c:catAx>
        <c:axId val="8401078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a:p>
                <a:pPr>
                  <a:defRPr/>
                </a:pPr>
                <a:r>
                  <a:rPr lang="en-US"/>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5476751"/>
        <c:crosses val="autoZero"/>
        <c:auto val="1"/>
        <c:lblAlgn val="ctr"/>
        <c:lblOffset val="100"/>
        <c:noMultiLvlLbl val="0"/>
      </c:catAx>
      <c:valAx>
        <c:axId val="70547675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Frequency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01078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97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angal Pro"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Sheet1!$F$13:$F$20</c:f>
              <c:strCache>
                <c:ptCount val="8"/>
                <c:pt idx="0">
                  <c:v>Stomal therapy nurse</c:v>
                </c:pt>
                <c:pt idx="1">
                  <c:v>Colo-rectal surgeon</c:v>
                </c:pt>
                <c:pt idx="2">
                  <c:v>Gastroenterologist</c:v>
                </c:pt>
                <c:pt idx="3">
                  <c:v>Pharmacist</c:v>
                </c:pt>
                <c:pt idx="4">
                  <c:v>Psychologist</c:v>
                </c:pt>
                <c:pt idx="5">
                  <c:v>Dietitian</c:v>
                </c:pt>
                <c:pt idx="6">
                  <c:v>IBD specialist nurse</c:v>
                </c:pt>
                <c:pt idx="7">
                  <c:v>Paediatric gastroenterologist</c:v>
                </c:pt>
              </c:strCache>
            </c:strRef>
          </c:cat>
          <c:val>
            <c:numRef>
              <c:f>Sheet1!$G$13:$G$20</c:f>
              <c:numCache>
                <c:formatCode>0.0%</c:formatCode>
                <c:ptCount val="8"/>
                <c:pt idx="0">
                  <c:v>6.0999999999999999E-2</c:v>
                </c:pt>
                <c:pt idx="1">
                  <c:v>7.1999999999999995E-2</c:v>
                </c:pt>
                <c:pt idx="2">
                  <c:v>0.20499999999999999</c:v>
                </c:pt>
                <c:pt idx="3">
                  <c:v>0.24199999999999999</c:v>
                </c:pt>
                <c:pt idx="4">
                  <c:v>0.25</c:v>
                </c:pt>
                <c:pt idx="5">
                  <c:v>0.47299999999999998</c:v>
                </c:pt>
                <c:pt idx="6">
                  <c:v>0.52300000000000002</c:v>
                </c:pt>
                <c:pt idx="7">
                  <c:v>0.89</c:v>
                </c:pt>
              </c:numCache>
            </c:numRef>
          </c:val>
          <c:extLst>
            <c:ext xmlns:c16="http://schemas.microsoft.com/office/drawing/2014/chart" uri="{C3380CC4-5D6E-409C-BE32-E72D297353CC}">
              <c16:uniqueId val="{00000000-BE80-4149-9036-B7AB7A225CB7}"/>
            </c:ext>
          </c:extLst>
        </c:ser>
        <c:dLbls>
          <c:dLblPos val="outEnd"/>
          <c:showLegendKey val="0"/>
          <c:showVal val="1"/>
          <c:showCatName val="0"/>
          <c:showSerName val="0"/>
          <c:showPercent val="0"/>
          <c:showBubbleSize val="0"/>
        </c:dLbls>
        <c:gapWidth val="182"/>
        <c:axId val="637455264"/>
        <c:axId val="637452864"/>
      </c:barChart>
      <c:catAx>
        <c:axId val="637455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angal Pro" panose="00000500000000000000" pitchFamily="2" charset="0"/>
                <a:ea typeface="+mn-ea"/>
                <a:cs typeface="+mn-cs"/>
              </a:defRPr>
            </a:pPr>
            <a:endParaRPr lang="en-US"/>
          </a:p>
        </c:txPr>
        <c:crossAx val="637452864"/>
        <c:crosses val="autoZero"/>
        <c:auto val="1"/>
        <c:lblAlgn val="ctr"/>
        <c:lblOffset val="100"/>
        <c:noMultiLvlLbl val="0"/>
      </c:catAx>
      <c:valAx>
        <c:axId val="637452864"/>
        <c:scaling>
          <c:orientation val="minMax"/>
        </c:scaling>
        <c:delete val="1"/>
        <c:axPos val="b"/>
        <c:numFmt formatCode="0.0%" sourceLinked="1"/>
        <c:majorTickMark val="none"/>
        <c:minorTickMark val="none"/>
        <c:tickLblPos val="nextTo"/>
        <c:crossAx val="6374552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900">
          <a:solidFill>
            <a:schemeClr val="tx1">
              <a:lumMod val="85000"/>
              <a:lumOff val="15000"/>
            </a:schemeClr>
          </a:solidFill>
          <a:latin typeface="Mangal Pro" panose="00000500000000000000"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72576858346941"/>
          <c:y val="2.7240975200720323E-2"/>
          <c:w val="0.71640711577719451"/>
          <c:h val="0.93333333333333335"/>
        </c:manualLayout>
      </c:layout>
      <c:barChart>
        <c:barDir val="bar"/>
        <c:grouping val="clustered"/>
        <c:varyColors val="0"/>
        <c:ser>
          <c:idx val="0"/>
          <c:order val="0"/>
          <c:tx>
            <c:strRef>
              <c:f>Sheet1!$O$4</c:f>
              <c:strCache>
                <c:ptCount val="1"/>
                <c:pt idx="0">
                  <c:v>Column2</c:v>
                </c:pt>
              </c:strCache>
            </c:strRef>
          </c:tx>
          <c:spPr>
            <a:solidFill>
              <a:srgbClr val="FF97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angal Pro"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Sheet1!$N$5:$N$8</c:f>
              <c:strCache>
                <c:ptCount val="4"/>
                <c:pt idx="0">
                  <c:v>Yes - Other</c:v>
                </c:pt>
                <c:pt idx="1">
                  <c:v>Planned surgery</c:v>
                </c:pt>
                <c:pt idx="2">
                  <c:v>Emergency or 
unplanned admission</c:v>
                </c:pt>
                <c:pt idx="3">
                  <c:v>No</c:v>
                </c:pt>
              </c:strCache>
            </c:strRef>
          </c:cat>
          <c:val>
            <c:numRef>
              <c:f>Sheet1!$O$5:$O$8</c:f>
              <c:numCache>
                <c:formatCode>0.0%</c:formatCode>
                <c:ptCount val="4"/>
                <c:pt idx="0">
                  <c:v>3.5856573705179286E-2</c:v>
                </c:pt>
                <c:pt idx="1">
                  <c:v>5.5776892430278883E-2</c:v>
                </c:pt>
                <c:pt idx="2">
                  <c:v>0.29482071713147412</c:v>
                </c:pt>
                <c:pt idx="3">
                  <c:v>0.61354581673306774</c:v>
                </c:pt>
              </c:numCache>
            </c:numRef>
          </c:val>
          <c:extLst>
            <c:ext xmlns:c16="http://schemas.microsoft.com/office/drawing/2014/chart" uri="{C3380CC4-5D6E-409C-BE32-E72D297353CC}">
              <c16:uniqueId val="{00000000-1B73-47BE-8A73-5D6439854B02}"/>
            </c:ext>
          </c:extLst>
        </c:ser>
        <c:dLbls>
          <c:dLblPos val="outEnd"/>
          <c:showLegendKey val="0"/>
          <c:showVal val="1"/>
          <c:showCatName val="0"/>
          <c:showSerName val="0"/>
          <c:showPercent val="0"/>
          <c:showBubbleSize val="0"/>
        </c:dLbls>
        <c:gapWidth val="182"/>
        <c:axId val="1639458463"/>
        <c:axId val="1639464223"/>
      </c:barChart>
      <c:catAx>
        <c:axId val="16394584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ts val="1200"/>
              </a:lnSpc>
              <a:defRPr sz="1200" b="0" i="0" u="none" strike="noStrike" kern="1200" baseline="0">
                <a:solidFill>
                  <a:schemeClr val="tx1">
                    <a:lumMod val="85000"/>
                    <a:lumOff val="15000"/>
                  </a:schemeClr>
                </a:solidFill>
                <a:latin typeface="Mangal Pro" panose="00000500000000000000" pitchFamily="2" charset="0"/>
                <a:ea typeface="+mn-ea"/>
                <a:cs typeface="+mn-cs"/>
              </a:defRPr>
            </a:pPr>
            <a:endParaRPr lang="en-US"/>
          </a:p>
        </c:txPr>
        <c:crossAx val="1639464223"/>
        <c:crosses val="autoZero"/>
        <c:auto val="1"/>
        <c:lblAlgn val="ctr"/>
        <c:lblOffset val="100"/>
        <c:noMultiLvlLbl val="0"/>
      </c:catAx>
      <c:valAx>
        <c:axId val="1639464223"/>
        <c:scaling>
          <c:orientation val="minMax"/>
        </c:scaling>
        <c:delete val="1"/>
        <c:axPos val="b"/>
        <c:numFmt formatCode="0.0%" sourceLinked="1"/>
        <c:majorTickMark val="none"/>
        <c:minorTickMark val="none"/>
        <c:tickLblPos val="nextTo"/>
        <c:crossAx val="1639458463"/>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900">
          <a:solidFill>
            <a:schemeClr val="tx1">
              <a:lumMod val="85000"/>
              <a:lumOff val="15000"/>
            </a:schemeClr>
          </a:solidFill>
          <a:latin typeface="Mangal Pro" panose="00000500000000000000"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3493178986305"/>
          <c:y val="0"/>
          <c:w val="0.72919715862819645"/>
          <c:h val="0.96021423022661445"/>
        </c:manualLayout>
      </c:layout>
      <c:doughnutChart>
        <c:varyColors val="1"/>
        <c:ser>
          <c:idx val="0"/>
          <c:order val="0"/>
          <c:tx>
            <c:strRef>
              <c:f>Sheet1!$B$1</c:f>
              <c:strCache>
                <c:ptCount val="1"/>
                <c:pt idx="0">
                  <c:v>Sales</c:v>
                </c:pt>
              </c:strCache>
            </c:strRef>
          </c:tx>
          <c:spPr>
            <a:ln>
              <a:noFill/>
            </a:ln>
          </c:spPr>
          <c:dPt>
            <c:idx val="0"/>
            <c:bubble3D val="0"/>
            <c:spPr>
              <a:solidFill>
                <a:srgbClr val="FFBB60"/>
              </a:solidFill>
              <a:ln w="19050">
                <a:noFill/>
              </a:ln>
              <a:effectLst/>
            </c:spPr>
            <c:extLst>
              <c:ext xmlns:c16="http://schemas.microsoft.com/office/drawing/2014/chart" uri="{C3380CC4-5D6E-409C-BE32-E72D297353CC}">
                <c16:uniqueId val="{00000001-6DD6-4024-B868-2D9C77F0C1A0}"/>
              </c:ext>
            </c:extLst>
          </c:dPt>
          <c:dPt>
            <c:idx val="1"/>
            <c:bubble3D val="0"/>
            <c:spPr>
              <a:solidFill>
                <a:schemeClr val="accent3"/>
              </a:solidFill>
              <a:ln w="19050">
                <a:noFill/>
              </a:ln>
              <a:effectLst/>
            </c:spPr>
            <c:extLst>
              <c:ext xmlns:c16="http://schemas.microsoft.com/office/drawing/2014/chart" uri="{C3380CC4-5D6E-409C-BE32-E72D297353CC}">
                <c16:uniqueId val="{00000003-6DD6-4024-B868-2D9C77F0C1A0}"/>
              </c:ext>
            </c:extLst>
          </c:dPt>
          <c:cat>
            <c:strRef>
              <c:f>Sheet1!$A$2:$A$3</c:f>
              <c:strCache>
                <c:ptCount val="2"/>
                <c:pt idx="0">
                  <c:v>1st Qtr</c:v>
                </c:pt>
                <c:pt idx="1">
                  <c:v>2nd Qtr</c:v>
                </c:pt>
              </c:strCache>
            </c:strRef>
          </c:cat>
          <c:val>
            <c:numRef>
              <c:f>Sheet1!$B$2:$B$3</c:f>
              <c:numCache>
                <c:formatCode>General</c:formatCode>
                <c:ptCount val="2"/>
                <c:pt idx="0">
                  <c:v>48.8</c:v>
                </c:pt>
                <c:pt idx="1">
                  <c:v>51.2</c:v>
                </c:pt>
              </c:numCache>
            </c:numRef>
          </c:val>
          <c:extLst>
            <c:ext xmlns:c16="http://schemas.microsoft.com/office/drawing/2014/chart" uri="{C3380CC4-5D6E-409C-BE32-E72D297353CC}">
              <c16:uniqueId val="{00000004-6DD6-4024-B868-2D9C77F0C1A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3493178986305"/>
          <c:y val="0"/>
          <c:w val="0.72919715862819645"/>
          <c:h val="0.96021423022661445"/>
        </c:manualLayout>
      </c:layout>
      <c:doughnutChart>
        <c:varyColors val="1"/>
        <c:ser>
          <c:idx val="0"/>
          <c:order val="0"/>
          <c:tx>
            <c:strRef>
              <c:f>Sheet1!$B$1</c:f>
              <c:strCache>
                <c:ptCount val="1"/>
                <c:pt idx="0">
                  <c:v>Sales</c:v>
                </c:pt>
              </c:strCache>
            </c:strRef>
          </c:tx>
          <c:spPr>
            <a:ln>
              <a:noFill/>
            </a:ln>
          </c:spPr>
          <c:dPt>
            <c:idx val="0"/>
            <c:bubble3D val="0"/>
            <c:spPr>
              <a:solidFill>
                <a:srgbClr val="FFBB60"/>
              </a:solidFill>
              <a:ln w="19050">
                <a:noFill/>
              </a:ln>
              <a:effectLst/>
            </c:spPr>
            <c:extLst>
              <c:ext xmlns:c16="http://schemas.microsoft.com/office/drawing/2014/chart" uri="{C3380CC4-5D6E-409C-BE32-E72D297353CC}">
                <c16:uniqueId val="{00000001-DCA5-42EF-AEAC-8ECBA6026704}"/>
              </c:ext>
            </c:extLst>
          </c:dPt>
          <c:dPt>
            <c:idx val="1"/>
            <c:bubble3D val="0"/>
            <c:spPr>
              <a:solidFill>
                <a:schemeClr val="accent3"/>
              </a:solidFill>
              <a:ln w="19050">
                <a:noFill/>
              </a:ln>
              <a:effectLst/>
            </c:spPr>
            <c:extLst>
              <c:ext xmlns:c16="http://schemas.microsoft.com/office/drawing/2014/chart" uri="{C3380CC4-5D6E-409C-BE32-E72D297353CC}">
                <c16:uniqueId val="{00000003-DCA5-42EF-AEAC-8ECBA6026704}"/>
              </c:ext>
            </c:extLst>
          </c:dPt>
          <c:cat>
            <c:strRef>
              <c:f>Sheet1!$A$2:$A$3</c:f>
              <c:strCache>
                <c:ptCount val="2"/>
                <c:pt idx="0">
                  <c:v>1st Qtr</c:v>
                </c:pt>
                <c:pt idx="1">
                  <c:v>2nd Qtr</c:v>
                </c:pt>
              </c:strCache>
            </c:strRef>
          </c:cat>
          <c:val>
            <c:numRef>
              <c:f>Sheet1!$B$2:$B$3</c:f>
              <c:numCache>
                <c:formatCode>0.00%</c:formatCode>
                <c:ptCount val="2"/>
                <c:pt idx="0">
                  <c:v>0.61499999999999999</c:v>
                </c:pt>
                <c:pt idx="1">
                  <c:v>0.38500000000000001</c:v>
                </c:pt>
              </c:numCache>
            </c:numRef>
          </c:val>
          <c:extLst>
            <c:ext xmlns:c16="http://schemas.microsoft.com/office/drawing/2014/chart" uri="{C3380CC4-5D6E-409C-BE32-E72D297353CC}">
              <c16:uniqueId val="{00000004-DCA5-42EF-AEAC-8ECBA602670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3493178986305"/>
          <c:y val="0"/>
          <c:w val="0.72919715862819645"/>
          <c:h val="0.96021423022661445"/>
        </c:manualLayout>
      </c:layout>
      <c:doughnutChart>
        <c:varyColors val="1"/>
        <c:ser>
          <c:idx val="0"/>
          <c:order val="0"/>
          <c:tx>
            <c:strRef>
              <c:f>Sheet1!$B$1</c:f>
              <c:strCache>
                <c:ptCount val="1"/>
                <c:pt idx="0">
                  <c:v>Sales</c:v>
                </c:pt>
              </c:strCache>
            </c:strRef>
          </c:tx>
          <c:spPr>
            <a:ln>
              <a:noFill/>
            </a:ln>
          </c:spPr>
          <c:dPt>
            <c:idx val="0"/>
            <c:bubble3D val="0"/>
            <c:spPr>
              <a:solidFill>
                <a:srgbClr val="FFBB60"/>
              </a:solidFill>
              <a:ln w="19050">
                <a:noFill/>
              </a:ln>
              <a:effectLst/>
            </c:spPr>
            <c:extLst>
              <c:ext xmlns:c16="http://schemas.microsoft.com/office/drawing/2014/chart" uri="{C3380CC4-5D6E-409C-BE32-E72D297353CC}">
                <c16:uniqueId val="{00000001-342C-4352-92C9-F4153CFDE1D3}"/>
              </c:ext>
            </c:extLst>
          </c:dPt>
          <c:dPt>
            <c:idx val="1"/>
            <c:bubble3D val="0"/>
            <c:spPr>
              <a:solidFill>
                <a:schemeClr val="accent3"/>
              </a:solidFill>
              <a:ln w="19050">
                <a:noFill/>
              </a:ln>
              <a:effectLst/>
            </c:spPr>
            <c:extLst>
              <c:ext xmlns:c16="http://schemas.microsoft.com/office/drawing/2014/chart" uri="{C3380CC4-5D6E-409C-BE32-E72D297353CC}">
                <c16:uniqueId val="{00000003-342C-4352-92C9-F4153CFDE1D3}"/>
              </c:ext>
            </c:extLst>
          </c:dPt>
          <c:cat>
            <c:strRef>
              <c:f>Sheet1!$A$2:$A$3</c:f>
              <c:strCache>
                <c:ptCount val="2"/>
                <c:pt idx="0">
                  <c:v>1st Qtr</c:v>
                </c:pt>
                <c:pt idx="1">
                  <c:v>2nd Qtr</c:v>
                </c:pt>
              </c:strCache>
            </c:strRef>
          </c:cat>
          <c:val>
            <c:numRef>
              <c:f>Sheet1!$B$2:$B$3</c:f>
              <c:numCache>
                <c:formatCode>General</c:formatCode>
                <c:ptCount val="2"/>
                <c:pt idx="0">
                  <c:v>50.8</c:v>
                </c:pt>
                <c:pt idx="1">
                  <c:v>49.2</c:v>
                </c:pt>
              </c:numCache>
            </c:numRef>
          </c:val>
          <c:extLst>
            <c:ext xmlns:c16="http://schemas.microsoft.com/office/drawing/2014/chart" uri="{C3380CC4-5D6E-409C-BE32-E72D297353CC}">
              <c16:uniqueId val="{00000004-342C-4352-92C9-F4153CFDE1D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8T00:09:08.67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8T00:09:08.676"/>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F27E7-D446-0B46-8925-E316626EBB50}" type="datetimeFigureOut">
              <a:rPr lang="en-US" smtClean="0"/>
              <a:t>5/18/2024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76E91-D5E4-FE4F-9A30-943A797EED62}" type="slidenum">
              <a:rPr lang="en-US" smtClean="0"/>
              <a:t>‹#›</a:t>
            </a:fld>
            <a:endParaRPr lang="en-US"/>
          </a:p>
        </p:txBody>
      </p:sp>
    </p:spTree>
    <p:extLst>
      <p:ext uri="{BB962C8B-B14F-4D97-AF65-F5344CB8AC3E}">
        <p14:creationId xmlns:p14="http://schemas.microsoft.com/office/powerpoint/2010/main" val="395338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today to speak to you about Paediatric IBD in Australia. I’d like to pay my respects to the people of Mexico who are hosting this meeting and to EFFCA for organising the global meeting for World IBD Day on 19 May.</a:t>
            </a:r>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a:t>
            </a:fld>
            <a:endParaRPr lang="en-US"/>
          </a:p>
        </p:txBody>
      </p:sp>
    </p:spTree>
    <p:extLst>
      <p:ext uri="{BB962C8B-B14F-4D97-AF65-F5344CB8AC3E}">
        <p14:creationId xmlns:p14="http://schemas.microsoft.com/office/powerpoint/2010/main" val="674957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clinical characteristics here. The youth had been diagnosed with IBD for an average of 3.5 years with Crohn’s disease being the most common diagnosis (56.8%). Self-reported disease activity suggested an active IBD state in approximately two-thirds of youth via the Manitoba Index whereas the subtype-specific disease activity measures suggested fewer with active disease 41.2% of youth with Crohn’s disease (PRO3)  and 48.9% of those with ulcerative colitis (PRO2). </a:t>
            </a:r>
            <a:r>
              <a:rPr lang="en-US" b="1" dirty="0">
                <a:highlight>
                  <a:srgbClr val="FFFF00"/>
                </a:highlight>
              </a:rPr>
              <a:t> We think its reasonable to </a:t>
            </a:r>
            <a:r>
              <a:rPr lang="en-US" b="1" dirty="0" err="1">
                <a:highlight>
                  <a:srgbClr val="FFFF00"/>
                </a:highlight>
              </a:rPr>
              <a:t>summarise</a:t>
            </a:r>
            <a:r>
              <a:rPr lang="en-US" b="1" dirty="0">
                <a:highlight>
                  <a:srgbClr val="FFFF00"/>
                </a:highlight>
              </a:rPr>
              <a:t> as almost half had active disease. </a:t>
            </a:r>
            <a:endParaRPr lang="en-AU" b="1" dirty="0">
              <a:highlight>
                <a:srgbClr val="FFFF00"/>
              </a:highlight>
            </a:endParaRPr>
          </a:p>
        </p:txBody>
      </p:sp>
      <p:sp>
        <p:nvSpPr>
          <p:cNvPr id="4" name="Slide Number Placeholder 3"/>
          <p:cNvSpPr>
            <a:spLocks noGrp="1"/>
          </p:cNvSpPr>
          <p:nvPr>
            <p:ph type="sldNum" sz="quarter" idx="5"/>
          </p:nvPr>
        </p:nvSpPr>
        <p:spPr/>
        <p:txBody>
          <a:bodyPr/>
          <a:lstStyle/>
          <a:p>
            <a:fld id="{ED976E91-D5E4-FE4F-9A30-943A797EED62}" type="slidenum">
              <a:rPr lang="en-US" smtClean="0"/>
              <a:t>11</a:t>
            </a:fld>
            <a:endParaRPr lang="en-US"/>
          </a:p>
        </p:txBody>
      </p:sp>
    </p:spTree>
    <p:extLst>
      <p:ext uri="{BB962C8B-B14F-4D97-AF65-F5344CB8AC3E}">
        <p14:creationId xmlns:p14="http://schemas.microsoft.com/office/powerpoint/2010/main" val="8025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half of respondents had access to an IBD nurse, the same for dietitians and only a quarter had access to a psychologist in their team.</a:t>
            </a:r>
          </a:p>
          <a:p>
            <a:endParaRPr lang="en-US" dirty="0"/>
          </a:p>
          <a:p>
            <a:r>
              <a:rPr lang="en-US" dirty="0"/>
              <a:t>Care was managed over the previous year mostly by in a public outpatient clinic (74%) and around 18% by a private specialist.</a:t>
            </a:r>
          </a:p>
          <a:p>
            <a:r>
              <a:rPr lang="en-US" dirty="0"/>
              <a:t>Then looking at access to </a:t>
            </a:r>
            <a:r>
              <a:rPr lang="en-US" dirty="0" err="1"/>
              <a:t>paediatric</a:t>
            </a:r>
            <a:r>
              <a:rPr lang="en-US" dirty="0"/>
              <a:t> specialists (public or private) 85.5% had access to </a:t>
            </a:r>
            <a:r>
              <a:rPr lang="en-US" dirty="0" err="1"/>
              <a:t>peadiatric</a:t>
            </a:r>
            <a:r>
              <a:rPr lang="en-US" dirty="0"/>
              <a:t> clinic or specialist, the others have access to adult 10% , transition or other.</a:t>
            </a:r>
          </a:p>
          <a:p>
            <a:endParaRPr lang="en-US" dirty="0"/>
          </a:p>
          <a:p>
            <a:endParaRPr lang="en-US" dirty="0"/>
          </a:p>
        </p:txBody>
      </p:sp>
      <p:sp>
        <p:nvSpPr>
          <p:cNvPr id="4" name="Slide Number Placeholder 3"/>
          <p:cNvSpPr>
            <a:spLocks noGrp="1"/>
          </p:cNvSpPr>
          <p:nvPr>
            <p:ph type="sldNum" sz="quarter" idx="5"/>
          </p:nvPr>
        </p:nvSpPr>
        <p:spPr/>
        <p:txBody>
          <a:bodyPr/>
          <a:lstStyle/>
          <a:p>
            <a:fld id="{ED976E91-D5E4-FE4F-9A30-943A797EED62}" type="slidenum">
              <a:rPr lang="en-US" smtClean="0"/>
              <a:t>12</a:t>
            </a:fld>
            <a:endParaRPr lang="en-US"/>
          </a:p>
        </p:txBody>
      </p:sp>
    </p:spTree>
    <p:extLst>
      <p:ext uri="{BB962C8B-B14F-4D97-AF65-F5344CB8AC3E}">
        <p14:creationId xmlns:p14="http://schemas.microsoft.com/office/powerpoint/2010/main" val="324593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Medication use was surveyed in relation to IBD team prescribers. The most common medications used for over six weeks in the previous 12 months were immunomodulators (75.0%), biologics (54.9%), and steroids (40.9%). Almost all of these were prescribed by a gastroenterologist, just 3% of steroids prescribed by a GP.</a:t>
            </a:r>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13</a:t>
            </a:fld>
            <a:endParaRPr lang="en-US"/>
          </a:p>
        </p:txBody>
      </p:sp>
    </p:spTree>
    <p:extLst>
      <p:ext uri="{BB962C8B-B14F-4D97-AF65-F5344CB8AC3E}">
        <p14:creationId xmlns:p14="http://schemas.microsoft.com/office/powerpoint/2010/main" val="1044492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commonly reported were dietary therapies (19.3%), mental health medications (9.5%), and opiates (4.2%). Whilst a small percentage, 8 young people on opiates for more than 6 weeks is a concern.</a:t>
            </a:r>
          </a:p>
          <a:p>
            <a:endParaRPr lang="en-US" dirty="0"/>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14</a:t>
            </a:fld>
            <a:endParaRPr lang="en-US"/>
          </a:p>
        </p:txBody>
      </p:sp>
    </p:spTree>
    <p:extLst>
      <p:ext uri="{BB962C8B-B14F-4D97-AF65-F5344CB8AC3E}">
        <p14:creationId xmlns:p14="http://schemas.microsoft.com/office/powerpoint/2010/main" val="310263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Looking at Inpatient care, 35.1% had been in hospital overnight care in the previous year, approximately three quarters of which reported going in as an emergency or unplanned admission.</a:t>
            </a:r>
          </a:p>
          <a:p>
            <a:r>
              <a:rPr lang="en-US" dirty="0"/>
              <a:t>Over 95% of young people spent their hospital stay in a ward with children or adolescents. </a:t>
            </a:r>
          </a:p>
          <a:p>
            <a:r>
              <a:rPr lang="en-US" dirty="0"/>
              <a:t>Around half were seen by a nurse and half by a dietitian, which are similar figures to those who described having a nurse or dietitian in their team.</a:t>
            </a:r>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15</a:t>
            </a:fld>
            <a:endParaRPr lang="en-US"/>
          </a:p>
        </p:txBody>
      </p:sp>
    </p:spTree>
    <p:extLst>
      <p:ext uri="{BB962C8B-B14F-4D97-AF65-F5344CB8AC3E}">
        <p14:creationId xmlns:p14="http://schemas.microsoft.com/office/powerpoint/2010/main" val="413037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responses about Transition to adult care for 16 and 17-year-olds either directly form them or via their parents/carers,  47.5 % reported they had not had a discussion regarding transition to adult care. </a:t>
            </a:r>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16</a:t>
            </a:fld>
            <a:endParaRPr lang="en-US"/>
          </a:p>
        </p:txBody>
      </p:sp>
    </p:spTree>
    <p:extLst>
      <p:ext uri="{BB962C8B-B14F-4D97-AF65-F5344CB8AC3E}">
        <p14:creationId xmlns:p14="http://schemas.microsoft.com/office/powerpoint/2010/main" val="4153021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cut-offs for clinically significant mood and anxiety disorder risks, the data suggested around </a:t>
            </a:r>
            <a:r>
              <a:rPr lang="en-US" b="0" dirty="0"/>
              <a:t>half of youth to have a risk of depression or anxiety </a:t>
            </a:r>
            <a:r>
              <a:rPr lang="en-US" dirty="0"/>
              <a:t> </a:t>
            </a:r>
          </a:p>
          <a:p>
            <a:r>
              <a:rPr lang="en-US" dirty="0"/>
              <a:t>For some context:</a:t>
            </a:r>
          </a:p>
          <a:p>
            <a:r>
              <a:rPr lang="en-US" dirty="0"/>
              <a:t>-For the K10, the 61.5% we see here is about three times greater than the 19.9% found for 11 to 17-year-olds in the last Australian Child and Adolescent Survey of Mental Health and Wellbeing</a:t>
            </a:r>
          </a:p>
          <a:p>
            <a:r>
              <a:rPr lang="en-US" dirty="0"/>
              <a:t>Click</a:t>
            </a:r>
          </a:p>
          <a:p>
            <a:r>
              <a:rPr lang="en-US" dirty="0"/>
              <a:t>Considering this high psychological burden across the whole group, a quarter were seeing someone for mental health issues and 62%  had not been asked about mental health issues by a health professional in the previous 12 months.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______________________________________________________________________________________________________________________________________________________________________________________________________________________</a:t>
            </a:r>
          </a:p>
          <a:p>
            <a:r>
              <a:rPr lang="en-US" dirty="0"/>
              <a:t>To look at the psychological burden  across all youth under 18 we used</a:t>
            </a:r>
          </a:p>
          <a:p>
            <a:r>
              <a:rPr lang="en-US" dirty="0"/>
              <a:t>K10 for 16-17 to complete themselves which is a widely used distress scale</a:t>
            </a:r>
          </a:p>
          <a:p>
            <a:r>
              <a:rPr lang="en-US" dirty="0"/>
              <a:t>And for those 15 and under we used a parent/carer completed tool the PSC-17 which is a psychosocial screening tool designed to facilitate the recognition of cognitive, emotional, and </a:t>
            </a:r>
            <a:r>
              <a:rPr lang="en-US" dirty="0" err="1"/>
              <a:t>behavioural</a:t>
            </a:r>
            <a:r>
              <a:rPr lang="en-US" dirty="0"/>
              <a:t> problems and we used the internalizing score which is sensitive to anxiety and depression</a:t>
            </a:r>
          </a:p>
          <a:p>
            <a:endParaRPr lang="en-US" dirty="0"/>
          </a:p>
          <a:p>
            <a:r>
              <a:rPr lang="en-US" dirty="0"/>
              <a:t>The difference between the figures from direct-responding 16- and 17-year-olds compared to the parent and carer-completed </a:t>
            </a:r>
            <a:r>
              <a:rPr lang="en-US" dirty="0" err="1"/>
              <a:t>paediatric</a:t>
            </a:r>
            <a:r>
              <a:rPr lang="en-US" dirty="0"/>
              <a:t> symptom checklist was particularly interesting. On one hand, this could reflect more sensitive measurement, due to either the measures themselves or the fact that parent/carer responses were proxy measurements rather than direct youth responses. On the other hand, this difference could reflect a greater vulnerability to mood and anxiety disturbances in older adolescents compared to young children and early adolescents.</a:t>
            </a: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976E91-D5E4-FE4F-9A30-943A797EED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24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we compared youth with high and low psychological burden, we found those with High burden to be more likely to be female, 16/17 years old, have active disease, been in hospital overnight. Not surprisingly they were more likely to have had mental health medications for a </a:t>
            </a:r>
            <a:r>
              <a:rPr lang="en-US" dirty="0" err="1"/>
              <a:t>tleast</a:t>
            </a:r>
            <a:r>
              <a:rPr lang="en-US" dirty="0"/>
              <a:t> 6 weeks, and be seeing a mental health professional. They were less likely to have received some communication such as plan in case of worsening illness, complete explanation of treatment and planned annual review. </a:t>
            </a:r>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18</a:t>
            </a:fld>
            <a:endParaRPr lang="en-US"/>
          </a:p>
        </p:txBody>
      </p:sp>
    </p:spTree>
    <p:extLst>
      <p:ext uri="{BB962C8B-B14F-4D97-AF65-F5344CB8AC3E}">
        <p14:creationId xmlns:p14="http://schemas.microsoft.com/office/powerpoint/2010/main" val="2385306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looked for significant associations related to remoteness and found that those from  regional and rural areas were significantly more likely to have active IBD (MI) 16-17 year olds. They were twice as likely to currently be on steroids  and unfortunately twice as likely to not have steroid side effects explained.</a:t>
            </a:r>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19</a:t>
            </a:fld>
            <a:endParaRPr lang="en-US"/>
          </a:p>
        </p:txBody>
      </p:sp>
    </p:spTree>
    <p:extLst>
      <p:ext uri="{BB962C8B-B14F-4D97-AF65-F5344CB8AC3E}">
        <p14:creationId xmlns:p14="http://schemas.microsoft.com/office/powerpoint/2010/main" val="2146926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themes identified through family interview support findings from the survey in general and I won’t have time to list them. However a unique finding related to the difficulty and stress associated with the path to diagnosis. Most described negative experiences, related to the path being long, frustrating and difficulties  watching their child suffer and physically deteriorate. </a:t>
            </a:r>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20</a:t>
            </a:fld>
            <a:endParaRPr lang="en-US"/>
          </a:p>
        </p:txBody>
      </p:sp>
    </p:spTree>
    <p:extLst>
      <p:ext uri="{BB962C8B-B14F-4D97-AF65-F5344CB8AC3E}">
        <p14:creationId xmlns:p14="http://schemas.microsoft.com/office/powerpoint/2010/main" val="4017293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Project funded by the Australian government</a:t>
            </a:r>
          </a:p>
        </p:txBody>
      </p:sp>
      <p:sp>
        <p:nvSpPr>
          <p:cNvPr id="4" name="Slide Number Placeholder 3"/>
          <p:cNvSpPr>
            <a:spLocks noGrp="1"/>
          </p:cNvSpPr>
          <p:nvPr>
            <p:ph type="sldNum" sz="quarter" idx="5"/>
          </p:nvPr>
        </p:nvSpPr>
        <p:spPr/>
        <p:txBody>
          <a:bodyPr/>
          <a:lstStyle/>
          <a:p>
            <a:fld id="{ED976E91-D5E4-FE4F-9A30-943A797EED62}" type="slidenum">
              <a:rPr lang="en-US" smtClean="0"/>
              <a:t>2</a:t>
            </a:fld>
            <a:endParaRPr lang="en-US"/>
          </a:p>
        </p:txBody>
      </p:sp>
    </p:spTree>
    <p:extLst>
      <p:ext uri="{BB962C8B-B14F-4D97-AF65-F5344CB8AC3E}">
        <p14:creationId xmlns:p14="http://schemas.microsoft.com/office/powerpoint/2010/main" val="829525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21</a:t>
            </a:fld>
            <a:endParaRPr lang="en-US"/>
          </a:p>
        </p:txBody>
      </p:sp>
    </p:spTree>
    <p:extLst>
      <p:ext uri="{BB962C8B-B14F-4D97-AF65-F5344CB8AC3E}">
        <p14:creationId xmlns:p14="http://schemas.microsoft.com/office/powerpoint/2010/main" val="62539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 audit compared data in 2014 with new data collected in 2021</a:t>
            </a:r>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26</a:t>
            </a:fld>
            <a:endParaRPr lang="en-US"/>
          </a:p>
        </p:txBody>
      </p:sp>
    </p:spTree>
    <p:extLst>
      <p:ext uri="{BB962C8B-B14F-4D97-AF65-F5344CB8AC3E}">
        <p14:creationId xmlns:p14="http://schemas.microsoft.com/office/powerpoint/2010/main" val="1297030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would like to acknowledge and especially thank the more than 300 parents carers and young people who participated in providing data, our advisory committee members, hospital staff that undertook clinical audit and the project team at CCA. Full reports will be available on our website after 30 May</a:t>
            </a:r>
            <a:endParaRPr lang="en-AU" dirty="0"/>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30</a:t>
            </a:fld>
            <a:endParaRPr lang="en-US"/>
          </a:p>
        </p:txBody>
      </p:sp>
    </p:spTree>
    <p:extLst>
      <p:ext uri="{BB962C8B-B14F-4D97-AF65-F5344CB8AC3E}">
        <p14:creationId xmlns:p14="http://schemas.microsoft.com/office/powerpoint/2010/main" val="372597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Huge Ambition of where we aim to be in 2026</a:t>
            </a:r>
          </a:p>
        </p:txBody>
      </p:sp>
      <p:sp>
        <p:nvSpPr>
          <p:cNvPr id="4" name="Slide Number Placeholder 3"/>
          <p:cNvSpPr>
            <a:spLocks noGrp="1"/>
          </p:cNvSpPr>
          <p:nvPr>
            <p:ph type="sldNum" sz="quarter" idx="5"/>
          </p:nvPr>
        </p:nvSpPr>
        <p:spPr/>
        <p:txBody>
          <a:bodyPr/>
          <a:lstStyle/>
          <a:p>
            <a:fld id="{ED976E91-D5E4-FE4F-9A30-943A797EED62}" type="slidenum">
              <a:rPr lang="en-US" smtClean="0"/>
              <a:t>4</a:t>
            </a:fld>
            <a:endParaRPr lang="en-US"/>
          </a:p>
        </p:txBody>
      </p:sp>
    </p:spTree>
    <p:extLst>
      <p:ext uri="{BB962C8B-B14F-4D97-AF65-F5344CB8AC3E}">
        <p14:creationId xmlns:p14="http://schemas.microsoft.com/office/powerpoint/2010/main" val="2698098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Favourite image of World IBD Day in Australia – Opera House- Sydney Harbor Bridge and many buildings in the city</a:t>
            </a:r>
          </a:p>
        </p:txBody>
      </p:sp>
      <p:sp>
        <p:nvSpPr>
          <p:cNvPr id="4" name="Slide Number Placeholder 3"/>
          <p:cNvSpPr>
            <a:spLocks noGrp="1"/>
          </p:cNvSpPr>
          <p:nvPr>
            <p:ph type="sldNum" sz="quarter" idx="5"/>
          </p:nvPr>
        </p:nvSpPr>
        <p:spPr/>
        <p:txBody>
          <a:bodyPr/>
          <a:lstStyle/>
          <a:p>
            <a:fld id="{ED976E91-D5E4-FE4F-9A30-943A797EED62}" type="slidenum">
              <a:rPr lang="en-US" smtClean="0"/>
              <a:t>5</a:t>
            </a:fld>
            <a:endParaRPr lang="en-US"/>
          </a:p>
        </p:txBody>
      </p:sp>
    </p:spTree>
    <p:extLst>
      <p:ext uri="{BB962C8B-B14F-4D97-AF65-F5344CB8AC3E}">
        <p14:creationId xmlns:p14="http://schemas.microsoft.com/office/powerpoint/2010/main" val="27969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6</a:t>
            </a:fld>
            <a:endParaRPr lang="en-US"/>
          </a:p>
        </p:txBody>
      </p:sp>
    </p:spTree>
    <p:extLst>
      <p:ext uri="{BB962C8B-B14F-4D97-AF65-F5344CB8AC3E}">
        <p14:creationId xmlns:p14="http://schemas.microsoft.com/office/powerpoint/2010/main" val="541947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IBD NAP was  developed in 2019 by CCA in collaboration with the key stakeholders in IBD and was adopted by the Australian Government. </a:t>
            </a:r>
          </a:p>
          <a:p>
            <a:r>
              <a:rPr lang="en-US" dirty="0"/>
              <a:t>One of the priority recommendations focused specifically on the need for “Increased investment in research for children and adults with IBD.” </a:t>
            </a:r>
          </a:p>
          <a:p>
            <a:r>
              <a:rPr lang="en-US" dirty="0"/>
              <a:t>It recommended a repeat audit of </a:t>
            </a:r>
            <a:r>
              <a:rPr lang="en-US" dirty="0" err="1"/>
              <a:t>paediatric</a:t>
            </a:r>
            <a:r>
              <a:rPr lang="en-US" dirty="0"/>
              <a:t> care to measure change and inform future quality improvement. </a:t>
            </a:r>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7</a:t>
            </a:fld>
            <a:endParaRPr lang="en-US"/>
          </a:p>
        </p:txBody>
      </p:sp>
    </p:spTree>
    <p:extLst>
      <p:ext uri="{BB962C8B-B14F-4D97-AF65-F5344CB8AC3E}">
        <p14:creationId xmlns:p14="http://schemas.microsoft.com/office/powerpoint/2010/main" val="170580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grant for the repeat audit was offered, and CCA supported by the GESA IBD Faculty and </a:t>
            </a:r>
            <a:r>
              <a:rPr lang="en-US" dirty="0" err="1"/>
              <a:t>Paediatric</a:t>
            </a:r>
            <a:r>
              <a:rPr lang="en-US" dirty="0"/>
              <a:t> network were successful in winning the grant. An advisory committee was formed with key medical staff from all of the major paediatric centres in Australia, nursing, allied health, psychology and importantly young adults living with IBD.</a:t>
            </a:r>
          </a:p>
        </p:txBody>
      </p:sp>
      <p:sp>
        <p:nvSpPr>
          <p:cNvPr id="4" name="Slide Number Placeholder 3"/>
          <p:cNvSpPr>
            <a:spLocks noGrp="1"/>
          </p:cNvSpPr>
          <p:nvPr>
            <p:ph type="sldNum" sz="quarter" idx="5"/>
          </p:nvPr>
        </p:nvSpPr>
        <p:spPr/>
        <p:txBody>
          <a:bodyPr/>
          <a:lstStyle/>
          <a:p>
            <a:fld id="{ED976E91-D5E4-FE4F-9A30-943A797EED62}" type="slidenum">
              <a:rPr lang="en-US" smtClean="0"/>
              <a:t>8</a:t>
            </a:fld>
            <a:endParaRPr lang="en-US"/>
          </a:p>
        </p:txBody>
      </p:sp>
    </p:spTree>
    <p:extLst>
      <p:ext uri="{BB962C8B-B14F-4D97-AF65-F5344CB8AC3E}">
        <p14:creationId xmlns:p14="http://schemas.microsoft.com/office/powerpoint/2010/main" val="4068009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Paediatric</a:t>
            </a:r>
            <a:r>
              <a:rPr lang="en-US" dirty="0"/>
              <a:t> IBD  </a:t>
            </a:r>
            <a:r>
              <a:rPr lang="en-US" dirty="0" err="1"/>
              <a:t>QoC</a:t>
            </a:r>
            <a:r>
              <a:rPr lang="en-US" dirty="0"/>
              <a:t> project has a number of data sources. The main one I will speak about today is a national patient experience survey which included an online survey and family interviews. The others have not been released yet until 30 May at a special launch event in Parliament House Australia- but I will give a quick overview at the end.</a:t>
            </a:r>
            <a:endParaRPr lang="en-US" dirty="0">
              <a:solidFill>
                <a:schemeClr val="accent2"/>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9</a:t>
            </a:fld>
            <a:endParaRPr lang="en-US"/>
          </a:p>
        </p:txBody>
      </p:sp>
    </p:spTree>
    <p:extLst>
      <p:ext uri="{BB962C8B-B14F-4D97-AF65-F5344CB8AC3E}">
        <p14:creationId xmlns:p14="http://schemas.microsoft.com/office/powerpoint/2010/main" val="63134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297 respondents, resulting in 266 included records. </a:t>
            </a:r>
            <a:r>
              <a:rPr lang="en-US" dirty="0">
                <a:highlight>
                  <a:srgbClr val="FFFF00"/>
                </a:highlight>
              </a:rPr>
              <a:t>45</a:t>
            </a:r>
            <a:r>
              <a:rPr lang="en-US" dirty="0"/>
              <a:t> youth (16-17 years) with IBD participated directly and 221 were reported on by their parent/carer.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was a reasonably representative  spread of ages of the youth reported with a mean of 14.3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was a even split of male and female youth, with 91.6% living in either a major Australian city or an inner regional area. Participants were from each state and the ACT  and approximately matched general population distribution.</a:t>
            </a:r>
          </a:p>
          <a:p>
            <a:r>
              <a:rPr lang="en-US" dirty="0"/>
              <a:t>The majority spoke English as their main language at home (94.7%), and around one-quarter (27.8%) indicated a current CCA membership. Data from 16/17-year-old respondents showed that most were living with two parents (73.3%), students (77.8%), and relatively few were employed casually/part-time.. </a:t>
            </a:r>
          </a:p>
          <a:p>
            <a:endParaRPr lang="en-US" dirty="0"/>
          </a:p>
          <a:p>
            <a:endParaRPr lang="en-AU" dirty="0"/>
          </a:p>
        </p:txBody>
      </p:sp>
      <p:sp>
        <p:nvSpPr>
          <p:cNvPr id="4" name="Slide Number Placeholder 3"/>
          <p:cNvSpPr>
            <a:spLocks noGrp="1"/>
          </p:cNvSpPr>
          <p:nvPr>
            <p:ph type="sldNum" sz="quarter" idx="5"/>
          </p:nvPr>
        </p:nvSpPr>
        <p:spPr/>
        <p:txBody>
          <a:bodyPr/>
          <a:lstStyle/>
          <a:p>
            <a:fld id="{ED976E91-D5E4-FE4F-9A30-943A797EED62}" type="slidenum">
              <a:rPr lang="en-US" smtClean="0"/>
              <a:t>10</a:t>
            </a:fld>
            <a:endParaRPr lang="en-US"/>
          </a:p>
        </p:txBody>
      </p:sp>
    </p:spTree>
    <p:extLst>
      <p:ext uri="{BB962C8B-B14F-4D97-AF65-F5344CB8AC3E}">
        <p14:creationId xmlns:p14="http://schemas.microsoft.com/office/powerpoint/2010/main" val="168920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CB43-6DCC-9116-5EBA-8C4F5401C8A8}"/>
              </a:ext>
            </a:extLst>
          </p:cNvPr>
          <p:cNvSpPr>
            <a:spLocks noGrp="1"/>
          </p:cNvSpPr>
          <p:nvPr>
            <p:ph type="ctrTitle"/>
          </p:nvPr>
        </p:nvSpPr>
        <p:spPr>
          <a:xfrm>
            <a:off x="373546" y="395645"/>
            <a:ext cx="7011022" cy="1655762"/>
          </a:xfrm>
        </p:spPr>
        <p:txBody>
          <a:bodyPr anchor="t" anchorCtr="0"/>
          <a:lstStyle>
            <a:lvl1pPr algn="l">
              <a:lnSpc>
                <a:spcPct val="85000"/>
              </a:lnSpc>
              <a:defRPr sz="6000">
                <a:solidFill>
                  <a:schemeClr val="accent3"/>
                </a:solidFill>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7EFCF87D-26F7-C89A-9BBA-E2248C9F2CC0}"/>
              </a:ext>
            </a:extLst>
          </p:cNvPr>
          <p:cNvSpPr>
            <a:spLocks noGrp="1"/>
          </p:cNvSpPr>
          <p:nvPr>
            <p:ph type="dt" sz="half" idx="10"/>
          </p:nvPr>
        </p:nvSpPr>
        <p:spPr>
          <a:xfrm>
            <a:off x="442912" y="2147301"/>
            <a:ext cx="5653087" cy="330102"/>
          </a:xfrm>
        </p:spPr>
        <p:txBody>
          <a:bodyPr anchor="t" anchorCtr="0"/>
          <a:lstStyle>
            <a:lvl1pPr algn="l">
              <a:defRPr sz="2000">
                <a:solidFill>
                  <a:schemeClr val="accent3"/>
                </a:solidFill>
              </a:defRPr>
            </a:lvl1pPr>
          </a:lstStyle>
          <a:p>
            <a:fld id="{5F6389E8-4155-C648-931C-E795329E266C}" type="datetime4">
              <a:rPr lang="en-AU" smtClean="0"/>
              <a:t>18 May 2024</a:t>
            </a:fld>
            <a:endParaRPr lang="en-US" dirty="0"/>
          </a:p>
        </p:txBody>
      </p:sp>
      <p:sp>
        <p:nvSpPr>
          <p:cNvPr id="6" name="Slide Number Placeholder 5">
            <a:extLst>
              <a:ext uri="{FF2B5EF4-FFF2-40B4-BE49-F238E27FC236}">
                <a16:creationId xmlns:a16="http://schemas.microsoft.com/office/drawing/2014/main" id="{692FCAB4-6336-72A3-BBCD-F66BB5E2FF97}"/>
              </a:ext>
            </a:extLst>
          </p:cNvPr>
          <p:cNvSpPr>
            <a:spLocks noGrp="1"/>
          </p:cNvSpPr>
          <p:nvPr>
            <p:ph type="sldNum" sz="quarter" idx="12"/>
          </p:nvPr>
        </p:nvSpPr>
        <p:spPr/>
        <p:txBody>
          <a:bodyPr/>
          <a:lstStyle>
            <a:lvl1pPr>
              <a:defRPr>
                <a:solidFill>
                  <a:schemeClr val="accent1"/>
                </a:solidFill>
              </a:defRPr>
            </a:lvl1pPr>
          </a:lstStyle>
          <a:p>
            <a:fld id="{679426BA-D6E0-FD4D-AEE5-9CDBB469AA73}" type="slidenum">
              <a:rPr lang="en-US" smtClean="0"/>
              <a:pPr/>
              <a:t>‹#›</a:t>
            </a:fld>
            <a:endParaRPr lang="en-US" dirty="0"/>
          </a:p>
        </p:txBody>
      </p:sp>
      <p:pic>
        <p:nvPicPr>
          <p:cNvPr id="10" name="Picture 9">
            <a:extLst>
              <a:ext uri="{FF2B5EF4-FFF2-40B4-BE49-F238E27FC236}">
                <a16:creationId xmlns:a16="http://schemas.microsoft.com/office/drawing/2014/main" id="{D4080D8F-1866-6196-348E-DB38643CA87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2913" y="5543156"/>
            <a:ext cx="1973848" cy="873519"/>
          </a:xfrm>
          <a:prstGeom prst="rect">
            <a:avLst/>
          </a:prstGeom>
        </p:spPr>
      </p:pic>
      <p:sp>
        <p:nvSpPr>
          <p:cNvPr id="16" name="Freeform 15">
            <a:extLst>
              <a:ext uri="{FF2B5EF4-FFF2-40B4-BE49-F238E27FC236}">
                <a16:creationId xmlns:a16="http://schemas.microsoft.com/office/drawing/2014/main" id="{5A613909-A656-5611-D1A1-60DEA2CB5C92}"/>
              </a:ext>
            </a:extLst>
          </p:cNvPr>
          <p:cNvSpPr/>
          <p:nvPr/>
        </p:nvSpPr>
        <p:spPr>
          <a:xfrm>
            <a:off x="6824581" y="1042317"/>
            <a:ext cx="5378822" cy="5823892"/>
          </a:xfrm>
          <a:custGeom>
            <a:avLst/>
            <a:gdLst>
              <a:gd name="connsiteX0" fmla="*/ 5378823 w 5378822"/>
              <a:gd name="connsiteY0" fmla="*/ 476248 h 5823892"/>
              <a:gd name="connsiteX1" fmla="*/ 4988063 w 5378822"/>
              <a:gd name="connsiteY1" fmla="*/ 282318 h 5823892"/>
              <a:gd name="connsiteX2" fmla="*/ 3590431 w 5378822"/>
              <a:gd name="connsiteY2" fmla="*/ 0 h 5823892"/>
              <a:gd name="connsiteX3" fmla="*/ 2192799 w 5378822"/>
              <a:gd name="connsiteY3" fmla="*/ 282318 h 5823892"/>
              <a:gd name="connsiteX4" fmla="*/ 1051635 w 5378822"/>
              <a:gd name="connsiteY4" fmla="*/ 1051660 h 5823892"/>
              <a:gd name="connsiteX5" fmla="*/ 282294 w 5378822"/>
              <a:gd name="connsiteY5" fmla="*/ 2192920 h 5823892"/>
              <a:gd name="connsiteX6" fmla="*/ 0 w 5378822"/>
              <a:gd name="connsiteY6" fmla="*/ 3590669 h 5823892"/>
              <a:gd name="connsiteX7" fmla="*/ 282358 w 5378822"/>
              <a:gd name="connsiteY7" fmla="*/ 4988419 h 5823892"/>
              <a:gd name="connsiteX8" fmla="*/ 778588 w 5378822"/>
              <a:gd name="connsiteY8" fmla="*/ 5823893 h 5823892"/>
              <a:gd name="connsiteX9" fmla="*/ 5378823 w 5378822"/>
              <a:gd name="connsiteY9" fmla="*/ 5823893 h 5823892"/>
              <a:gd name="connsiteX10" fmla="*/ 5378823 w 5378822"/>
              <a:gd name="connsiteY10" fmla="*/ 476248 h 582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8822" h="5823892">
                <a:moveTo>
                  <a:pt x="5378823" y="476248"/>
                </a:moveTo>
                <a:cubicBezTo>
                  <a:pt x="5253140" y="403994"/>
                  <a:pt x="5122737" y="339266"/>
                  <a:pt x="4988063" y="282318"/>
                </a:cubicBezTo>
                <a:cubicBezTo>
                  <a:pt x="4545205" y="94956"/>
                  <a:pt x="4074992" y="0"/>
                  <a:pt x="3590431" y="0"/>
                </a:cubicBezTo>
                <a:cubicBezTo>
                  <a:pt x="3105870" y="0"/>
                  <a:pt x="2635657" y="94956"/>
                  <a:pt x="2192799" y="282318"/>
                </a:cubicBezTo>
                <a:cubicBezTo>
                  <a:pt x="1765245" y="463174"/>
                  <a:pt x="1381308" y="722024"/>
                  <a:pt x="1051635" y="1051660"/>
                </a:cubicBezTo>
                <a:cubicBezTo>
                  <a:pt x="721963" y="1381297"/>
                  <a:pt x="463135" y="1765266"/>
                  <a:pt x="282294" y="2192920"/>
                </a:cubicBezTo>
                <a:cubicBezTo>
                  <a:pt x="95012" y="2635815"/>
                  <a:pt x="0" y="3106068"/>
                  <a:pt x="0" y="3590669"/>
                </a:cubicBezTo>
                <a:cubicBezTo>
                  <a:pt x="0" y="4075271"/>
                  <a:pt x="95012" y="4545524"/>
                  <a:pt x="282358" y="4988419"/>
                </a:cubicBezTo>
                <a:cubicBezTo>
                  <a:pt x="409827" y="5289868"/>
                  <a:pt x="576129" y="5569572"/>
                  <a:pt x="778588" y="5823893"/>
                </a:cubicBezTo>
                <a:lnTo>
                  <a:pt x="5378823" y="5823893"/>
                </a:lnTo>
                <a:lnTo>
                  <a:pt x="5378823" y="476248"/>
                </a:lnTo>
                <a:close/>
              </a:path>
            </a:pathLst>
          </a:custGeom>
          <a:solidFill>
            <a:schemeClr val="accent2"/>
          </a:solidFill>
          <a:ln w="6376" cap="flat">
            <a:noFill/>
            <a:prstDash val="solid"/>
            <a:miter/>
          </a:ln>
        </p:spPr>
        <p:txBody>
          <a:bodyPr rtlCol="0" anchor="ctr"/>
          <a:lstStyle/>
          <a:p>
            <a:endParaRPr lang="en-US"/>
          </a:p>
        </p:txBody>
      </p:sp>
      <p:sp>
        <p:nvSpPr>
          <p:cNvPr id="20" name="Picture Placeholder 19">
            <a:extLst>
              <a:ext uri="{FF2B5EF4-FFF2-40B4-BE49-F238E27FC236}">
                <a16:creationId xmlns:a16="http://schemas.microsoft.com/office/drawing/2014/main" id="{720D117D-E0DB-708F-47F0-189477A60ABB}"/>
              </a:ext>
            </a:extLst>
          </p:cNvPr>
          <p:cNvSpPr>
            <a:spLocks noGrp="1"/>
          </p:cNvSpPr>
          <p:nvPr>
            <p:ph type="pic" sz="quarter" idx="13"/>
          </p:nvPr>
        </p:nvSpPr>
        <p:spPr>
          <a:xfrm>
            <a:off x="7436356" y="1654080"/>
            <a:ext cx="4767112" cy="5212067"/>
          </a:xfrm>
          <a:custGeom>
            <a:avLst/>
            <a:gdLst>
              <a:gd name="connsiteX0" fmla="*/ 2978656 w 4767112"/>
              <a:gd name="connsiteY0" fmla="*/ 0 h 5212067"/>
              <a:gd name="connsiteX1" fmla="*/ 4137993 w 4767112"/>
              <a:gd name="connsiteY1" fmla="*/ 233979 h 5212067"/>
              <a:gd name="connsiteX2" fmla="*/ 4767048 w 4767112"/>
              <a:gd name="connsiteY2" fmla="*/ 596202 h 5212067"/>
              <a:gd name="connsiteX3" fmla="*/ 4767112 w 4767112"/>
              <a:gd name="connsiteY3" fmla="*/ 596202 h 5212067"/>
              <a:gd name="connsiteX4" fmla="*/ 4767112 w 4767112"/>
              <a:gd name="connsiteY4" fmla="*/ 5212067 h 5212067"/>
              <a:gd name="connsiteX5" fmla="*/ 1007254 w 4767112"/>
              <a:gd name="connsiteY5" fmla="*/ 5212067 h 5212067"/>
              <a:gd name="connsiteX6" fmla="*/ 872452 w 4767112"/>
              <a:gd name="connsiteY6" fmla="*/ 5085289 h 5212067"/>
              <a:gd name="connsiteX7" fmla="*/ 233959 w 4767112"/>
              <a:gd name="connsiteY7" fmla="*/ 4138342 h 5212067"/>
              <a:gd name="connsiteX8" fmla="*/ 0 w 4767112"/>
              <a:gd name="connsiteY8" fmla="*/ 2978907 h 5212067"/>
              <a:gd name="connsiteX9" fmla="*/ 233959 w 4767112"/>
              <a:gd name="connsiteY9" fmla="*/ 1819472 h 5212067"/>
              <a:gd name="connsiteX10" fmla="*/ 872452 w 4767112"/>
              <a:gd name="connsiteY10" fmla="*/ 872525 h 5212067"/>
              <a:gd name="connsiteX11" fmla="*/ 1819319 w 4767112"/>
              <a:gd name="connsiteY11" fmla="*/ 233979 h 5212067"/>
              <a:gd name="connsiteX12" fmla="*/ 2978656 w 4767112"/>
              <a:gd name="connsiteY12" fmla="*/ 0 h 521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112" h="5212067">
                <a:moveTo>
                  <a:pt x="2978656" y="0"/>
                </a:moveTo>
                <a:cubicBezTo>
                  <a:pt x="3380894" y="0"/>
                  <a:pt x="3770953" y="78694"/>
                  <a:pt x="4137993" y="233979"/>
                </a:cubicBezTo>
                <a:cubicBezTo>
                  <a:pt x="4362961" y="329126"/>
                  <a:pt x="4573390" y="450420"/>
                  <a:pt x="4767048" y="596202"/>
                </a:cubicBezTo>
                <a:lnTo>
                  <a:pt x="4767112" y="596202"/>
                </a:lnTo>
                <a:lnTo>
                  <a:pt x="4767112" y="5212067"/>
                </a:lnTo>
                <a:lnTo>
                  <a:pt x="1007254" y="5212067"/>
                </a:lnTo>
                <a:cubicBezTo>
                  <a:pt x="961215" y="5171317"/>
                  <a:pt x="916259" y="5129100"/>
                  <a:pt x="872452" y="5085289"/>
                </a:cubicBezTo>
                <a:cubicBezTo>
                  <a:pt x="598766" y="4811644"/>
                  <a:pt x="383937" y="4493040"/>
                  <a:pt x="233959" y="4138342"/>
                </a:cubicBezTo>
                <a:cubicBezTo>
                  <a:pt x="78688" y="3771271"/>
                  <a:pt x="0" y="3381179"/>
                  <a:pt x="0" y="2978907"/>
                </a:cubicBezTo>
                <a:cubicBezTo>
                  <a:pt x="0" y="2576635"/>
                  <a:pt x="78688" y="2186543"/>
                  <a:pt x="233959" y="1819472"/>
                </a:cubicBezTo>
                <a:cubicBezTo>
                  <a:pt x="384001" y="1464838"/>
                  <a:pt x="598766" y="1146170"/>
                  <a:pt x="872452" y="872525"/>
                </a:cubicBezTo>
                <a:cubicBezTo>
                  <a:pt x="1146073" y="598817"/>
                  <a:pt x="1464650" y="383970"/>
                  <a:pt x="1819319" y="233979"/>
                </a:cubicBezTo>
                <a:cubicBezTo>
                  <a:pt x="2186358" y="78694"/>
                  <a:pt x="2576417" y="0"/>
                  <a:pt x="2978656" y="0"/>
                </a:cubicBezTo>
                <a:close/>
              </a:path>
            </a:pathLst>
          </a:custGeom>
          <a:solidFill>
            <a:schemeClr val="bg1">
              <a:lumMod val="85000"/>
            </a:schemeClr>
          </a:solidFill>
        </p:spPr>
        <p:txBody>
          <a:bodyPr wrap="square" anchor="ctr" anchorCtr="0">
            <a:noAutofit/>
          </a:bodyPr>
          <a:lstStyle>
            <a:lvl1pPr algn="ctr">
              <a:defRPr sz="1000"/>
            </a:lvl1pPr>
          </a:lstStyle>
          <a:p>
            <a:endParaRPr lang="en-US"/>
          </a:p>
        </p:txBody>
      </p:sp>
    </p:spTree>
    <p:extLst>
      <p:ext uri="{BB962C8B-B14F-4D97-AF65-F5344CB8AC3E}">
        <p14:creationId xmlns:p14="http://schemas.microsoft.com/office/powerpoint/2010/main" val="143553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1/2 Page Content and Image">
    <p:bg>
      <p:bgPr>
        <a:solidFill>
          <a:schemeClr val="accent3"/>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39D4C22-57FA-CE7E-ED24-554CBF209B7F}"/>
              </a:ext>
            </a:extLst>
          </p:cNvPr>
          <p:cNvSpPr/>
          <p:nvPr/>
        </p:nvSpPr>
        <p:spPr>
          <a:xfrm>
            <a:off x="6604308" y="0"/>
            <a:ext cx="5587692" cy="5909388"/>
          </a:xfrm>
          <a:custGeom>
            <a:avLst/>
            <a:gdLst>
              <a:gd name="connsiteX0" fmla="*/ 6006706 w 6006774"/>
              <a:gd name="connsiteY0" fmla="*/ 0 h 6352598"/>
              <a:gd name="connsiteX1" fmla="*/ 887013 w 6006774"/>
              <a:gd name="connsiteY1" fmla="*/ 0 h 6352598"/>
              <a:gd name="connsiteX2" fmla="*/ 304977 w 6006774"/>
              <a:gd name="connsiteY2" fmla="*/ 959847 h 6352598"/>
              <a:gd name="connsiteX3" fmla="*/ 0 w 6006774"/>
              <a:gd name="connsiteY3" fmla="*/ 2470861 h 6352598"/>
              <a:gd name="connsiteX4" fmla="*/ 304977 w 6006774"/>
              <a:gd name="connsiteY4" fmla="*/ 3981875 h 6352598"/>
              <a:gd name="connsiteX5" fmla="*/ 1136155 w 6006774"/>
              <a:gd name="connsiteY5" fmla="*/ 5215632 h 6352598"/>
              <a:gd name="connsiteX6" fmla="*/ 2369031 w 6006774"/>
              <a:gd name="connsiteY6" fmla="*/ 6047404 h 6352598"/>
              <a:gd name="connsiteX7" fmla="*/ 3878967 w 6006774"/>
              <a:gd name="connsiteY7" fmla="*/ 6352598 h 6352598"/>
              <a:gd name="connsiteX8" fmla="*/ 5388903 w 6006774"/>
              <a:gd name="connsiteY8" fmla="*/ 6047404 h 6352598"/>
              <a:gd name="connsiteX9" fmla="*/ 6006774 w 6006774"/>
              <a:gd name="connsiteY9" fmla="*/ 5717277 h 6352598"/>
              <a:gd name="connsiteX10" fmla="*/ 6006774 w 6006774"/>
              <a:gd name="connsiteY10" fmla="*/ 0 h 635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6774" h="6352598">
                <a:moveTo>
                  <a:pt x="6006706" y="0"/>
                </a:moveTo>
                <a:lnTo>
                  <a:pt x="887013" y="0"/>
                </a:lnTo>
                <a:cubicBezTo>
                  <a:pt x="647359" y="289894"/>
                  <a:pt x="452209" y="611482"/>
                  <a:pt x="304977" y="959847"/>
                </a:cubicBezTo>
                <a:cubicBezTo>
                  <a:pt x="102660" y="1438609"/>
                  <a:pt x="0" y="1946948"/>
                  <a:pt x="0" y="2470861"/>
                </a:cubicBezTo>
                <a:cubicBezTo>
                  <a:pt x="0" y="2994774"/>
                  <a:pt x="102592" y="3503113"/>
                  <a:pt x="304977" y="3981875"/>
                </a:cubicBezTo>
                <a:cubicBezTo>
                  <a:pt x="500331" y="4444107"/>
                  <a:pt x="779984" y="4859207"/>
                  <a:pt x="1136155" y="5215632"/>
                </a:cubicBezTo>
                <a:cubicBezTo>
                  <a:pt x="1492257" y="5571989"/>
                  <a:pt x="1907061" y="5851841"/>
                  <a:pt x="2369031" y="6047404"/>
                </a:cubicBezTo>
                <a:cubicBezTo>
                  <a:pt x="2847452" y="6249865"/>
                  <a:pt x="3355428" y="6352598"/>
                  <a:pt x="3878967" y="6352598"/>
                </a:cubicBezTo>
                <a:cubicBezTo>
                  <a:pt x="4402506" y="6352598"/>
                  <a:pt x="4910482" y="6249933"/>
                  <a:pt x="5388903" y="6047404"/>
                </a:cubicBezTo>
                <a:cubicBezTo>
                  <a:pt x="5605622" y="5955668"/>
                  <a:pt x="5812034" y="5845353"/>
                  <a:pt x="6006774" y="5717277"/>
                </a:cubicBezTo>
                <a:lnTo>
                  <a:pt x="6006774" y="0"/>
                </a:lnTo>
                <a:close/>
              </a:path>
            </a:pathLst>
          </a:custGeom>
          <a:solidFill>
            <a:schemeClr val="accent2"/>
          </a:solidFill>
          <a:ln w="6823" cap="flat">
            <a:noFill/>
            <a:prstDash val="solid"/>
            <a:miter/>
          </a:ln>
        </p:spPr>
        <p:txBody>
          <a:bodyPr rtlCol="0" anchor="ctr"/>
          <a:lstStyle/>
          <a:p>
            <a:endParaRPr lang="en-US"/>
          </a:p>
        </p:txBody>
      </p:sp>
      <p:sp>
        <p:nvSpPr>
          <p:cNvPr id="17" name="Picture Placeholder 16">
            <a:extLst>
              <a:ext uri="{FF2B5EF4-FFF2-40B4-BE49-F238E27FC236}">
                <a16:creationId xmlns:a16="http://schemas.microsoft.com/office/drawing/2014/main" id="{63E79B35-C772-612C-0435-02DCFD5DCC41}"/>
              </a:ext>
            </a:extLst>
          </p:cNvPr>
          <p:cNvSpPr>
            <a:spLocks noGrp="1"/>
          </p:cNvSpPr>
          <p:nvPr>
            <p:ph type="pic" sz="quarter" idx="13"/>
          </p:nvPr>
        </p:nvSpPr>
        <p:spPr>
          <a:xfrm>
            <a:off x="7175707" y="0"/>
            <a:ext cx="5016230" cy="5337582"/>
          </a:xfrm>
          <a:custGeom>
            <a:avLst/>
            <a:gdLst>
              <a:gd name="connsiteX0" fmla="*/ 1050030 w 5016230"/>
              <a:gd name="connsiteY0" fmla="*/ 0 h 5337582"/>
              <a:gd name="connsiteX1" fmla="*/ 5016230 w 5016230"/>
              <a:gd name="connsiteY1" fmla="*/ 0 h 5337582"/>
              <a:gd name="connsiteX2" fmla="*/ 5016230 w 5016230"/>
              <a:gd name="connsiteY2" fmla="*/ 4603492 h 5337582"/>
              <a:gd name="connsiteX3" fmla="*/ 4218850 w 5016230"/>
              <a:gd name="connsiteY3" fmla="*/ 5098858 h 5337582"/>
              <a:gd name="connsiteX4" fmla="*/ 3036876 w 5016230"/>
              <a:gd name="connsiteY4" fmla="*/ 5337582 h 5337582"/>
              <a:gd name="connsiteX5" fmla="*/ 1854903 w 5016230"/>
              <a:gd name="connsiteY5" fmla="*/ 5098858 h 5337582"/>
              <a:gd name="connsiteX6" fmla="*/ 889513 w 5016230"/>
              <a:gd name="connsiteY6" fmla="*/ 4447434 h 5337582"/>
              <a:gd name="connsiteX7" fmla="*/ 238553 w 5016230"/>
              <a:gd name="connsiteY7" fmla="*/ 3481355 h 5337582"/>
              <a:gd name="connsiteX8" fmla="*/ 0 w 5016230"/>
              <a:gd name="connsiteY8" fmla="*/ 2298537 h 5337582"/>
              <a:gd name="connsiteX9" fmla="*/ 238553 w 5016230"/>
              <a:gd name="connsiteY9" fmla="*/ 1115719 h 5337582"/>
              <a:gd name="connsiteX10" fmla="*/ 889513 w 5016230"/>
              <a:gd name="connsiteY10" fmla="*/ 149639 h 5337582"/>
              <a:gd name="connsiteX11" fmla="*/ 1050030 w 5016230"/>
              <a:gd name="connsiteY11" fmla="*/ 0 h 533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16230" h="5337582">
                <a:moveTo>
                  <a:pt x="1050030" y="0"/>
                </a:moveTo>
                <a:lnTo>
                  <a:pt x="5016230" y="0"/>
                </a:lnTo>
                <a:lnTo>
                  <a:pt x="5016230" y="4603492"/>
                </a:lnTo>
                <a:cubicBezTo>
                  <a:pt x="4777486" y="4809364"/>
                  <a:pt x="4510105" y="4975588"/>
                  <a:pt x="4218850" y="5098858"/>
                </a:cubicBezTo>
                <a:cubicBezTo>
                  <a:pt x="3844606" y="5257266"/>
                  <a:pt x="3446995" y="5337582"/>
                  <a:pt x="3036876" y="5337582"/>
                </a:cubicBezTo>
                <a:cubicBezTo>
                  <a:pt x="2626757" y="5337582"/>
                  <a:pt x="2229083" y="5257266"/>
                  <a:pt x="1854903" y="5098858"/>
                </a:cubicBezTo>
                <a:cubicBezTo>
                  <a:pt x="1493293" y="4945787"/>
                  <a:pt x="1168513" y="4726634"/>
                  <a:pt x="889513" y="4447434"/>
                </a:cubicBezTo>
                <a:cubicBezTo>
                  <a:pt x="610512" y="4168234"/>
                  <a:pt x="391515" y="3843222"/>
                  <a:pt x="238553" y="3481355"/>
                </a:cubicBezTo>
                <a:cubicBezTo>
                  <a:pt x="80258" y="3106907"/>
                  <a:pt x="0" y="2708949"/>
                  <a:pt x="0" y="2298537"/>
                </a:cubicBezTo>
                <a:cubicBezTo>
                  <a:pt x="0" y="1888125"/>
                  <a:pt x="80258" y="1490166"/>
                  <a:pt x="238553" y="1115719"/>
                </a:cubicBezTo>
                <a:cubicBezTo>
                  <a:pt x="391515" y="753852"/>
                  <a:pt x="610512" y="428839"/>
                  <a:pt x="889513" y="149639"/>
                </a:cubicBezTo>
                <a:cubicBezTo>
                  <a:pt x="941452" y="97663"/>
                  <a:pt x="994979" y="47783"/>
                  <a:pt x="1050030" y="0"/>
                </a:cubicBezTo>
                <a:close/>
              </a:path>
            </a:pathLst>
          </a:custGeom>
          <a:solidFill>
            <a:schemeClr val="bg1">
              <a:lumMod val="85000"/>
            </a:schemeClr>
          </a:solidFill>
        </p:spPr>
        <p:txBody>
          <a:bodyPr wrap="square" anchor="ctr" anchorCtr="0">
            <a:noAutofit/>
          </a:bodyPr>
          <a:lstStyle>
            <a:lvl1pPr algn="ctr">
              <a:defRPr sz="1000"/>
            </a:lvl1pPr>
          </a:lstStyle>
          <a:p>
            <a:endParaRPr lang="en-US"/>
          </a:p>
        </p:txBody>
      </p:sp>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5768667" cy="1084485"/>
          </a:xfrm>
        </p:spPr>
        <p:txBody>
          <a:bodyPr/>
          <a:lstStyle>
            <a:lvl1pPr>
              <a:defRPr>
                <a:solidFill>
                  <a:schemeClr val="accent1"/>
                </a:solidFill>
              </a:defRPr>
            </a:lvl1pPr>
          </a:lstStyle>
          <a:p>
            <a:r>
              <a:rPr lang="en-GB" dirty="0"/>
              <a:t>Click to edit Master</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5074845" cy="476408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lvl1pPr>
              <a:defRPr>
                <a:solidFill>
                  <a:schemeClr val="accent1"/>
                </a:solidFill>
              </a:defRPr>
            </a:lvl1p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Tree>
    <p:extLst>
      <p:ext uri="{BB962C8B-B14F-4D97-AF65-F5344CB8AC3E}">
        <p14:creationId xmlns:p14="http://schemas.microsoft.com/office/powerpoint/2010/main" val="201655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1/2 Page Content and Image">
    <p:bg>
      <p:bgPr>
        <a:solidFill>
          <a:schemeClr val="accent3"/>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E79B35-C772-612C-0435-02DCFD5DCC41}"/>
              </a:ext>
            </a:extLst>
          </p:cNvPr>
          <p:cNvSpPr>
            <a:spLocks noGrp="1"/>
          </p:cNvSpPr>
          <p:nvPr>
            <p:ph type="pic" sz="quarter" idx="13"/>
          </p:nvPr>
        </p:nvSpPr>
        <p:spPr>
          <a:xfrm>
            <a:off x="6096000" y="0"/>
            <a:ext cx="6095937" cy="6858000"/>
          </a:xfrm>
          <a:prstGeom prst="rect">
            <a:avLst/>
          </a:prstGeom>
          <a:solidFill>
            <a:schemeClr val="bg1">
              <a:lumMod val="85000"/>
            </a:schemeClr>
          </a:solidFill>
        </p:spPr>
        <p:txBody>
          <a:bodyPr wrap="square" anchor="ctr" anchorCtr="0">
            <a:noAutofit/>
          </a:bodyPr>
          <a:lstStyle>
            <a:lvl1pPr algn="ctr">
              <a:defRPr sz="1000"/>
            </a:lvl1pPr>
          </a:lstStyle>
          <a:p>
            <a:endParaRPr lang="en-US"/>
          </a:p>
        </p:txBody>
      </p:sp>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5768667" cy="1084485"/>
          </a:xfrm>
        </p:spPr>
        <p:txBody>
          <a:bodyPr/>
          <a:lstStyle>
            <a:lvl1pPr>
              <a:defRPr>
                <a:solidFill>
                  <a:schemeClr val="accent1"/>
                </a:solidFill>
              </a:defRPr>
            </a:lvl1pPr>
          </a:lstStyle>
          <a:p>
            <a:r>
              <a:rPr lang="en-GB" dirty="0"/>
              <a:t>Click to edit Master</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5074845" cy="476408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lvl1pPr>
              <a:defRPr>
                <a:solidFill>
                  <a:schemeClr val="accent1"/>
                </a:solidFill>
              </a:defRPr>
            </a:lvl1p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Tree>
    <p:extLst>
      <p:ext uri="{BB962C8B-B14F-4D97-AF65-F5344CB8AC3E}">
        <p14:creationId xmlns:p14="http://schemas.microsoft.com/office/powerpoint/2010/main" val="50951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1/2 Page Content and Image">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3E79B35-C772-612C-0435-02DCFD5DCC41}"/>
              </a:ext>
            </a:extLst>
          </p:cNvPr>
          <p:cNvSpPr>
            <a:spLocks noGrp="1"/>
          </p:cNvSpPr>
          <p:nvPr>
            <p:ph type="pic" sz="quarter" idx="13"/>
          </p:nvPr>
        </p:nvSpPr>
        <p:spPr>
          <a:xfrm>
            <a:off x="6096000" y="0"/>
            <a:ext cx="6095937" cy="6858000"/>
          </a:xfrm>
          <a:prstGeom prst="rect">
            <a:avLst/>
          </a:prstGeom>
          <a:solidFill>
            <a:schemeClr val="bg1">
              <a:lumMod val="85000"/>
            </a:schemeClr>
          </a:solidFill>
        </p:spPr>
        <p:txBody>
          <a:bodyPr wrap="square" anchor="ctr" anchorCtr="0">
            <a:noAutofit/>
          </a:bodyPr>
          <a:lstStyle>
            <a:lvl1pPr algn="ctr">
              <a:defRPr sz="1000"/>
            </a:lvl1pPr>
          </a:lstStyle>
          <a:p>
            <a:endParaRPr lang="en-US"/>
          </a:p>
        </p:txBody>
      </p:sp>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5768667" cy="1084485"/>
          </a:xfrm>
        </p:spPr>
        <p:txBody>
          <a:bodyPr/>
          <a:lstStyle>
            <a:lvl1pPr>
              <a:defRPr>
                <a:solidFill>
                  <a:schemeClr val="accent2"/>
                </a:solidFill>
              </a:defRPr>
            </a:lvl1pPr>
          </a:lstStyle>
          <a:p>
            <a:r>
              <a:rPr lang="en-GB" dirty="0"/>
              <a:t>Click to edit Master</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5074845" cy="4764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lvl1pPr>
              <a:defRPr>
                <a:solidFill>
                  <a:schemeClr val="bg1"/>
                </a:solidFill>
              </a:defRPr>
            </a:lvl1p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Tree>
    <p:extLst>
      <p:ext uri="{BB962C8B-B14F-4D97-AF65-F5344CB8AC3E}">
        <p14:creationId xmlns:p14="http://schemas.microsoft.com/office/powerpoint/2010/main" val="367678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1/2 Page Content and Imag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5768667" cy="1084485"/>
          </a:xfrm>
        </p:spPr>
        <p:txBody>
          <a:bodyPr/>
          <a:lstStyle>
            <a:lvl1pPr>
              <a:defRPr>
                <a:solidFill>
                  <a:schemeClr val="accent1"/>
                </a:solidFill>
              </a:defRPr>
            </a:lvl1pPr>
          </a:lstStyle>
          <a:p>
            <a:r>
              <a:rPr lang="en-GB" dirty="0"/>
              <a:t>Click to edit Master</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3727721" cy="476408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lvl1pPr>
              <a:defRPr>
                <a:solidFill>
                  <a:schemeClr val="accent1"/>
                </a:solidFill>
              </a:defRPr>
            </a:lvl1p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
        <p:nvSpPr>
          <p:cNvPr id="7" name="Chart Placeholder 6">
            <a:extLst>
              <a:ext uri="{FF2B5EF4-FFF2-40B4-BE49-F238E27FC236}">
                <a16:creationId xmlns:a16="http://schemas.microsoft.com/office/drawing/2014/main" id="{E6CEAE4D-DB10-2A3E-269B-F9AE1DAC4A13}"/>
              </a:ext>
            </a:extLst>
          </p:cNvPr>
          <p:cNvSpPr>
            <a:spLocks noGrp="1"/>
          </p:cNvSpPr>
          <p:nvPr>
            <p:ph type="chart" sz="quarter" idx="13"/>
          </p:nvPr>
        </p:nvSpPr>
        <p:spPr>
          <a:xfrm>
            <a:off x="5524066" y="1412875"/>
            <a:ext cx="6225022" cy="4713640"/>
          </a:xfrm>
        </p:spPr>
        <p:txBody>
          <a:bodyPr anchor="ctr" anchorCtr="0"/>
          <a:lstStyle>
            <a:lvl1pPr algn="ctr">
              <a:defRPr sz="1200"/>
            </a:lvl1pPr>
          </a:lstStyle>
          <a:p>
            <a:endParaRPr lang="en-US" dirty="0"/>
          </a:p>
        </p:txBody>
      </p:sp>
    </p:spTree>
    <p:extLst>
      <p:ext uri="{BB962C8B-B14F-4D97-AF65-F5344CB8AC3E}">
        <p14:creationId xmlns:p14="http://schemas.microsoft.com/office/powerpoint/2010/main" val="829689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1/2 Page Content and Imag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5768667" cy="1084485"/>
          </a:xfrm>
        </p:spPr>
        <p:txBody>
          <a:bodyPr/>
          <a:lstStyle>
            <a:lvl1pPr>
              <a:defRPr>
                <a:solidFill>
                  <a:schemeClr val="accent1"/>
                </a:solidFill>
              </a:defRPr>
            </a:lvl1pPr>
          </a:lstStyle>
          <a:p>
            <a:r>
              <a:rPr lang="en-GB" dirty="0"/>
              <a:t>Click to edit Master</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3727721" cy="476408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lvl1pPr>
              <a:defRPr>
                <a:solidFill>
                  <a:schemeClr val="accent1"/>
                </a:solidFill>
              </a:defRPr>
            </a:lvl1p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
        <p:nvSpPr>
          <p:cNvPr id="7" name="Chart Placeholder 6">
            <a:extLst>
              <a:ext uri="{FF2B5EF4-FFF2-40B4-BE49-F238E27FC236}">
                <a16:creationId xmlns:a16="http://schemas.microsoft.com/office/drawing/2014/main" id="{E6CEAE4D-DB10-2A3E-269B-F9AE1DAC4A13}"/>
              </a:ext>
            </a:extLst>
          </p:cNvPr>
          <p:cNvSpPr>
            <a:spLocks noGrp="1"/>
          </p:cNvSpPr>
          <p:nvPr>
            <p:ph type="chart" sz="quarter" idx="13"/>
          </p:nvPr>
        </p:nvSpPr>
        <p:spPr>
          <a:xfrm>
            <a:off x="5524066" y="1412875"/>
            <a:ext cx="6225022" cy="4713640"/>
          </a:xfrm>
        </p:spPr>
        <p:txBody>
          <a:bodyPr anchor="ctr" anchorCtr="0"/>
          <a:lstStyle>
            <a:lvl1pPr algn="ctr">
              <a:defRPr sz="1200"/>
            </a:lvl1pPr>
          </a:lstStyle>
          <a:p>
            <a:endParaRPr lang="en-US" dirty="0"/>
          </a:p>
        </p:txBody>
      </p:sp>
    </p:spTree>
    <p:extLst>
      <p:ext uri="{BB962C8B-B14F-4D97-AF65-F5344CB8AC3E}">
        <p14:creationId xmlns:p14="http://schemas.microsoft.com/office/powerpoint/2010/main" val="383366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2CBC8A-0301-BAEE-247B-5D0DB6EE6148}"/>
              </a:ext>
            </a:extLst>
          </p:cNvPr>
          <p:cNvSpPr>
            <a:spLocks noGrp="1"/>
          </p:cNvSpPr>
          <p:nvPr>
            <p:ph type="dt" sz="half" idx="10"/>
          </p:nvPr>
        </p:nvSpPr>
        <p:spPr/>
        <p:txBody>
          <a:bodyPr/>
          <a:lstStyle/>
          <a:p>
            <a:fld id="{054BCD1B-1F76-D648-B00D-8E5735F1E1ED}" type="datetime4">
              <a:rPr lang="en-AU" smtClean="0"/>
              <a:t>18 May 2024</a:t>
            </a:fld>
            <a:endParaRPr lang="en-US"/>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Tree>
    <p:extLst>
      <p:ext uri="{BB962C8B-B14F-4D97-AF65-F5344CB8AC3E}">
        <p14:creationId xmlns:p14="http://schemas.microsoft.com/office/powerpoint/2010/main" val="140546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CB43-6DCC-9116-5EBA-8C4F5401C8A8}"/>
              </a:ext>
            </a:extLst>
          </p:cNvPr>
          <p:cNvSpPr>
            <a:spLocks noGrp="1"/>
          </p:cNvSpPr>
          <p:nvPr>
            <p:ph type="ctrTitle"/>
          </p:nvPr>
        </p:nvSpPr>
        <p:spPr>
          <a:xfrm>
            <a:off x="373546" y="395645"/>
            <a:ext cx="7011022" cy="1655762"/>
          </a:xfrm>
        </p:spPr>
        <p:txBody>
          <a:bodyPr anchor="t" anchorCtr="0"/>
          <a:lstStyle>
            <a:lvl1pPr algn="l">
              <a:lnSpc>
                <a:spcPct val="85000"/>
              </a:lnSpc>
              <a:defRPr sz="6000">
                <a:solidFill>
                  <a:schemeClr val="accent1"/>
                </a:solidFill>
              </a:defRPr>
            </a:lvl1p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7EFCF87D-26F7-C89A-9BBA-E2248C9F2CC0}"/>
              </a:ext>
            </a:extLst>
          </p:cNvPr>
          <p:cNvSpPr>
            <a:spLocks noGrp="1"/>
          </p:cNvSpPr>
          <p:nvPr>
            <p:ph type="dt" sz="half" idx="10"/>
          </p:nvPr>
        </p:nvSpPr>
        <p:spPr>
          <a:xfrm>
            <a:off x="442912" y="2147301"/>
            <a:ext cx="5653087" cy="330102"/>
          </a:xfrm>
        </p:spPr>
        <p:txBody>
          <a:bodyPr anchor="t" anchorCtr="0"/>
          <a:lstStyle>
            <a:lvl1pPr algn="l">
              <a:defRPr sz="2000">
                <a:solidFill>
                  <a:schemeClr val="accent1"/>
                </a:solidFill>
              </a:defRPr>
            </a:lvl1pPr>
          </a:lstStyle>
          <a:p>
            <a:fld id="{D6628E5E-AEBF-D043-AAB9-A1F9E7719BDB}" type="datetime4">
              <a:rPr lang="en-AU" smtClean="0"/>
              <a:t>18 May 2024</a:t>
            </a:fld>
            <a:endParaRPr lang="en-US" dirty="0"/>
          </a:p>
        </p:txBody>
      </p:sp>
      <p:sp>
        <p:nvSpPr>
          <p:cNvPr id="6" name="Slide Number Placeholder 5">
            <a:extLst>
              <a:ext uri="{FF2B5EF4-FFF2-40B4-BE49-F238E27FC236}">
                <a16:creationId xmlns:a16="http://schemas.microsoft.com/office/drawing/2014/main" id="{692FCAB4-6336-72A3-BBCD-F66BB5E2FF97}"/>
              </a:ext>
            </a:extLst>
          </p:cNvPr>
          <p:cNvSpPr>
            <a:spLocks noGrp="1"/>
          </p:cNvSpPr>
          <p:nvPr>
            <p:ph type="sldNum" sz="quarter" idx="12"/>
          </p:nvPr>
        </p:nvSpPr>
        <p:spPr/>
        <p:txBody>
          <a:bodyPr/>
          <a:lstStyle>
            <a:lvl1pPr>
              <a:defRPr>
                <a:solidFill>
                  <a:schemeClr val="accent1"/>
                </a:solidFill>
              </a:defRPr>
            </a:lvl1pPr>
          </a:lstStyle>
          <a:p>
            <a:fld id="{679426BA-D6E0-FD4D-AEE5-9CDBB469AA73}" type="slidenum">
              <a:rPr lang="en-US" smtClean="0"/>
              <a:pPr/>
              <a:t>‹#›</a:t>
            </a:fld>
            <a:endParaRPr lang="en-US" dirty="0"/>
          </a:p>
        </p:txBody>
      </p:sp>
      <p:pic>
        <p:nvPicPr>
          <p:cNvPr id="10" name="Picture 9">
            <a:extLst>
              <a:ext uri="{FF2B5EF4-FFF2-40B4-BE49-F238E27FC236}">
                <a16:creationId xmlns:a16="http://schemas.microsoft.com/office/drawing/2014/main" id="{D4080D8F-1866-6196-348E-DB38643CA87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442913" y="5543276"/>
            <a:ext cx="1973848" cy="873278"/>
          </a:xfrm>
          <a:prstGeom prst="rect">
            <a:avLst/>
          </a:prstGeom>
        </p:spPr>
      </p:pic>
      <p:sp>
        <p:nvSpPr>
          <p:cNvPr id="16" name="Freeform 15">
            <a:extLst>
              <a:ext uri="{FF2B5EF4-FFF2-40B4-BE49-F238E27FC236}">
                <a16:creationId xmlns:a16="http://schemas.microsoft.com/office/drawing/2014/main" id="{5A613909-A656-5611-D1A1-60DEA2CB5C92}"/>
              </a:ext>
            </a:extLst>
          </p:cNvPr>
          <p:cNvSpPr/>
          <p:nvPr/>
        </p:nvSpPr>
        <p:spPr>
          <a:xfrm>
            <a:off x="6824581" y="1042317"/>
            <a:ext cx="5378822" cy="5823892"/>
          </a:xfrm>
          <a:custGeom>
            <a:avLst/>
            <a:gdLst>
              <a:gd name="connsiteX0" fmla="*/ 5378823 w 5378822"/>
              <a:gd name="connsiteY0" fmla="*/ 476248 h 5823892"/>
              <a:gd name="connsiteX1" fmla="*/ 4988063 w 5378822"/>
              <a:gd name="connsiteY1" fmla="*/ 282318 h 5823892"/>
              <a:gd name="connsiteX2" fmla="*/ 3590431 w 5378822"/>
              <a:gd name="connsiteY2" fmla="*/ 0 h 5823892"/>
              <a:gd name="connsiteX3" fmla="*/ 2192799 w 5378822"/>
              <a:gd name="connsiteY3" fmla="*/ 282318 h 5823892"/>
              <a:gd name="connsiteX4" fmla="*/ 1051635 w 5378822"/>
              <a:gd name="connsiteY4" fmla="*/ 1051660 h 5823892"/>
              <a:gd name="connsiteX5" fmla="*/ 282294 w 5378822"/>
              <a:gd name="connsiteY5" fmla="*/ 2192920 h 5823892"/>
              <a:gd name="connsiteX6" fmla="*/ 0 w 5378822"/>
              <a:gd name="connsiteY6" fmla="*/ 3590669 h 5823892"/>
              <a:gd name="connsiteX7" fmla="*/ 282358 w 5378822"/>
              <a:gd name="connsiteY7" fmla="*/ 4988419 h 5823892"/>
              <a:gd name="connsiteX8" fmla="*/ 778588 w 5378822"/>
              <a:gd name="connsiteY8" fmla="*/ 5823893 h 5823892"/>
              <a:gd name="connsiteX9" fmla="*/ 5378823 w 5378822"/>
              <a:gd name="connsiteY9" fmla="*/ 5823893 h 5823892"/>
              <a:gd name="connsiteX10" fmla="*/ 5378823 w 5378822"/>
              <a:gd name="connsiteY10" fmla="*/ 476248 h 582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8822" h="5823892">
                <a:moveTo>
                  <a:pt x="5378823" y="476248"/>
                </a:moveTo>
                <a:cubicBezTo>
                  <a:pt x="5253140" y="403994"/>
                  <a:pt x="5122737" y="339266"/>
                  <a:pt x="4988063" y="282318"/>
                </a:cubicBezTo>
                <a:cubicBezTo>
                  <a:pt x="4545205" y="94956"/>
                  <a:pt x="4074992" y="0"/>
                  <a:pt x="3590431" y="0"/>
                </a:cubicBezTo>
                <a:cubicBezTo>
                  <a:pt x="3105870" y="0"/>
                  <a:pt x="2635657" y="94956"/>
                  <a:pt x="2192799" y="282318"/>
                </a:cubicBezTo>
                <a:cubicBezTo>
                  <a:pt x="1765245" y="463174"/>
                  <a:pt x="1381308" y="722024"/>
                  <a:pt x="1051635" y="1051660"/>
                </a:cubicBezTo>
                <a:cubicBezTo>
                  <a:pt x="721963" y="1381297"/>
                  <a:pt x="463135" y="1765266"/>
                  <a:pt x="282294" y="2192920"/>
                </a:cubicBezTo>
                <a:cubicBezTo>
                  <a:pt x="95012" y="2635815"/>
                  <a:pt x="0" y="3106068"/>
                  <a:pt x="0" y="3590669"/>
                </a:cubicBezTo>
                <a:cubicBezTo>
                  <a:pt x="0" y="4075271"/>
                  <a:pt x="95012" y="4545524"/>
                  <a:pt x="282358" y="4988419"/>
                </a:cubicBezTo>
                <a:cubicBezTo>
                  <a:pt x="409827" y="5289868"/>
                  <a:pt x="576129" y="5569572"/>
                  <a:pt x="778588" y="5823893"/>
                </a:cubicBezTo>
                <a:lnTo>
                  <a:pt x="5378823" y="5823893"/>
                </a:lnTo>
                <a:lnTo>
                  <a:pt x="5378823" y="476248"/>
                </a:lnTo>
                <a:close/>
              </a:path>
            </a:pathLst>
          </a:custGeom>
          <a:solidFill>
            <a:schemeClr val="accent1"/>
          </a:solidFill>
          <a:ln w="6376" cap="flat">
            <a:noFill/>
            <a:prstDash val="solid"/>
            <a:miter/>
          </a:ln>
        </p:spPr>
        <p:txBody>
          <a:bodyPr rtlCol="0" anchor="ctr"/>
          <a:lstStyle/>
          <a:p>
            <a:endParaRPr lang="en-US"/>
          </a:p>
        </p:txBody>
      </p:sp>
      <p:sp>
        <p:nvSpPr>
          <p:cNvPr id="20" name="Picture Placeholder 19">
            <a:extLst>
              <a:ext uri="{FF2B5EF4-FFF2-40B4-BE49-F238E27FC236}">
                <a16:creationId xmlns:a16="http://schemas.microsoft.com/office/drawing/2014/main" id="{720D117D-E0DB-708F-47F0-189477A60ABB}"/>
              </a:ext>
            </a:extLst>
          </p:cNvPr>
          <p:cNvSpPr>
            <a:spLocks noGrp="1"/>
          </p:cNvSpPr>
          <p:nvPr>
            <p:ph type="pic" sz="quarter" idx="13"/>
          </p:nvPr>
        </p:nvSpPr>
        <p:spPr>
          <a:xfrm>
            <a:off x="7436356" y="1654080"/>
            <a:ext cx="4767112" cy="5212067"/>
          </a:xfrm>
          <a:custGeom>
            <a:avLst/>
            <a:gdLst>
              <a:gd name="connsiteX0" fmla="*/ 2978656 w 4767112"/>
              <a:gd name="connsiteY0" fmla="*/ 0 h 5212067"/>
              <a:gd name="connsiteX1" fmla="*/ 4137993 w 4767112"/>
              <a:gd name="connsiteY1" fmla="*/ 233979 h 5212067"/>
              <a:gd name="connsiteX2" fmla="*/ 4767048 w 4767112"/>
              <a:gd name="connsiteY2" fmla="*/ 596202 h 5212067"/>
              <a:gd name="connsiteX3" fmla="*/ 4767112 w 4767112"/>
              <a:gd name="connsiteY3" fmla="*/ 596202 h 5212067"/>
              <a:gd name="connsiteX4" fmla="*/ 4767112 w 4767112"/>
              <a:gd name="connsiteY4" fmla="*/ 5212067 h 5212067"/>
              <a:gd name="connsiteX5" fmla="*/ 1007254 w 4767112"/>
              <a:gd name="connsiteY5" fmla="*/ 5212067 h 5212067"/>
              <a:gd name="connsiteX6" fmla="*/ 872452 w 4767112"/>
              <a:gd name="connsiteY6" fmla="*/ 5085289 h 5212067"/>
              <a:gd name="connsiteX7" fmla="*/ 233959 w 4767112"/>
              <a:gd name="connsiteY7" fmla="*/ 4138342 h 5212067"/>
              <a:gd name="connsiteX8" fmla="*/ 0 w 4767112"/>
              <a:gd name="connsiteY8" fmla="*/ 2978907 h 5212067"/>
              <a:gd name="connsiteX9" fmla="*/ 233959 w 4767112"/>
              <a:gd name="connsiteY9" fmla="*/ 1819472 h 5212067"/>
              <a:gd name="connsiteX10" fmla="*/ 872452 w 4767112"/>
              <a:gd name="connsiteY10" fmla="*/ 872525 h 5212067"/>
              <a:gd name="connsiteX11" fmla="*/ 1819319 w 4767112"/>
              <a:gd name="connsiteY11" fmla="*/ 233979 h 5212067"/>
              <a:gd name="connsiteX12" fmla="*/ 2978656 w 4767112"/>
              <a:gd name="connsiteY12" fmla="*/ 0 h 521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112" h="5212067">
                <a:moveTo>
                  <a:pt x="2978656" y="0"/>
                </a:moveTo>
                <a:cubicBezTo>
                  <a:pt x="3380894" y="0"/>
                  <a:pt x="3770953" y="78694"/>
                  <a:pt x="4137993" y="233979"/>
                </a:cubicBezTo>
                <a:cubicBezTo>
                  <a:pt x="4362961" y="329126"/>
                  <a:pt x="4573390" y="450420"/>
                  <a:pt x="4767048" y="596202"/>
                </a:cubicBezTo>
                <a:lnTo>
                  <a:pt x="4767112" y="596202"/>
                </a:lnTo>
                <a:lnTo>
                  <a:pt x="4767112" y="5212067"/>
                </a:lnTo>
                <a:lnTo>
                  <a:pt x="1007254" y="5212067"/>
                </a:lnTo>
                <a:cubicBezTo>
                  <a:pt x="961215" y="5171317"/>
                  <a:pt x="916259" y="5129100"/>
                  <a:pt x="872452" y="5085289"/>
                </a:cubicBezTo>
                <a:cubicBezTo>
                  <a:pt x="598766" y="4811644"/>
                  <a:pt x="383937" y="4493040"/>
                  <a:pt x="233959" y="4138342"/>
                </a:cubicBezTo>
                <a:cubicBezTo>
                  <a:pt x="78688" y="3771271"/>
                  <a:pt x="0" y="3381179"/>
                  <a:pt x="0" y="2978907"/>
                </a:cubicBezTo>
                <a:cubicBezTo>
                  <a:pt x="0" y="2576635"/>
                  <a:pt x="78688" y="2186543"/>
                  <a:pt x="233959" y="1819472"/>
                </a:cubicBezTo>
                <a:cubicBezTo>
                  <a:pt x="384001" y="1464838"/>
                  <a:pt x="598766" y="1146170"/>
                  <a:pt x="872452" y="872525"/>
                </a:cubicBezTo>
                <a:cubicBezTo>
                  <a:pt x="1146073" y="598817"/>
                  <a:pt x="1464650" y="383970"/>
                  <a:pt x="1819319" y="233979"/>
                </a:cubicBezTo>
                <a:cubicBezTo>
                  <a:pt x="2186358" y="78694"/>
                  <a:pt x="2576417" y="0"/>
                  <a:pt x="2978656" y="0"/>
                </a:cubicBezTo>
                <a:close/>
              </a:path>
            </a:pathLst>
          </a:custGeom>
          <a:solidFill>
            <a:schemeClr val="bg1">
              <a:lumMod val="85000"/>
            </a:schemeClr>
          </a:solidFill>
        </p:spPr>
        <p:txBody>
          <a:bodyPr wrap="square" anchor="ctr" anchorCtr="0">
            <a:noAutofit/>
          </a:bodyPr>
          <a:lstStyle>
            <a:lvl1pPr algn="ctr">
              <a:defRPr sz="1000"/>
            </a:lvl1pPr>
          </a:lstStyle>
          <a:p>
            <a:endParaRPr lang="en-US"/>
          </a:p>
        </p:txBody>
      </p:sp>
    </p:spTree>
    <p:extLst>
      <p:ext uri="{BB962C8B-B14F-4D97-AF65-F5344CB8AC3E}">
        <p14:creationId xmlns:p14="http://schemas.microsoft.com/office/powerpoint/2010/main" val="355838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CB43-6DCC-9116-5EBA-8C4F5401C8A8}"/>
              </a:ext>
            </a:extLst>
          </p:cNvPr>
          <p:cNvSpPr>
            <a:spLocks noGrp="1"/>
          </p:cNvSpPr>
          <p:nvPr>
            <p:ph type="ctrTitle"/>
          </p:nvPr>
        </p:nvSpPr>
        <p:spPr>
          <a:xfrm>
            <a:off x="398426" y="420525"/>
            <a:ext cx="11350662" cy="711589"/>
          </a:xfrm>
        </p:spPr>
        <p:txBody>
          <a:bodyPr anchor="t" anchorCtr="0"/>
          <a:lstStyle>
            <a:lvl1pPr algn="l">
              <a:lnSpc>
                <a:spcPct val="85000"/>
              </a:lnSpc>
              <a:defRPr sz="4000">
                <a:solidFill>
                  <a:schemeClr val="accent1"/>
                </a:solidFill>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692FCAB4-6336-72A3-BBCD-F66BB5E2FF97}"/>
              </a:ext>
            </a:extLst>
          </p:cNvPr>
          <p:cNvSpPr>
            <a:spLocks noGrp="1"/>
          </p:cNvSpPr>
          <p:nvPr>
            <p:ph type="sldNum" sz="quarter" idx="12"/>
          </p:nvPr>
        </p:nvSpPr>
        <p:spPr/>
        <p:txBody>
          <a:bodyPr/>
          <a:lstStyle>
            <a:lvl1pPr>
              <a:defRPr>
                <a:solidFill>
                  <a:schemeClr val="accent1"/>
                </a:solidFill>
              </a:defRPr>
            </a:lvl1pPr>
          </a:lstStyle>
          <a:p>
            <a:fld id="{679426BA-D6E0-FD4D-AEE5-9CDBB469AA73}" type="slidenum">
              <a:rPr lang="en-US" smtClean="0"/>
              <a:pPr/>
              <a:t>‹#›</a:t>
            </a:fld>
            <a:endParaRPr lang="en-US" dirty="0"/>
          </a:p>
        </p:txBody>
      </p:sp>
      <p:sp>
        <p:nvSpPr>
          <p:cNvPr id="8" name="Footer Placeholder 7">
            <a:extLst>
              <a:ext uri="{FF2B5EF4-FFF2-40B4-BE49-F238E27FC236}">
                <a16:creationId xmlns:a16="http://schemas.microsoft.com/office/drawing/2014/main" id="{C87B9D4C-0B86-15FA-42C1-89BDF4526F5C}"/>
              </a:ext>
            </a:extLst>
          </p:cNvPr>
          <p:cNvSpPr>
            <a:spLocks noGrp="1"/>
          </p:cNvSpPr>
          <p:nvPr>
            <p:ph type="ftr" sz="quarter" idx="14"/>
          </p:nvPr>
        </p:nvSpPr>
        <p:spPr>
          <a:xfrm>
            <a:off x="442912" y="6126515"/>
            <a:ext cx="2990753" cy="330102"/>
          </a:xfrm>
        </p:spPr>
        <p:txBody>
          <a:bodyPr/>
          <a:lstStyle/>
          <a:p>
            <a:r>
              <a:rPr lang="en-US" dirty="0" err="1"/>
              <a:t>Chrohn’s</a:t>
            </a:r>
            <a:r>
              <a:rPr lang="en-US" dirty="0"/>
              <a:t> and Colitis Presentation</a:t>
            </a:r>
          </a:p>
        </p:txBody>
      </p:sp>
    </p:spTree>
    <p:extLst>
      <p:ext uri="{BB962C8B-B14F-4D97-AF65-F5344CB8AC3E}">
        <p14:creationId xmlns:p14="http://schemas.microsoft.com/office/powerpoint/2010/main" val="1976012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CB43-6DCC-9116-5EBA-8C4F5401C8A8}"/>
              </a:ext>
            </a:extLst>
          </p:cNvPr>
          <p:cNvSpPr>
            <a:spLocks noGrp="1"/>
          </p:cNvSpPr>
          <p:nvPr>
            <p:ph type="ctrTitle"/>
          </p:nvPr>
        </p:nvSpPr>
        <p:spPr>
          <a:xfrm>
            <a:off x="398426" y="420525"/>
            <a:ext cx="11350662" cy="711589"/>
          </a:xfrm>
        </p:spPr>
        <p:txBody>
          <a:bodyPr anchor="t" anchorCtr="0"/>
          <a:lstStyle>
            <a:lvl1pPr algn="l">
              <a:lnSpc>
                <a:spcPct val="85000"/>
              </a:lnSpc>
              <a:defRPr sz="4000">
                <a:solidFill>
                  <a:schemeClr val="accent2"/>
                </a:solidFill>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692FCAB4-6336-72A3-BBCD-F66BB5E2FF97}"/>
              </a:ext>
            </a:extLst>
          </p:cNvPr>
          <p:cNvSpPr>
            <a:spLocks noGrp="1"/>
          </p:cNvSpPr>
          <p:nvPr>
            <p:ph type="sldNum" sz="quarter" idx="12"/>
          </p:nvPr>
        </p:nvSpPr>
        <p:spPr/>
        <p:txBody>
          <a:bodyPr/>
          <a:lstStyle>
            <a:lvl1pPr>
              <a:defRPr>
                <a:solidFill>
                  <a:schemeClr val="accent3"/>
                </a:solidFill>
              </a:defRPr>
            </a:lvl1pPr>
          </a:lstStyle>
          <a:p>
            <a:fld id="{679426BA-D6E0-FD4D-AEE5-9CDBB469AA73}" type="slidenum">
              <a:rPr lang="en-US" smtClean="0"/>
              <a:pPr/>
              <a:t>‹#›</a:t>
            </a:fld>
            <a:endParaRPr lang="en-US" dirty="0"/>
          </a:p>
        </p:txBody>
      </p:sp>
      <p:sp>
        <p:nvSpPr>
          <p:cNvPr id="8" name="Footer Placeholder 7">
            <a:extLst>
              <a:ext uri="{FF2B5EF4-FFF2-40B4-BE49-F238E27FC236}">
                <a16:creationId xmlns:a16="http://schemas.microsoft.com/office/drawing/2014/main" id="{C87B9D4C-0B86-15FA-42C1-89BDF4526F5C}"/>
              </a:ext>
            </a:extLst>
          </p:cNvPr>
          <p:cNvSpPr>
            <a:spLocks noGrp="1"/>
          </p:cNvSpPr>
          <p:nvPr>
            <p:ph type="ftr" sz="quarter" idx="14"/>
          </p:nvPr>
        </p:nvSpPr>
        <p:spPr>
          <a:xfrm>
            <a:off x="442912" y="6126515"/>
            <a:ext cx="2990753" cy="330102"/>
          </a:xfrm>
        </p:spPr>
        <p:txBody>
          <a:bodyPr/>
          <a:lstStyle>
            <a:lvl1pPr>
              <a:defRPr>
                <a:solidFill>
                  <a:schemeClr val="accent3"/>
                </a:solidFill>
              </a:defRPr>
            </a:lvl1pPr>
          </a:lstStyle>
          <a:p>
            <a:r>
              <a:rPr lang="en-US"/>
              <a:t>Chrohn’s and Colitis Presentation</a:t>
            </a:r>
            <a:endParaRPr lang="en-US" dirty="0"/>
          </a:p>
        </p:txBody>
      </p:sp>
    </p:spTree>
    <p:extLst>
      <p:ext uri="{BB962C8B-B14F-4D97-AF65-F5344CB8AC3E}">
        <p14:creationId xmlns:p14="http://schemas.microsoft.com/office/powerpoint/2010/main" val="152714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42913" y="114437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
        <p:nvSpPr>
          <p:cNvPr id="9" name="Content Placeholder 2">
            <a:extLst>
              <a:ext uri="{FF2B5EF4-FFF2-40B4-BE49-F238E27FC236}">
                <a16:creationId xmlns:a16="http://schemas.microsoft.com/office/drawing/2014/main" id="{6DE13DBB-1B73-FBEC-8BBC-751E0475F04C}"/>
              </a:ext>
            </a:extLst>
          </p:cNvPr>
          <p:cNvSpPr>
            <a:spLocks noGrp="1"/>
          </p:cNvSpPr>
          <p:nvPr>
            <p:ph idx="13"/>
          </p:nvPr>
        </p:nvSpPr>
        <p:spPr>
          <a:xfrm>
            <a:off x="442913" y="1834843"/>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0" name="Content Placeholder 2">
            <a:extLst>
              <a:ext uri="{FF2B5EF4-FFF2-40B4-BE49-F238E27FC236}">
                <a16:creationId xmlns:a16="http://schemas.microsoft.com/office/drawing/2014/main" id="{7B426ED8-ED94-B8D7-8FF2-084627FDBD80}"/>
              </a:ext>
            </a:extLst>
          </p:cNvPr>
          <p:cNvSpPr>
            <a:spLocks noGrp="1"/>
          </p:cNvSpPr>
          <p:nvPr>
            <p:ph idx="14"/>
          </p:nvPr>
        </p:nvSpPr>
        <p:spPr>
          <a:xfrm>
            <a:off x="442913" y="252530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1" name="Content Placeholder 2">
            <a:extLst>
              <a:ext uri="{FF2B5EF4-FFF2-40B4-BE49-F238E27FC236}">
                <a16:creationId xmlns:a16="http://schemas.microsoft.com/office/drawing/2014/main" id="{D0358970-FD0F-5062-9CF6-363307674FB8}"/>
              </a:ext>
            </a:extLst>
          </p:cNvPr>
          <p:cNvSpPr>
            <a:spLocks noGrp="1"/>
          </p:cNvSpPr>
          <p:nvPr>
            <p:ph idx="15"/>
          </p:nvPr>
        </p:nvSpPr>
        <p:spPr>
          <a:xfrm>
            <a:off x="442913" y="3215773"/>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2" name="Content Placeholder 2">
            <a:extLst>
              <a:ext uri="{FF2B5EF4-FFF2-40B4-BE49-F238E27FC236}">
                <a16:creationId xmlns:a16="http://schemas.microsoft.com/office/drawing/2014/main" id="{D82F1A2C-EB78-DC7E-9F1D-D1D029CBE9AD}"/>
              </a:ext>
            </a:extLst>
          </p:cNvPr>
          <p:cNvSpPr>
            <a:spLocks noGrp="1"/>
          </p:cNvSpPr>
          <p:nvPr>
            <p:ph idx="16"/>
          </p:nvPr>
        </p:nvSpPr>
        <p:spPr>
          <a:xfrm>
            <a:off x="442913" y="390623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3" name="Content Placeholder 2">
            <a:extLst>
              <a:ext uri="{FF2B5EF4-FFF2-40B4-BE49-F238E27FC236}">
                <a16:creationId xmlns:a16="http://schemas.microsoft.com/office/drawing/2014/main" id="{4B9C4DE4-D748-32AA-9413-558FDDF95CC5}"/>
              </a:ext>
            </a:extLst>
          </p:cNvPr>
          <p:cNvSpPr>
            <a:spLocks noGrp="1"/>
          </p:cNvSpPr>
          <p:nvPr>
            <p:ph idx="17"/>
          </p:nvPr>
        </p:nvSpPr>
        <p:spPr>
          <a:xfrm>
            <a:off x="442913" y="4596703"/>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4" name="Content Placeholder 2">
            <a:extLst>
              <a:ext uri="{FF2B5EF4-FFF2-40B4-BE49-F238E27FC236}">
                <a16:creationId xmlns:a16="http://schemas.microsoft.com/office/drawing/2014/main" id="{D91390F5-856F-0B62-382D-0372BC54F20C}"/>
              </a:ext>
            </a:extLst>
          </p:cNvPr>
          <p:cNvSpPr>
            <a:spLocks noGrp="1"/>
          </p:cNvSpPr>
          <p:nvPr>
            <p:ph idx="18"/>
          </p:nvPr>
        </p:nvSpPr>
        <p:spPr>
          <a:xfrm>
            <a:off x="442913" y="528716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5" name="Content Placeholder 2">
            <a:extLst>
              <a:ext uri="{FF2B5EF4-FFF2-40B4-BE49-F238E27FC236}">
                <a16:creationId xmlns:a16="http://schemas.microsoft.com/office/drawing/2014/main" id="{D1C09AB6-52A7-C49B-D467-B2D2BD62C7BA}"/>
              </a:ext>
            </a:extLst>
          </p:cNvPr>
          <p:cNvSpPr>
            <a:spLocks noGrp="1"/>
          </p:cNvSpPr>
          <p:nvPr>
            <p:ph idx="19"/>
          </p:nvPr>
        </p:nvSpPr>
        <p:spPr>
          <a:xfrm>
            <a:off x="6171909" y="114437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6" name="Content Placeholder 2">
            <a:extLst>
              <a:ext uri="{FF2B5EF4-FFF2-40B4-BE49-F238E27FC236}">
                <a16:creationId xmlns:a16="http://schemas.microsoft.com/office/drawing/2014/main" id="{E28F8214-2DBC-B60B-F209-477CA634BFD9}"/>
              </a:ext>
            </a:extLst>
          </p:cNvPr>
          <p:cNvSpPr>
            <a:spLocks noGrp="1"/>
          </p:cNvSpPr>
          <p:nvPr>
            <p:ph idx="20"/>
          </p:nvPr>
        </p:nvSpPr>
        <p:spPr>
          <a:xfrm>
            <a:off x="6171909" y="1834843"/>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7" name="Content Placeholder 2">
            <a:extLst>
              <a:ext uri="{FF2B5EF4-FFF2-40B4-BE49-F238E27FC236}">
                <a16:creationId xmlns:a16="http://schemas.microsoft.com/office/drawing/2014/main" id="{EB9F1CB2-70E2-8D8A-DCFA-A39B9BE0133E}"/>
              </a:ext>
            </a:extLst>
          </p:cNvPr>
          <p:cNvSpPr>
            <a:spLocks noGrp="1"/>
          </p:cNvSpPr>
          <p:nvPr>
            <p:ph idx="21"/>
          </p:nvPr>
        </p:nvSpPr>
        <p:spPr>
          <a:xfrm>
            <a:off x="6171909" y="252530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8" name="Content Placeholder 2">
            <a:extLst>
              <a:ext uri="{FF2B5EF4-FFF2-40B4-BE49-F238E27FC236}">
                <a16:creationId xmlns:a16="http://schemas.microsoft.com/office/drawing/2014/main" id="{38587168-D03C-3C51-2957-0C3C6EDA4A0C}"/>
              </a:ext>
            </a:extLst>
          </p:cNvPr>
          <p:cNvSpPr>
            <a:spLocks noGrp="1"/>
          </p:cNvSpPr>
          <p:nvPr>
            <p:ph idx="22"/>
          </p:nvPr>
        </p:nvSpPr>
        <p:spPr>
          <a:xfrm>
            <a:off x="6171909" y="3215773"/>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19" name="Content Placeholder 2">
            <a:extLst>
              <a:ext uri="{FF2B5EF4-FFF2-40B4-BE49-F238E27FC236}">
                <a16:creationId xmlns:a16="http://schemas.microsoft.com/office/drawing/2014/main" id="{18BD2636-0AA8-0FDC-E715-2DDA429B4265}"/>
              </a:ext>
            </a:extLst>
          </p:cNvPr>
          <p:cNvSpPr>
            <a:spLocks noGrp="1"/>
          </p:cNvSpPr>
          <p:nvPr>
            <p:ph idx="23"/>
          </p:nvPr>
        </p:nvSpPr>
        <p:spPr>
          <a:xfrm>
            <a:off x="6171909" y="390623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20" name="Content Placeholder 2">
            <a:extLst>
              <a:ext uri="{FF2B5EF4-FFF2-40B4-BE49-F238E27FC236}">
                <a16:creationId xmlns:a16="http://schemas.microsoft.com/office/drawing/2014/main" id="{71E5655D-A09C-9A4A-B0F3-17F472C0B928}"/>
              </a:ext>
            </a:extLst>
          </p:cNvPr>
          <p:cNvSpPr>
            <a:spLocks noGrp="1"/>
          </p:cNvSpPr>
          <p:nvPr>
            <p:ph idx="24"/>
          </p:nvPr>
        </p:nvSpPr>
        <p:spPr>
          <a:xfrm>
            <a:off x="6171909" y="4596703"/>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
        <p:nvSpPr>
          <p:cNvPr id="21" name="Content Placeholder 2">
            <a:extLst>
              <a:ext uri="{FF2B5EF4-FFF2-40B4-BE49-F238E27FC236}">
                <a16:creationId xmlns:a16="http://schemas.microsoft.com/office/drawing/2014/main" id="{154066CD-45FC-6652-241D-CF71A53EE6ED}"/>
              </a:ext>
            </a:extLst>
          </p:cNvPr>
          <p:cNvSpPr>
            <a:spLocks noGrp="1"/>
          </p:cNvSpPr>
          <p:nvPr>
            <p:ph idx="25"/>
          </p:nvPr>
        </p:nvSpPr>
        <p:spPr>
          <a:xfrm>
            <a:off x="6171909" y="5287168"/>
            <a:ext cx="5581650" cy="596887"/>
          </a:xfrm>
          <a:prstGeom prst="roundRect">
            <a:avLst>
              <a:gd name="adj" fmla="val 50000"/>
            </a:avLst>
          </a:prstGeom>
          <a:solidFill>
            <a:schemeClr val="accent1"/>
          </a:solidFill>
        </p:spPr>
        <p:txBody>
          <a:bodyPr lIns="288000" anchor="ctr" anchorCtr="0"/>
          <a:lstStyle>
            <a:lvl1pPr marL="0" indent="0">
              <a:tabLst>
                <a:tab pos="4930775" algn="r"/>
              </a:tabLst>
              <a:defRPr>
                <a:solidFill>
                  <a:schemeClr val="accent3"/>
                </a:solidFill>
              </a:defRPr>
            </a:lvl1pPr>
          </a:lstStyle>
          <a:p>
            <a:pPr lvl="0"/>
            <a:r>
              <a:rPr lang="en-GB" dirty="0"/>
              <a:t>Click to edit Master text styles</a:t>
            </a:r>
            <a:endParaRPr lang="en-US" dirty="0"/>
          </a:p>
        </p:txBody>
      </p:sp>
    </p:spTree>
    <p:extLst>
      <p:ext uri="{BB962C8B-B14F-4D97-AF65-F5344CB8AC3E}">
        <p14:creationId xmlns:p14="http://schemas.microsoft.com/office/powerpoint/2010/main" val="280208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5074845" cy="47640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
        <p:nvSpPr>
          <p:cNvPr id="7" name="Content Placeholder 2">
            <a:extLst>
              <a:ext uri="{FF2B5EF4-FFF2-40B4-BE49-F238E27FC236}">
                <a16:creationId xmlns:a16="http://schemas.microsoft.com/office/drawing/2014/main" id="{CCB6C14D-0E01-C02B-019B-C7BDD51869F4}"/>
              </a:ext>
            </a:extLst>
          </p:cNvPr>
          <p:cNvSpPr>
            <a:spLocks noGrp="1"/>
          </p:cNvSpPr>
          <p:nvPr>
            <p:ph idx="13"/>
          </p:nvPr>
        </p:nvSpPr>
        <p:spPr>
          <a:xfrm>
            <a:off x="6159212" y="1362427"/>
            <a:ext cx="5103967" cy="47640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8832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2 Page Content">
    <p:bg>
      <p:bgPr>
        <a:solidFill>
          <a:schemeClr val="accent2"/>
        </a:solidFill>
        <a:effectLst/>
      </p:bgPr>
    </p:bg>
    <p:spTree>
      <p:nvGrpSpPr>
        <p:cNvPr id="1" name=""/>
        <p:cNvGrpSpPr/>
        <p:nvPr/>
      </p:nvGrpSpPr>
      <p:grpSpPr>
        <a:xfrm>
          <a:off x="0" y="0"/>
          <a:ext cx="0" cy="0"/>
          <a:chOff x="0" y="0"/>
          <a:chExt cx="0" cy="0"/>
        </a:xfrm>
      </p:grpSpPr>
      <p:sp>
        <p:nvSpPr>
          <p:cNvPr id="9" name="Graphic 7">
            <a:extLst>
              <a:ext uri="{FF2B5EF4-FFF2-40B4-BE49-F238E27FC236}">
                <a16:creationId xmlns:a16="http://schemas.microsoft.com/office/drawing/2014/main" id="{E525199D-9483-88D1-9903-BAA7F1447362}"/>
              </a:ext>
            </a:extLst>
          </p:cNvPr>
          <p:cNvSpPr/>
          <p:nvPr/>
        </p:nvSpPr>
        <p:spPr>
          <a:xfrm>
            <a:off x="8068733" y="0"/>
            <a:ext cx="4123267" cy="6858000"/>
          </a:xfrm>
          <a:custGeom>
            <a:avLst/>
            <a:gdLst>
              <a:gd name="connsiteX0" fmla="*/ 0 w 4123267"/>
              <a:gd name="connsiteY0" fmla="*/ 3429000 h 6858000"/>
              <a:gd name="connsiteX1" fmla="*/ 1665927 w 4123267"/>
              <a:gd name="connsiteY1" fmla="*/ 6858000 h 6858000"/>
              <a:gd name="connsiteX2" fmla="*/ 4123267 w 4123267"/>
              <a:gd name="connsiteY2" fmla="*/ 6858000 h 6858000"/>
              <a:gd name="connsiteX3" fmla="*/ 4123267 w 4123267"/>
              <a:gd name="connsiteY3" fmla="*/ 0 h 6858000"/>
              <a:gd name="connsiteX4" fmla="*/ 1665927 w 4123267"/>
              <a:gd name="connsiteY4" fmla="*/ 0 h 6858000"/>
              <a:gd name="connsiteX5" fmla="*/ 0 w 4123267"/>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3267" h="6858000">
                <a:moveTo>
                  <a:pt x="0" y="3429000"/>
                </a:moveTo>
                <a:cubicBezTo>
                  <a:pt x="0" y="4823206"/>
                  <a:pt x="652237" y="6063806"/>
                  <a:pt x="1665927" y="6858000"/>
                </a:cubicBezTo>
                <a:lnTo>
                  <a:pt x="4123267" y="6858000"/>
                </a:lnTo>
                <a:lnTo>
                  <a:pt x="4123267" y="0"/>
                </a:lnTo>
                <a:lnTo>
                  <a:pt x="1665927" y="0"/>
                </a:lnTo>
                <a:cubicBezTo>
                  <a:pt x="652237" y="794195"/>
                  <a:pt x="0" y="2034794"/>
                  <a:pt x="0" y="3429000"/>
                </a:cubicBezTo>
                <a:close/>
              </a:path>
            </a:pathLst>
          </a:custGeom>
          <a:solidFill>
            <a:schemeClr val="accent3"/>
          </a:solidFill>
          <a:ln w="633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8141849" cy="1084485"/>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5074845" cy="47640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Tree>
    <p:extLst>
      <p:ext uri="{BB962C8B-B14F-4D97-AF65-F5344CB8AC3E}">
        <p14:creationId xmlns:p14="http://schemas.microsoft.com/office/powerpoint/2010/main" val="377580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1/2 Page Content">
    <p:bg>
      <p:bgPr>
        <a:solidFill>
          <a:schemeClr val="accent1"/>
        </a:solidFill>
        <a:effectLst/>
      </p:bgPr>
    </p:bg>
    <p:spTree>
      <p:nvGrpSpPr>
        <p:cNvPr id="1" name=""/>
        <p:cNvGrpSpPr/>
        <p:nvPr/>
      </p:nvGrpSpPr>
      <p:grpSpPr>
        <a:xfrm>
          <a:off x="0" y="0"/>
          <a:ext cx="0" cy="0"/>
          <a:chOff x="0" y="0"/>
          <a:chExt cx="0" cy="0"/>
        </a:xfrm>
      </p:grpSpPr>
      <p:sp>
        <p:nvSpPr>
          <p:cNvPr id="9" name="Graphic 7">
            <a:extLst>
              <a:ext uri="{FF2B5EF4-FFF2-40B4-BE49-F238E27FC236}">
                <a16:creationId xmlns:a16="http://schemas.microsoft.com/office/drawing/2014/main" id="{E525199D-9483-88D1-9903-BAA7F1447362}"/>
              </a:ext>
            </a:extLst>
          </p:cNvPr>
          <p:cNvSpPr/>
          <p:nvPr/>
        </p:nvSpPr>
        <p:spPr>
          <a:xfrm>
            <a:off x="8068733" y="0"/>
            <a:ext cx="4123267" cy="6858000"/>
          </a:xfrm>
          <a:custGeom>
            <a:avLst/>
            <a:gdLst>
              <a:gd name="connsiteX0" fmla="*/ 0 w 4123267"/>
              <a:gd name="connsiteY0" fmla="*/ 3429000 h 6858000"/>
              <a:gd name="connsiteX1" fmla="*/ 1665927 w 4123267"/>
              <a:gd name="connsiteY1" fmla="*/ 6858000 h 6858000"/>
              <a:gd name="connsiteX2" fmla="*/ 4123267 w 4123267"/>
              <a:gd name="connsiteY2" fmla="*/ 6858000 h 6858000"/>
              <a:gd name="connsiteX3" fmla="*/ 4123267 w 4123267"/>
              <a:gd name="connsiteY3" fmla="*/ 0 h 6858000"/>
              <a:gd name="connsiteX4" fmla="*/ 1665927 w 4123267"/>
              <a:gd name="connsiteY4" fmla="*/ 0 h 6858000"/>
              <a:gd name="connsiteX5" fmla="*/ 0 w 4123267"/>
              <a:gd name="connsiteY5"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3267" h="6858000">
                <a:moveTo>
                  <a:pt x="0" y="3429000"/>
                </a:moveTo>
                <a:cubicBezTo>
                  <a:pt x="0" y="4823206"/>
                  <a:pt x="652237" y="6063806"/>
                  <a:pt x="1665927" y="6858000"/>
                </a:cubicBezTo>
                <a:lnTo>
                  <a:pt x="4123267" y="6858000"/>
                </a:lnTo>
                <a:lnTo>
                  <a:pt x="4123267" y="0"/>
                </a:lnTo>
                <a:lnTo>
                  <a:pt x="1665927" y="0"/>
                </a:lnTo>
                <a:cubicBezTo>
                  <a:pt x="652237" y="794195"/>
                  <a:pt x="0" y="2034794"/>
                  <a:pt x="0" y="3429000"/>
                </a:cubicBezTo>
                <a:close/>
              </a:path>
            </a:pathLst>
          </a:custGeom>
          <a:solidFill>
            <a:schemeClr val="accent3"/>
          </a:solidFill>
          <a:ln w="633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8141849" cy="1084485"/>
          </a:xfrm>
        </p:spPr>
        <p:txBody>
          <a:bodyPr/>
          <a:lstStyle>
            <a:lvl1pPr>
              <a:defRPr>
                <a:solidFill>
                  <a:schemeClr val="accent2"/>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5074845" cy="476408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lvl1pPr>
              <a:defRPr>
                <a:solidFill>
                  <a:schemeClr val="accent2"/>
                </a:solidFill>
              </a:defRPr>
            </a:lvl1p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p>
            <a:fld id="{679426BA-D6E0-FD4D-AEE5-9CDBB469AA73}" type="slidenum">
              <a:rPr lang="en-US" smtClean="0"/>
              <a:t>‹#›</a:t>
            </a:fld>
            <a:endParaRPr lang="en-US"/>
          </a:p>
        </p:txBody>
      </p:sp>
    </p:spTree>
    <p:extLst>
      <p:ext uri="{BB962C8B-B14F-4D97-AF65-F5344CB8AC3E}">
        <p14:creationId xmlns:p14="http://schemas.microsoft.com/office/powerpoint/2010/main" val="2323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2 Page Content and Image">
    <p:bg>
      <p:bgPr>
        <a:solidFill>
          <a:schemeClr val="accent3"/>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1400BE0-1CEE-C368-FF79-7815AE6066D7}"/>
              </a:ext>
            </a:extLst>
          </p:cNvPr>
          <p:cNvSpPr/>
          <p:nvPr userDrawn="1"/>
        </p:nvSpPr>
        <p:spPr>
          <a:xfrm>
            <a:off x="6824581" y="1042317"/>
            <a:ext cx="5378822" cy="5823892"/>
          </a:xfrm>
          <a:custGeom>
            <a:avLst/>
            <a:gdLst>
              <a:gd name="connsiteX0" fmla="*/ 5378823 w 5378822"/>
              <a:gd name="connsiteY0" fmla="*/ 476248 h 5823892"/>
              <a:gd name="connsiteX1" fmla="*/ 4988063 w 5378822"/>
              <a:gd name="connsiteY1" fmla="*/ 282318 h 5823892"/>
              <a:gd name="connsiteX2" fmla="*/ 3590431 w 5378822"/>
              <a:gd name="connsiteY2" fmla="*/ 0 h 5823892"/>
              <a:gd name="connsiteX3" fmla="*/ 2192799 w 5378822"/>
              <a:gd name="connsiteY3" fmla="*/ 282318 h 5823892"/>
              <a:gd name="connsiteX4" fmla="*/ 1051635 w 5378822"/>
              <a:gd name="connsiteY4" fmla="*/ 1051660 h 5823892"/>
              <a:gd name="connsiteX5" fmla="*/ 282294 w 5378822"/>
              <a:gd name="connsiteY5" fmla="*/ 2192920 h 5823892"/>
              <a:gd name="connsiteX6" fmla="*/ 0 w 5378822"/>
              <a:gd name="connsiteY6" fmla="*/ 3590669 h 5823892"/>
              <a:gd name="connsiteX7" fmla="*/ 282358 w 5378822"/>
              <a:gd name="connsiteY7" fmla="*/ 4988419 h 5823892"/>
              <a:gd name="connsiteX8" fmla="*/ 778588 w 5378822"/>
              <a:gd name="connsiteY8" fmla="*/ 5823893 h 5823892"/>
              <a:gd name="connsiteX9" fmla="*/ 5378823 w 5378822"/>
              <a:gd name="connsiteY9" fmla="*/ 5823893 h 5823892"/>
              <a:gd name="connsiteX10" fmla="*/ 5378823 w 5378822"/>
              <a:gd name="connsiteY10" fmla="*/ 476248 h 582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8822" h="5823892">
                <a:moveTo>
                  <a:pt x="5378823" y="476248"/>
                </a:moveTo>
                <a:cubicBezTo>
                  <a:pt x="5253140" y="403994"/>
                  <a:pt x="5122737" y="339266"/>
                  <a:pt x="4988063" y="282318"/>
                </a:cubicBezTo>
                <a:cubicBezTo>
                  <a:pt x="4545205" y="94956"/>
                  <a:pt x="4074992" y="0"/>
                  <a:pt x="3590431" y="0"/>
                </a:cubicBezTo>
                <a:cubicBezTo>
                  <a:pt x="3105870" y="0"/>
                  <a:pt x="2635657" y="94956"/>
                  <a:pt x="2192799" y="282318"/>
                </a:cubicBezTo>
                <a:cubicBezTo>
                  <a:pt x="1765245" y="463174"/>
                  <a:pt x="1381308" y="722024"/>
                  <a:pt x="1051635" y="1051660"/>
                </a:cubicBezTo>
                <a:cubicBezTo>
                  <a:pt x="721963" y="1381297"/>
                  <a:pt x="463135" y="1765266"/>
                  <a:pt x="282294" y="2192920"/>
                </a:cubicBezTo>
                <a:cubicBezTo>
                  <a:pt x="95012" y="2635815"/>
                  <a:pt x="0" y="3106068"/>
                  <a:pt x="0" y="3590669"/>
                </a:cubicBezTo>
                <a:cubicBezTo>
                  <a:pt x="0" y="4075271"/>
                  <a:pt x="95012" y="4545524"/>
                  <a:pt x="282358" y="4988419"/>
                </a:cubicBezTo>
                <a:cubicBezTo>
                  <a:pt x="409827" y="5289868"/>
                  <a:pt x="576129" y="5569572"/>
                  <a:pt x="778588" y="5823893"/>
                </a:cubicBezTo>
                <a:lnTo>
                  <a:pt x="5378823" y="5823893"/>
                </a:lnTo>
                <a:lnTo>
                  <a:pt x="5378823" y="476248"/>
                </a:lnTo>
                <a:close/>
              </a:path>
            </a:pathLst>
          </a:custGeom>
          <a:solidFill>
            <a:schemeClr val="accent1"/>
          </a:solidFill>
          <a:ln w="6376"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657D37EE-9F23-140C-BBA3-583E9FB2E8D3}"/>
              </a:ext>
            </a:extLst>
          </p:cNvPr>
          <p:cNvSpPr>
            <a:spLocks noGrp="1"/>
          </p:cNvSpPr>
          <p:nvPr>
            <p:ph type="pic" sz="quarter" idx="13"/>
          </p:nvPr>
        </p:nvSpPr>
        <p:spPr>
          <a:xfrm>
            <a:off x="7436356" y="1654080"/>
            <a:ext cx="4767112" cy="5212067"/>
          </a:xfrm>
          <a:custGeom>
            <a:avLst/>
            <a:gdLst>
              <a:gd name="connsiteX0" fmla="*/ 2978656 w 4767112"/>
              <a:gd name="connsiteY0" fmla="*/ 0 h 5212067"/>
              <a:gd name="connsiteX1" fmla="*/ 4137993 w 4767112"/>
              <a:gd name="connsiteY1" fmla="*/ 233979 h 5212067"/>
              <a:gd name="connsiteX2" fmla="*/ 4767048 w 4767112"/>
              <a:gd name="connsiteY2" fmla="*/ 596202 h 5212067"/>
              <a:gd name="connsiteX3" fmla="*/ 4767112 w 4767112"/>
              <a:gd name="connsiteY3" fmla="*/ 596202 h 5212067"/>
              <a:gd name="connsiteX4" fmla="*/ 4767112 w 4767112"/>
              <a:gd name="connsiteY4" fmla="*/ 5212067 h 5212067"/>
              <a:gd name="connsiteX5" fmla="*/ 1007254 w 4767112"/>
              <a:gd name="connsiteY5" fmla="*/ 5212067 h 5212067"/>
              <a:gd name="connsiteX6" fmla="*/ 872452 w 4767112"/>
              <a:gd name="connsiteY6" fmla="*/ 5085289 h 5212067"/>
              <a:gd name="connsiteX7" fmla="*/ 233959 w 4767112"/>
              <a:gd name="connsiteY7" fmla="*/ 4138342 h 5212067"/>
              <a:gd name="connsiteX8" fmla="*/ 0 w 4767112"/>
              <a:gd name="connsiteY8" fmla="*/ 2978907 h 5212067"/>
              <a:gd name="connsiteX9" fmla="*/ 233959 w 4767112"/>
              <a:gd name="connsiteY9" fmla="*/ 1819472 h 5212067"/>
              <a:gd name="connsiteX10" fmla="*/ 872452 w 4767112"/>
              <a:gd name="connsiteY10" fmla="*/ 872525 h 5212067"/>
              <a:gd name="connsiteX11" fmla="*/ 1819319 w 4767112"/>
              <a:gd name="connsiteY11" fmla="*/ 233979 h 5212067"/>
              <a:gd name="connsiteX12" fmla="*/ 2978656 w 4767112"/>
              <a:gd name="connsiteY12" fmla="*/ 0 h 521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112" h="5212067">
                <a:moveTo>
                  <a:pt x="2978656" y="0"/>
                </a:moveTo>
                <a:cubicBezTo>
                  <a:pt x="3380894" y="0"/>
                  <a:pt x="3770953" y="78694"/>
                  <a:pt x="4137993" y="233979"/>
                </a:cubicBezTo>
                <a:cubicBezTo>
                  <a:pt x="4362961" y="329126"/>
                  <a:pt x="4573390" y="450420"/>
                  <a:pt x="4767048" y="596202"/>
                </a:cubicBezTo>
                <a:lnTo>
                  <a:pt x="4767112" y="596202"/>
                </a:lnTo>
                <a:lnTo>
                  <a:pt x="4767112" y="5212067"/>
                </a:lnTo>
                <a:lnTo>
                  <a:pt x="1007254" y="5212067"/>
                </a:lnTo>
                <a:cubicBezTo>
                  <a:pt x="961215" y="5171317"/>
                  <a:pt x="916259" y="5129100"/>
                  <a:pt x="872452" y="5085289"/>
                </a:cubicBezTo>
                <a:cubicBezTo>
                  <a:pt x="598766" y="4811644"/>
                  <a:pt x="383937" y="4493040"/>
                  <a:pt x="233959" y="4138342"/>
                </a:cubicBezTo>
                <a:cubicBezTo>
                  <a:pt x="78688" y="3771271"/>
                  <a:pt x="0" y="3381179"/>
                  <a:pt x="0" y="2978907"/>
                </a:cubicBezTo>
                <a:cubicBezTo>
                  <a:pt x="0" y="2576635"/>
                  <a:pt x="78688" y="2186543"/>
                  <a:pt x="233959" y="1819472"/>
                </a:cubicBezTo>
                <a:cubicBezTo>
                  <a:pt x="384001" y="1464838"/>
                  <a:pt x="598766" y="1146170"/>
                  <a:pt x="872452" y="872525"/>
                </a:cubicBezTo>
                <a:cubicBezTo>
                  <a:pt x="1146073" y="598817"/>
                  <a:pt x="1464650" y="383970"/>
                  <a:pt x="1819319" y="233979"/>
                </a:cubicBezTo>
                <a:cubicBezTo>
                  <a:pt x="2186358" y="78694"/>
                  <a:pt x="2576417" y="0"/>
                  <a:pt x="2978656" y="0"/>
                </a:cubicBezTo>
                <a:close/>
              </a:path>
            </a:pathLst>
          </a:custGeom>
          <a:solidFill>
            <a:schemeClr val="bg1">
              <a:lumMod val="85000"/>
            </a:schemeClr>
          </a:solidFill>
        </p:spPr>
        <p:txBody>
          <a:bodyPr wrap="square" anchor="ctr" anchorCtr="0">
            <a:noAutofit/>
          </a:bodyPr>
          <a:lstStyle>
            <a:lvl1pPr algn="ctr">
              <a:defRPr sz="1000"/>
            </a:lvl1pPr>
          </a:lstStyle>
          <a:p>
            <a:endParaRPr lang="en-US"/>
          </a:p>
        </p:txBody>
      </p:sp>
      <p:sp>
        <p:nvSpPr>
          <p:cNvPr id="2" name="Title 1">
            <a:extLst>
              <a:ext uri="{FF2B5EF4-FFF2-40B4-BE49-F238E27FC236}">
                <a16:creationId xmlns:a16="http://schemas.microsoft.com/office/drawing/2014/main" id="{F61FC7F7-94F6-79C9-392D-9D06028BAE1B}"/>
              </a:ext>
            </a:extLst>
          </p:cNvPr>
          <p:cNvSpPr>
            <a:spLocks noGrp="1"/>
          </p:cNvSpPr>
          <p:nvPr>
            <p:ph type="title"/>
          </p:nvPr>
        </p:nvSpPr>
        <p:spPr>
          <a:xfrm>
            <a:off x="398771" y="328390"/>
            <a:ext cx="8141849" cy="1084485"/>
          </a:xfrm>
        </p:spPr>
        <p:txBody>
          <a:bodyPr/>
          <a:lstStyle>
            <a:lvl1pPr>
              <a:defRPr>
                <a:solidFill>
                  <a:schemeClr val="accent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DC39C00D-600F-AC94-B299-9E2B75104D3A}"/>
              </a:ext>
            </a:extLst>
          </p:cNvPr>
          <p:cNvSpPr>
            <a:spLocks noGrp="1"/>
          </p:cNvSpPr>
          <p:nvPr>
            <p:ph idx="1"/>
          </p:nvPr>
        </p:nvSpPr>
        <p:spPr>
          <a:xfrm>
            <a:off x="423996" y="1362427"/>
            <a:ext cx="5074845" cy="4764088"/>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824680AB-4EDA-AA24-BA05-D6442E4BBBD4}"/>
              </a:ext>
            </a:extLst>
          </p:cNvPr>
          <p:cNvSpPr>
            <a:spLocks noGrp="1"/>
          </p:cNvSpPr>
          <p:nvPr>
            <p:ph type="ftr" sz="quarter" idx="11"/>
          </p:nvPr>
        </p:nvSpPr>
        <p:spPr/>
        <p:txBody>
          <a:bodyPr/>
          <a:lstStyle>
            <a:lvl1pPr>
              <a:defRPr>
                <a:solidFill>
                  <a:schemeClr val="accent1"/>
                </a:solidFill>
              </a:defRPr>
            </a:lvl1pPr>
          </a:lstStyle>
          <a:p>
            <a:r>
              <a:rPr lang="en-US"/>
              <a:t>Chrohn’s and Colitis Presentation</a:t>
            </a:r>
          </a:p>
        </p:txBody>
      </p:sp>
      <p:sp>
        <p:nvSpPr>
          <p:cNvPr id="6" name="Slide Number Placeholder 5">
            <a:extLst>
              <a:ext uri="{FF2B5EF4-FFF2-40B4-BE49-F238E27FC236}">
                <a16:creationId xmlns:a16="http://schemas.microsoft.com/office/drawing/2014/main" id="{0128A7F3-7314-B093-D268-ED99A2C55BE6}"/>
              </a:ext>
            </a:extLst>
          </p:cNvPr>
          <p:cNvSpPr>
            <a:spLocks noGrp="1"/>
          </p:cNvSpPr>
          <p:nvPr>
            <p:ph type="sldNum" sz="quarter" idx="12"/>
          </p:nvPr>
        </p:nvSpPr>
        <p:spPr/>
        <p:txBody>
          <a:bodyPr/>
          <a:lstStyle>
            <a:lvl1pPr>
              <a:defRPr>
                <a:solidFill>
                  <a:schemeClr val="accent3"/>
                </a:solidFill>
              </a:defRPr>
            </a:lvl1pPr>
          </a:lstStyle>
          <a:p>
            <a:fld id="{679426BA-D6E0-FD4D-AEE5-9CDBB469AA73}" type="slidenum">
              <a:rPr lang="en-US" smtClean="0"/>
              <a:pPr/>
              <a:t>‹#›</a:t>
            </a:fld>
            <a:endParaRPr lang="en-US" dirty="0"/>
          </a:p>
        </p:txBody>
      </p:sp>
    </p:spTree>
    <p:extLst>
      <p:ext uri="{BB962C8B-B14F-4D97-AF65-F5344CB8AC3E}">
        <p14:creationId xmlns:p14="http://schemas.microsoft.com/office/powerpoint/2010/main" val="381931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4B01C4-7309-FC56-BBD6-9F8B90BC21DB}"/>
              </a:ext>
            </a:extLst>
          </p:cNvPr>
          <p:cNvSpPr>
            <a:spLocks noGrp="1"/>
          </p:cNvSpPr>
          <p:nvPr>
            <p:ph type="title"/>
          </p:nvPr>
        </p:nvSpPr>
        <p:spPr>
          <a:xfrm>
            <a:off x="398771" y="328390"/>
            <a:ext cx="10845492" cy="10844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16C96BD-EDC8-744B-4723-E4D3C490137E}"/>
              </a:ext>
            </a:extLst>
          </p:cNvPr>
          <p:cNvSpPr>
            <a:spLocks noGrp="1"/>
          </p:cNvSpPr>
          <p:nvPr>
            <p:ph type="body" idx="1"/>
          </p:nvPr>
        </p:nvSpPr>
        <p:spPr>
          <a:xfrm>
            <a:off x="423995" y="1362427"/>
            <a:ext cx="10929805" cy="4764088"/>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6BC5C7B-010F-E7E7-1786-7CC1CA38C2BA}"/>
              </a:ext>
            </a:extLst>
          </p:cNvPr>
          <p:cNvSpPr>
            <a:spLocks noGrp="1"/>
          </p:cNvSpPr>
          <p:nvPr>
            <p:ph type="dt" sz="half" idx="2"/>
          </p:nvPr>
        </p:nvSpPr>
        <p:spPr>
          <a:xfrm>
            <a:off x="4795838" y="6126515"/>
            <a:ext cx="2743200" cy="330102"/>
          </a:xfrm>
          <a:prstGeom prst="rect">
            <a:avLst/>
          </a:prstGeom>
        </p:spPr>
        <p:txBody>
          <a:bodyPr vert="horz" lIns="0" tIns="0" rIns="0" bIns="0" rtlCol="0" anchor="b" anchorCtr="0">
            <a:noAutofit/>
          </a:bodyPr>
          <a:lstStyle>
            <a:lvl1pPr algn="ctr">
              <a:defRPr sz="1200">
                <a:solidFill>
                  <a:schemeClr val="accent1"/>
                </a:solidFill>
              </a:defRPr>
            </a:lvl1pPr>
          </a:lstStyle>
          <a:p>
            <a:fld id="{57C2C43B-D223-3C4F-8F20-E69919E8F2FC}" type="datetime4">
              <a:rPr lang="en-AU" smtClean="0"/>
              <a:t>18 May 2024</a:t>
            </a:fld>
            <a:endParaRPr lang="en-US" dirty="0"/>
          </a:p>
        </p:txBody>
      </p:sp>
      <p:sp>
        <p:nvSpPr>
          <p:cNvPr id="5" name="Footer Placeholder 4">
            <a:extLst>
              <a:ext uri="{FF2B5EF4-FFF2-40B4-BE49-F238E27FC236}">
                <a16:creationId xmlns:a16="http://schemas.microsoft.com/office/drawing/2014/main" id="{370A0B84-9A45-5660-D0A0-9392418470EF}"/>
              </a:ext>
            </a:extLst>
          </p:cNvPr>
          <p:cNvSpPr>
            <a:spLocks noGrp="1"/>
          </p:cNvSpPr>
          <p:nvPr>
            <p:ph type="ftr" sz="quarter" idx="3"/>
          </p:nvPr>
        </p:nvSpPr>
        <p:spPr>
          <a:xfrm>
            <a:off x="442912" y="6126515"/>
            <a:ext cx="4352925" cy="330102"/>
          </a:xfrm>
          <a:prstGeom prst="rect">
            <a:avLst/>
          </a:prstGeom>
        </p:spPr>
        <p:txBody>
          <a:bodyPr vert="horz" lIns="0" tIns="0" rIns="0" bIns="0" rtlCol="0" anchor="b" anchorCtr="0">
            <a:noAutofit/>
          </a:bodyPr>
          <a:lstStyle>
            <a:lvl1pPr algn="l">
              <a:defRPr sz="1200">
                <a:solidFill>
                  <a:schemeClr val="accent1"/>
                </a:solidFill>
              </a:defRPr>
            </a:lvl1pPr>
          </a:lstStyle>
          <a:p>
            <a:r>
              <a:rPr lang="en-US"/>
              <a:t>Chrohn’s and Colitis Presentation</a:t>
            </a:r>
            <a:endParaRPr lang="en-US" dirty="0"/>
          </a:p>
        </p:txBody>
      </p:sp>
      <p:sp>
        <p:nvSpPr>
          <p:cNvPr id="6" name="Slide Number Placeholder 5">
            <a:extLst>
              <a:ext uri="{FF2B5EF4-FFF2-40B4-BE49-F238E27FC236}">
                <a16:creationId xmlns:a16="http://schemas.microsoft.com/office/drawing/2014/main" id="{26617DB9-2E94-BCE5-1BAD-C48FD3798145}"/>
              </a:ext>
            </a:extLst>
          </p:cNvPr>
          <p:cNvSpPr>
            <a:spLocks noGrp="1"/>
          </p:cNvSpPr>
          <p:nvPr>
            <p:ph type="sldNum" sz="quarter" idx="4"/>
          </p:nvPr>
        </p:nvSpPr>
        <p:spPr>
          <a:xfrm>
            <a:off x="11352212" y="6126515"/>
            <a:ext cx="415793" cy="330102"/>
          </a:xfrm>
          <a:prstGeom prst="rect">
            <a:avLst/>
          </a:prstGeom>
        </p:spPr>
        <p:txBody>
          <a:bodyPr vert="horz" lIns="0" tIns="0" rIns="0" bIns="0" rtlCol="0" anchor="b" anchorCtr="0">
            <a:noAutofit/>
          </a:bodyPr>
          <a:lstStyle>
            <a:lvl1pPr algn="r">
              <a:defRPr sz="1200">
                <a:solidFill>
                  <a:schemeClr val="accent1"/>
                </a:solidFill>
              </a:defRPr>
            </a:lvl1pPr>
          </a:lstStyle>
          <a:p>
            <a:fld id="{679426BA-D6E0-FD4D-AEE5-9CDBB469AA73}" type="slidenum">
              <a:rPr lang="en-US" smtClean="0"/>
              <a:pPr/>
              <a:t>‹#›</a:t>
            </a:fld>
            <a:endParaRPr lang="en-US" dirty="0"/>
          </a:p>
        </p:txBody>
      </p:sp>
    </p:spTree>
    <p:extLst>
      <p:ext uri="{BB962C8B-B14F-4D97-AF65-F5344CB8AC3E}">
        <p14:creationId xmlns:p14="http://schemas.microsoft.com/office/powerpoint/2010/main" val="38286750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0"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55" r:id="rId15"/>
  </p:sldLayoutIdLst>
  <p:hf hdr="0"/>
  <p:txStyles>
    <p:titleStyle>
      <a:lvl1pPr algn="l" defTabSz="914400" rtl="0" eaLnBrk="1" latinLnBrk="0" hangingPunct="1">
        <a:lnSpc>
          <a:spcPct val="100000"/>
        </a:lnSpc>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700"/>
        </a:spcBef>
        <a:spcAft>
          <a:spcPts val="700"/>
        </a:spcAft>
        <a:buFont typeface="Arial" panose="020B0604020202020204" pitchFamily="34" charset="0"/>
        <a:buNone/>
        <a:defRPr sz="2100" kern="1200">
          <a:solidFill>
            <a:schemeClr val="accent1"/>
          </a:solidFill>
          <a:latin typeface="+mn-lt"/>
          <a:ea typeface="+mn-ea"/>
          <a:cs typeface="+mn-cs"/>
        </a:defRPr>
      </a:lvl1pPr>
      <a:lvl2pPr marL="4763" indent="0" algn="l" defTabSz="914400" rtl="0" eaLnBrk="1" latinLnBrk="0" hangingPunct="1">
        <a:lnSpc>
          <a:spcPct val="100000"/>
        </a:lnSpc>
        <a:spcBef>
          <a:spcPts val="700"/>
        </a:spcBef>
        <a:spcAft>
          <a:spcPts val="700"/>
        </a:spcAft>
        <a:buFont typeface="Arial" panose="020B0604020202020204" pitchFamily="34" charset="0"/>
        <a:buNone/>
        <a:tabLst/>
        <a:defRPr sz="1500" kern="1200">
          <a:solidFill>
            <a:schemeClr val="accent1"/>
          </a:solidFill>
          <a:latin typeface="+mn-lt"/>
          <a:ea typeface="+mn-ea"/>
          <a:cs typeface="+mn-cs"/>
        </a:defRPr>
      </a:lvl2pPr>
      <a:lvl3pPr marL="180975"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3pPr>
      <a:lvl4pPr marL="357188"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4pPr>
      <a:lvl5pPr marL="533400"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79" userDrawn="1">
          <p15:clr>
            <a:srgbClr val="F26B43"/>
          </p15:clr>
        </p15:guide>
        <p15:guide id="4" orient="horz" pos="278" userDrawn="1">
          <p15:clr>
            <a:srgbClr val="F26B43"/>
          </p15:clr>
        </p15:guide>
        <p15:guide id="5" pos="7151" userDrawn="1">
          <p15:clr>
            <a:srgbClr val="F26B43"/>
          </p15:clr>
        </p15:guide>
        <p15:guide id="6" pos="7401" userDrawn="1">
          <p15:clr>
            <a:srgbClr val="F26B43"/>
          </p15:clr>
        </p15:guide>
        <p15:guide id="7" pos="3885" userDrawn="1">
          <p15:clr>
            <a:srgbClr val="F26B43"/>
          </p15:clr>
        </p15:guide>
        <p15:guide id="8" orient="horz" pos="890" userDrawn="1">
          <p15:clr>
            <a:srgbClr val="F26B43"/>
          </p15:clr>
        </p15:guide>
        <p15:guide id="9" orient="horz" pos="1207" userDrawn="1">
          <p15:clr>
            <a:srgbClr val="F26B43"/>
          </p15:clr>
        </p15:guide>
        <p15:guide id="10" orient="horz" pos="4042" userDrawn="1">
          <p15:clr>
            <a:srgbClr val="F26B43"/>
          </p15:clr>
        </p15:guide>
        <p15:guide id="11" pos="37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customXml" Target="../ink/ink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1C6BD-754E-7018-4770-B0C94CABAC28}"/>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Paediatric IBD in Australia: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Patient Experience and Audit</a:t>
            </a:r>
          </a:p>
        </p:txBody>
      </p:sp>
      <p:sp>
        <p:nvSpPr>
          <p:cNvPr id="10" name="Date Placeholder 9">
            <a:extLst>
              <a:ext uri="{FF2B5EF4-FFF2-40B4-BE49-F238E27FC236}">
                <a16:creationId xmlns:a16="http://schemas.microsoft.com/office/drawing/2014/main" id="{67A7297D-C2F7-17C8-0B0D-6DB72C4547BF}"/>
              </a:ext>
            </a:extLst>
          </p:cNvPr>
          <p:cNvSpPr>
            <a:spLocks noGrp="1"/>
          </p:cNvSpPr>
          <p:nvPr>
            <p:ph type="dt" sz="half" idx="10"/>
          </p:nvPr>
        </p:nvSpPr>
        <p:spPr>
          <a:xfrm>
            <a:off x="373546" y="3921864"/>
            <a:ext cx="6054550" cy="330102"/>
          </a:xfrm>
        </p:spPr>
        <p:txBody>
          <a:bodyPr/>
          <a:lstStyle/>
          <a:p>
            <a:r>
              <a:rPr lang="en-AU" dirty="0">
                <a:latin typeface="Arial" panose="020B0604020202020204" pitchFamily="34" charset="0"/>
                <a:cs typeface="Arial" panose="020B0604020202020204" pitchFamily="34" charset="0"/>
              </a:rPr>
              <a:t>Leanne Raven - CEO</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17 May 2024</a:t>
            </a:r>
            <a:endParaRPr lang="en-US" dirty="0">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DA4B69DC-16C6-D26E-1B63-1771D82C5623}"/>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pPr/>
              <a:t>1</a:t>
            </a:fld>
            <a:endParaRPr lang="en-US" dirty="0">
              <a:latin typeface="Arial" panose="020B0604020202020204" pitchFamily="34" charset="0"/>
              <a:cs typeface="Arial" panose="020B0604020202020204" pitchFamily="34" charset="0"/>
            </a:endParaRPr>
          </a:p>
        </p:txBody>
      </p:sp>
      <p:pic>
        <p:nvPicPr>
          <p:cNvPr id="12" name="Picture Placeholder 11" descr="A group of kids jumping and jumping&#10;&#10;Description automatically generated">
            <a:extLst>
              <a:ext uri="{FF2B5EF4-FFF2-40B4-BE49-F238E27FC236}">
                <a16:creationId xmlns:a16="http://schemas.microsoft.com/office/drawing/2014/main" id="{4B68FED1-4080-6C9C-414B-115BF6E046E7}"/>
              </a:ext>
            </a:extLst>
          </p:cNvPr>
          <p:cNvPicPr>
            <a:picLocks noGrp="1" noChangeAspect="1"/>
          </p:cNvPicPr>
          <p:nvPr>
            <p:ph type="pic" sz="quarter" idx="13"/>
          </p:nvPr>
        </p:nvPicPr>
        <p:blipFill>
          <a:blip r:embed="rId3"/>
          <a:srcRect l="10689" r="10689"/>
          <a:stretch>
            <a:fillRect/>
          </a:stretch>
        </p:blipFill>
        <p:spPr>
          <a:xfrm>
            <a:off x="7424888" y="1645933"/>
            <a:ext cx="4767112" cy="5212067"/>
          </a:xfrm>
        </p:spPr>
      </p:pic>
    </p:spTree>
    <p:extLst>
      <p:ext uri="{BB962C8B-B14F-4D97-AF65-F5344CB8AC3E}">
        <p14:creationId xmlns:p14="http://schemas.microsoft.com/office/powerpoint/2010/main" val="65607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3" name="Content Placeholder 2">
            <a:extLst>
              <a:ext uri="{FF2B5EF4-FFF2-40B4-BE49-F238E27FC236}">
                <a16:creationId xmlns:a16="http://schemas.microsoft.com/office/drawing/2014/main" id="{CAE5D319-7DC7-2C2A-0454-691086730084}"/>
              </a:ext>
            </a:extLst>
          </p:cNvPr>
          <p:cNvSpPr>
            <a:spLocks noGrp="1"/>
          </p:cNvSpPr>
          <p:nvPr>
            <p:ph idx="1"/>
          </p:nvPr>
        </p:nvSpPr>
        <p:spPr>
          <a:xfrm>
            <a:off x="423996" y="1169581"/>
            <a:ext cx="4223308" cy="4956934"/>
          </a:xfrm>
        </p:spPr>
        <p:txBody>
          <a:bodyPr/>
          <a:lstStyle/>
          <a:p>
            <a:pPr lvl="1"/>
            <a:r>
              <a:rPr lang="en-US" dirty="0">
                <a:latin typeface="Arial" panose="020B0604020202020204" pitchFamily="34" charset="0"/>
                <a:cs typeface="Arial" panose="020B0604020202020204" pitchFamily="34" charset="0"/>
              </a:rPr>
              <a:t>297 responses, n= 266 included</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Age Mean (SD)		14.3 yrs (3.2)</a:t>
            </a:r>
          </a:p>
          <a:p>
            <a:pPr lvl="1"/>
            <a:r>
              <a:rPr lang="en-US" dirty="0">
                <a:latin typeface="Arial" panose="020B0604020202020204" pitchFamily="34" charset="0"/>
                <a:cs typeface="Arial" panose="020B0604020202020204" pitchFamily="34" charset="0"/>
              </a:rPr>
              <a:t>Female			49.6% </a:t>
            </a:r>
          </a:p>
          <a:p>
            <a:pPr lvl="1"/>
            <a:r>
              <a:rPr lang="en-US" dirty="0">
                <a:latin typeface="Arial" panose="020B0604020202020204" pitchFamily="34" charset="0"/>
                <a:cs typeface="Arial" panose="020B0604020202020204" pitchFamily="34" charset="0"/>
              </a:rPr>
              <a:t>English main language 	94.7% </a:t>
            </a:r>
          </a:p>
          <a:p>
            <a:pPr lvl="1"/>
            <a:r>
              <a:rPr lang="en-US" dirty="0">
                <a:latin typeface="Arial" panose="020B0604020202020204" pitchFamily="34" charset="0"/>
                <a:cs typeface="Arial" panose="020B0604020202020204" pitchFamily="34" charset="0"/>
              </a:rPr>
              <a:t>Students 			78.8%</a:t>
            </a:r>
          </a:p>
          <a:p>
            <a:pPr lvl="1"/>
            <a:r>
              <a:rPr lang="en-US" dirty="0">
                <a:latin typeface="Arial" panose="020B0604020202020204" pitchFamily="34" charset="0"/>
                <a:cs typeface="Arial" panose="020B0604020202020204" pitchFamily="34" charset="0"/>
              </a:rPr>
              <a:t>Living with 2 parents 		73.3%</a:t>
            </a:r>
          </a:p>
          <a:p>
            <a:pPr lvl="1"/>
            <a:r>
              <a:rPr lang="en-US" dirty="0">
                <a:latin typeface="Arial" panose="020B0604020202020204" pitchFamily="34" charset="0"/>
                <a:cs typeface="Arial" panose="020B0604020202020204" pitchFamily="34" charset="0"/>
              </a:rPr>
              <a:t>CCA Member 		27.8%</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a:xfrm>
            <a:off x="10015536" y="6527898"/>
            <a:ext cx="4352925" cy="330102"/>
          </a:xfrm>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10</a:t>
            </a:fld>
            <a:endParaRPr lang="en-US">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74E877C-09C8-19EC-CE31-B846BDF7FC4A}"/>
              </a:ext>
            </a:extLst>
          </p:cNvPr>
          <p:cNvPicPr>
            <a:picLocks noChangeAspect="1"/>
          </p:cNvPicPr>
          <p:nvPr/>
        </p:nvPicPr>
        <p:blipFill>
          <a:blip r:embed="rId3"/>
          <a:stretch>
            <a:fillRect/>
          </a:stretch>
        </p:blipFill>
        <p:spPr>
          <a:xfrm>
            <a:off x="5491119" y="1557665"/>
            <a:ext cx="6704460" cy="4898951"/>
          </a:xfrm>
          <a:prstGeom prst="rect">
            <a:avLst/>
          </a:prstGeom>
          <a:noFill/>
        </p:spPr>
      </p:pic>
      <p:graphicFrame>
        <p:nvGraphicFramePr>
          <p:cNvPr id="11" name="Chart Placeholder 10">
            <a:extLst>
              <a:ext uri="{FF2B5EF4-FFF2-40B4-BE49-F238E27FC236}">
                <a16:creationId xmlns:a16="http://schemas.microsoft.com/office/drawing/2014/main" id="{D5A2F0DA-DF79-865D-5B75-313F3ADF2E1F}"/>
              </a:ext>
            </a:extLst>
          </p:cNvPr>
          <p:cNvGraphicFramePr>
            <a:graphicFrameLocks noGrp="1"/>
          </p:cNvGraphicFramePr>
          <p:nvPr>
            <p:ph type="chart" sz="quarter" idx="13"/>
            <p:extLst>
              <p:ext uri="{D42A27DB-BD31-4B8C-83A1-F6EECF244321}">
                <p14:modId xmlns:p14="http://schemas.microsoft.com/office/powerpoint/2010/main" val="1081043162"/>
              </p:ext>
            </p:extLst>
          </p:nvPr>
        </p:nvGraphicFramePr>
        <p:xfrm>
          <a:off x="56194" y="1460310"/>
          <a:ext cx="4591109" cy="21522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8177744F-351C-0812-D2F7-452184900370}"/>
              </a:ext>
            </a:extLst>
          </p:cNvPr>
          <p:cNvSpPr txBox="1"/>
          <p:nvPr/>
        </p:nvSpPr>
        <p:spPr>
          <a:xfrm>
            <a:off x="8135009" y="1169581"/>
            <a:ext cx="1366222" cy="388085"/>
          </a:xfrm>
          <a:prstGeom prst="rect">
            <a:avLst/>
          </a:prstGeom>
          <a:noFill/>
        </p:spPr>
        <p:txBody>
          <a:bodyPr wrap="none" lIns="0" tIns="0" rIns="0" bIns="0" rtlCol="0" anchor="ctr" anchorCtr="0">
            <a:noAutofit/>
          </a:bodyPr>
          <a:lstStyle/>
          <a:p>
            <a:pPr algn="ctr"/>
            <a:r>
              <a:rPr lang="en-US" sz="1500" dirty="0">
                <a:solidFill>
                  <a:schemeClr val="accent1"/>
                </a:solidFill>
                <a:latin typeface="Arial" panose="020B0604020202020204" pitchFamily="34" charset="0"/>
                <a:cs typeface="Arial" panose="020B0604020202020204" pitchFamily="34" charset="0"/>
              </a:rPr>
              <a:t>National distribution</a:t>
            </a:r>
          </a:p>
          <a:p>
            <a:pPr algn="ctr"/>
            <a:endParaRPr lang="en-AU"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81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11</a:t>
            </a:fld>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177744F-351C-0812-D2F7-452184900370}"/>
              </a:ext>
            </a:extLst>
          </p:cNvPr>
          <p:cNvSpPr txBox="1"/>
          <p:nvPr/>
        </p:nvSpPr>
        <p:spPr>
          <a:xfrm>
            <a:off x="5029656" y="1008078"/>
            <a:ext cx="2132683" cy="388085"/>
          </a:xfrm>
          <a:prstGeom prst="rect">
            <a:avLst/>
          </a:prstGeom>
          <a:noFill/>
        </p:spPr>
        <p:txBody>
          <a:bodyPr wrap="none" lIns="0" tIns="0" rIns="0" bIns="0" rtlCol="0" anchor="ctr" anchorCtr="0">
            <a:noAutofit/>
          </a:bodyPr>
          <a:lstStyle/>
          <a:p>
            <a:pPr algn="ctr"/>
            <a:r>
              <a:rPr lang="en-US" dirty="0">
                <a:solidFill>
                  <a:schemeClr val="accent1"/>
                </a:solidFill>
              </a:rPr>
              <a:t>Clinical characteristics</a:t>
            </a:r>
            <a:endParaRPr lang="en-AU" dirty="0">
              <a:solidFill>
                <a:schemeClr val="accent1"/>
              </a:solidFill>
            </a:endParaRPr>
          </a:p>
        </p:txBody>
      </p:sp>
      <p:graphicFrame>
        <p:nvGraphicFramePr>
          <p:cNvPr id="13" name="Table 12">
            <a:extLst>
              <a:ext uri="{FF2B5EF4-FFF2-40B4-BE49-F238E27FC236}">
                <a16:creationId xmlns:a16="http://schemas.microsoft.com/office/drawing/2014/main" id="{D5BC3CF0-C0BE-5440-360B-1F7A5CF2B7B8}"/>
              </a:ext>
            </a:extLst>
          </p:cNvPr>
          <p:cNvGraphicFramePr>
            <a:graphicFrameLocks noGrp="1"/>
          </p:cNvGraphicFramePr>
          <p:nvPr>
            <p:extLst>
              <p:ext uri="{D42A27DB-BD31-4B8C-83A1-F6EECF244321}">
                <p14:modId xmlns:p14="http://schemas.microsoft.com/office/powerpoint/2010/main" val="96045924"/>
              </p:ext>
            </p:extLst>
          </p:nvPr>
        </p:nvGraphicFramePr>
        <p:xfrm>
          <a:off x="2507510" y="1546402"/>
          <a:ext cx="7176977" cy="4705548"/>
        </p:xfrm>
        <a:graphic>
          <a:graphicData uri="http://schemas.openxmlformats.org/drawingml/2006/table">
            <a:tbl>
              <a:tblPr firstRow="1" firstCol="1" bandRow="1">
                <a:tableStyleId>{5C22544A-7EE6-4342-B048-85BDC9FD1C3A}</a:tableStyleId>
              </a:tblPr>
              <a:tblGrid>
                <a:gridCol w="3019647">
                  <a:extLst>
                    <a:ext uri="{9D8B030D-6E8A-4147-A177-3AD203B41FA5}">
                      <a16:colId xmlns:a16="http://schemas.microsoft.com/office/drawing/2014/main" val="2557654641"/>
                    </a:ext>
                  </a:extLst>
                </a:gridCol>
                <a:gridCol w="3844926">
                  <a:extLst>
                    <a:ext uri="{9D8B030D-6E8A-4147-A177-3AD203B41FA5}">
                      <a16:colId xmlns:a16="http://schemas.microsoft.com/office/drawing/2014/main" val="1382861635"/>
                    </a:ext>
                  </a:extLst>
                </a:gridCol>
                <a:gridCol w="312404">
                  <a:extLst>
                    <a:ext uri="{9D8B030D-6E8A-4147-A177-3AD203B41FA5}">
                      <a16:colId xmlns:a16="http://schemas.microsoft.com/office/drawing/2014/main" val="377748279"/>
                    </a:ext>
                  </a:extLst>
                </a:gridCol>
              </a:tblGrid>
              <a:tr h="392129">
                <a:tc>
                  <a:txBody>
                    <a:bodyPr/>
                    <a:lstStyle/>
                    <a:p>
                      <a:pPr algn="l">
                        <a:lnSpc>
                          <a:spcPts val="1200"/>
                        </a:lnSpc>
                        <a:spcAft>
                          <a:spcPts val="600"/>
                        </a:spcAft>
                      </a:pPr>
                      <a:r>
                        <a:rPr lang="en-AU" sz="1200" kern="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r">
                        <a:lnSpc>
                          <a:spcPts val="1200"/>
                        </a:lnSpc>
                        <a:spcAft>
                          <a:spcPts val="600"/>
                        </a:spcAft>
                      </a:pPr>
                      <a:r>
                        <a:rPr lang="en-AU" sz="1200" kern="0">
                          <a:effectLst/>
                          <a:latin typeface="Arial" panose="020B0604020202020204" pitchFamily="34" charset="0"/>
                          <a:cs typeface="Arial" panose="020B0604020202020204" pitchFamily="34" charset="0"/>
                        </a:rPr>
                        <a:t>n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AU"/>
                    </a:p>
                  </a:txBody>
                  <a:tcPr/>
                </a:tc>
                <a:extLst>
                  <a:ext uri="{0D108BD9-81ED-4DB2-BD59-A6C34878D82A}">
                    <a16:rowId xmlns:a16="http://schemas.microsoft.com/office/drawing/2014/main" val="2565263629"/>
                  </a:ext>
                </a:extLst>
              </a:tr>
              <a:tr h="392129">
                <a:tc>
                  <a:txBody>
                    <a:bodyPr/>
                    <a:lstStyle/>
                    <a:p>
                      <a:pPr algn="l">
                        <a:lnSpc>
                          <a:spcPts val="1200"/>
                        </a:lnSpc>
                      </a:pPr>
                      <a:r>
                        <a:rPr lang="en-AU" sz="1200" kern="100">
                          <a:solidFill>
                            <a:schemeClr val="bg1"/>
                          </a:solidFill>
                          <a:effectLst/>
                          <a:latin typeface="Arial" panose="020B0604020202020204" pitchFamily="34" charset="0"/>
                          <a:cs typeface="Arial" panose="020B0604020202020204" pitchFamily="34" charset="0"/>
                        </a:rPr>
                        <a:t>Diagnosis</a:t>
                      </a:r>
                      <a:endParaRPr lang="en-AU" sz="12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61263"/>
                    </a:solidFill>
                  </a:tcPr>
                </a:tc>
                <a:tc gridSpan="2">
                  <a:txBody>
                    <a:bodyPr/>
                    <a:lstStyle/>
                    <a:p>
                      <a:pPr algn="l">
                        <a:lnSpc>
                          <a:spcPts val="1200"/>
                        </a:lnSpc>
                      </a:pPr>
                      <a:endParaRPr lang="en-AU" sz="1200" kern="100">
                        <a:solidFill>
                          <a:schemeClr val="bg1"/>
                        </a:solidFill>
                        <a:effectLst/>
                        <a:latin typeface="Arial" panose="020B0604020202020204" pitchFamily="34" charset="0"/>
                        <a:cs typeface="Arial" panose="020B0604020202020204" pitchFamily="34" charset="0"/>
                      </a:endParaRP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40382874"/>
                  </a:ext>
                </a:extLst>
              </a:tr>
              <a:tr h="392129">
                <a:tc>
                  <a:txBody>
                    <a:bodyPr/>
                    <a:lstStyle/>
                    <a:p>
                      <a:pPr algn="l">
                        <a:lnSpc>
                          <a:spcPts val="1200"/>
                        </a:lnSpc>
                        <a:spcAft>
                          <a:spcPts val="600"/>
                        </a:spcAft>
                      </a:pPr>
                      <a:r>
                        <a:rPr lang="en-AU" sz="1200" kern="0" dirty="0">
                          <a:solidFill>
                            <a:schemeClr val="bg1"/>
                          </a:solidFill>
                          <a:effectLst/>
                          <a:latin typeface="Arial" panose="020B0604020202020204" pitchFamily="34" charset="0"/>
                          <a:cs typeface="Arial" panose="020B0604020202020204" pitchFamily="34" charset="0"/>
                        </a:rPr>
                        <a:t>   Crohn's disease</a:t>
                      </a:r>
                      <a:endParaRPr lang="en-AU"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gridSpan="2">
                  <a:txBody>
                    <a:bodyPr/>
                    <a:lstStyle/>
                    <a:p>
                      <a:pPr algn="r">
                        <a:lnSpc>
                          <a:spcPts val="1200"/>
                        </a:lnSpc>
                        <a:spcAft>
                          <a:spcPts val="600"/>
                        </a:spcAft>
                      </a:pPr>
                      <a:r>
                        <a:rPr lang="en-AU" sz="1200" kern="0">
                          <a:solidFill>
                            <a:schemeClr val="bg1"/>
                          </a:solidFill>
                          <a:effectLst/>
                          <a:latin typeface="Arial" panose="020B0604020202020204" pitchFamily="34" charset="0"/>
                          <a:cs typeface="Arial" panose="020B0604020202020204" pitchFamily="34" charset="0"/>
                        </a:rPr>
                        <a:t>151 (56.8%)</a:t>
                      </a:r>
                      <a:endParaRPr lang="en-AU" sz="12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3908636427"/>
                  </a:ext>
                </a:extLst>
              </a:tr>
              <a:tr h="392129">
                <a:tc>
                  <a:txBody>
                    <a:bodyPr/>
                    <a:lstStyle/>
                    <a:p>
                      <a:pPr algn="l">
                        <a:lnSpc>
                          <a:spcPts val="1200"/>
                        </a:lnSpc>
                        <a:spcAft>
                          <a:spcPts val="600"/>
                        </a:spcAft>
                      </a:pPr>
                      <a:r>
                        <a:rPr lang="en-AU" sz="1200" kern="0" dirty="0">
                          <a:solidFill>
                            <a:schemeClr val="bg1"/>
                          </a:solidFill>
                          <a:effectLst/>
                          <a:latin typeface="Arial" panose="020B0604020202020204" pitchFamily="34" charset="0"/>
                          <a:cs typeface="Arial" panose="020B0604020202020204" pitchFamily="34" charset="0"/>
                        </a:rPr>
                        <a:t>   Ulcerative colitis</a:t>
                      </a:r>
                      <a:endParaRPr lang="en-AU"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gridSpan="2">
                  <a:txBody>
                    <a:bodyPr/>
                    <a:lstStyle/>
                    <a:p>
                      <a:pPr algn="r">
                        <a:lnSpc>
                          <a:spcPts val="1200"/>
                        </a:lnSpc>
                        <a:spcAft>
                          <a:spcPts val="600"/>
                        </a:spcAft>
                      </a:pPr>
                      <a:r>
                        <a:rPr lang="en-AU" sz="1200" kern="0">
                          <a:solidFill>
                            <a:schemeClr val="bg1"/>
                          </a:solidFill>
                          <a:effectLst/>
                          <a:latin typeface="Arial" panose="020B0604020202020204" pitchFamily="34" charset="0"/>
                          <a:cs typeface="Arial" panose="020B0604020202020204" pitchFamily="34" charset="0"/>
                        </a:rPr>
                        <a:t>96 (36.1%)</a:t>
                      </a:r>
                      <a:endParaRPr lang="en-AU" sz="12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588082118"/>
                  </a:ext>
                </a:extLst>
              </a:tr>
              <a:tr h="392129">
                <a:tc>
                  <a:txBody>
                    <a:bodyPr/>
                    <a:lstStyle/>
                    <a:p>
                      <a:pPr algn="l">
                        <a:lnSpc>
                          <a:spcPts val="1200"/>
                        </a:lnSpc>
                        <a:spcAft>
                          <a:spcPts val="600"/>
                        </a:spcAft>
                      </a:pPr>
                      <a:r>
                        <a:rPr lang="en-AU" sz="1200" kern="0" dirty="0">
                          <a:solidFill>
                            <a:schemeClr val="bg1"/>
                          </a:solidFill>
                          <a:effectLst/>
                          <a:latin typeface="Arial" panose="020B0604020202020204" pitchFamily="34" charset="0"/>
                          <a:cs typeface="Arial" panose="020B0604020202020204" pitchFamily="34" charset="0"/>
                        </a:rPr>
                        <a:t>   IBD unclassified</a:t>
                      </a:r>
                      <a:endParaRPr lang="en-AU"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gridSpan="2">
                  <a:txBody>
                    <a:bodyPr/>
                    <a:lstStyle/>
                    <a:p>
                      <a:pPr algn="r">
                        <a:lnSpc>
                          <a:spcPts val="1200"/>
                        </a:lnSpc>
                        <a:spcAft>
                          <a:spcPts val="600"/>
                        </a:spcAft>
                      </a:pPr>
                      <a:r>
                        <a:rPr lang="en-AU" sz="1200" kern="0" dirty="0">
                          <a:solidFill>
                            <a:schemeClr val="bg1"/>
                          </a:solidFill>
                          <a:effectLst/>
                          <a:latin typeface="Arial" panose="020B0604020202020204" pitchFamily="34" charset="0"/>
                          <a:cs typeface="Arial" panose="020B0604020202020204" pitchFamily="34" charset="0"/>
                        </a:rPr>
                        <a:t>19 (7.1%)</a:t>
                      </a:r>
                      <a:endParaRPr lang="en-AU"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967857020"/>
                  </a:ext>
                </a:extLst>
              </a:tr>
              <a:tr h="392129">
                <a:tc>
                  <a:txBody>
                    <a:bodyPr/>
                    <a:lstStyle/>
                    <a:p>
                      <a:pPr algn="l">
                        <a:lnSpc>
                          <a:spcPts val="1200"/>
                        </a:lnSpc>
                      </a:pPr>
                      <a:r>
                        <a:rPr lang="en-AU" sz="1200" kern="100">
                          <a:solidFill>
                            <a:schemeClr val="tx1"/>
                          </a:solidFill>
                          <a:effectLst/>
                          <a:latin typeface="Arial" panose="020B0604020202020204" pitchFamily="34" charset="0"/>
                          <a:cs typeface="Arial" panose="020B0604020202020204" pitchFamily="34" charset="0"/>
                        </a:rPr>
                        <a:t>Years diagnosed - Mean (SD), range (years)</a:t>
                      </a:r>
                      <a:endParaRPr lang="en-AU" sz="1200" kern="1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a:txBody>
                    <a:bodyPr/>
                    <a:lstStyle/>
                    <a:p>
                      <a:pPr algn="r"/>
                      <a:r>
                        <a:rPr lang="en-AU" sz="1200" kern="100" dirty="0">
                          <a:solidFill>
                            <a:schemeClr val="tx1"/>
                          </a:solidFill>
                          <a:effectLst/>
                          <a:latin typeface="Arial" panose="020B0604020202020204" pitchFamily="34" charset="0"/>
                          <a:cs typeface="Arial" panose="020B0604020202020204" pitchFamily="34" charset="0"/>
                        </a:rPr>
                        <a:t>3.5 (3.1), 0-17</a:t>
                      </a:r>
                      <a:endParaRPr lang="en-AU" sz="1200" dirty="0">
                        <a:solidFill>
                          <a:schemeClr val="tx1"/>
                        </a:solidFill>
                        <a:latin typeface="Arial" panose="020B0604020202020204" pitchFamily="34" charset="0"/>
                        <a:cs typeface="Arial" panose="020B0604020202020204" pitchFamily="34" charset="0"/>
                      </a:endParaRPr>
                    </a:p>
                  </a:txBody>
                  <a:tcPr marL="68580" marR="68580" marT="0" marB="0" anchor="ctr">
                    <a:solidFill>
                      <a:schemeClr val="bg1">
                        <a:lumMod val="85000"/>
                      </a:schemeClr>
                    </a:solidFill>
                  </a:tcPr>
                </a:tc>
                <a:tc>
                  <a:txBody>
                    <a:bodyPr/>
                    <a:lstStyle/>
                    <a:p>
                      <a:pPr algn="l">
                        <a:lnSpc>
                          <a:spcPts val="1200"/>
                        </a:lnSpc>
                      </a:pPr>
                      <a:endParaRPr lang="en-AU" sz="1200" kern="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702075059"/>
                  </a:ext>
                </a:extLst>
              </a:tr>
              <a:tr h="392129">
                <a:tc>
                  <a:txBody>
                    <a:bodyPr/>
                    <a:lstStyle/>
                    <a:p>
                      <a:pPr marL="0" algn="l" defTabSz="914400" rtl="0" eaLnBrk="1" latinLnBrk="0" hangingPunct="1">
                        <a:lnSpc>
                          <a:spcPts val="1200"/>
                        </a:lnSpc>
                      </a:pPr>
                      <a:r>
                        <a:rPr lang="en-AU" sz="1200" b="1" kern="100" dirty="0">
                          <a:solidFill>
                            <a:schemeClr val="lt1"/>
                          </a:solidFill>
                          <a:effectLst/>
                          <a:latin typeface="Arial" panose="020B0604020202020204" pitchFamily="34" charset="0"/>
                          <a:ea typeface="+mn-ea"/>
                          <a:cs typeface="Arial" panose="020B0604020202020204" pitchFamily="34" charset="0"/>
                        </a:rPr>
                        <a:t>Manitoba Index - active/inactive</a:t>
                      </a:r>
                    </a:p>
                  </a:txBody>
                  <a:tcPr marL="68580" marR="68580" marT="0" marB="0" anchor="ctr"/>
                </a:tc>
                <a:tc gridSpan="2">
                  <a:txBody>
                    <a:bodyPr/>
                    <a:lstStyle/>
                    <a:p>
                      <a:pPr marL="0" algn="l" defTabSz="914400" rtl="0" eaLnBrk="1" latinLnBrk="0" hangingPunct="1">
                        <a:lnSpc>
                          <a:spcPts val="1200"/>
                        </a:lnSpc>
                      </a:pPr>
                      <a:endParaRPr lang="en-AU" sz="1200" b="1" kern="100" dirty="0">
                        <a:solidFill>
                          <a:schemeClr val="lt1"/>
                        </a:solidFill>
                        <a:effectLst/>
                        <a:latin typeface="Arial" panose="020B0604020202020204" pitchFamily="34" charset="0"/>
                        <a:ea typeface="+mn-ea"/>
                        <a:cs typeface="Arial" panose="020B0604020202020204" pitchFamily="34" charset="0"/>
                      </a:endParaRP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2590127267"/>
                  </a:ext>
                </a:extLst>
              </a:tr>
              <a:tr h="392129">
                <a:tc>
                  <a:txBody>
                    <a:bodyPr/>
                    <a:lstStyle/>
                    <a:p>
                      <a:pPr marL="0" indent="114300" algn="l" defTabSz="914400" rtl="0" eaLnBrk="1" latinLnBrk="0" hangingPunct="1">
                        <a:lnSpc>
                          <a:spcPts val="1200"/>
                        </a:lnSpc>
                        <a:spcAft>
                          <a:spcPts val="600"/>
                        </a:spcAft>
                      </a:pPr>
                      <a:r>
                        <a:rPr lang="en-AU" sz="1200" b="1" kern="100" dirty="0">
                          <a:solidFill>
                            <a:schemeClr val="lt1"/>
                          </a:solidFill>
                          <a:effectLst/>
                          <a:latin typeface="Arial" panose="020B0604020202020204" pitchFamily="34" charset="0"/>
                          <a:ea typeface="+mn-ea"/>
                          <a:cs typeface="Arial" panose="020B0604020202020204" pitchFamily="34" charset="0"/>
                        </a:rPr>
                        <a:t>Active</a:t>
                      </a:r>
                    </a:p>
                  </a:txBody>
                  <a:tcPr marL="68580" marR="68580" marT="0" marB="0" anchor="ctr"/>
                </a:tc>
                <a:tc gridSpan="2">
                  <a:txBody>
                    <a:bodyPr/>
                    <a:lstStyle/>
                    <a:p>
                      <a:pPr marL="0" algn="r" defTabSz="914400" rtl="0" eaLnBrk="1" latinLnBrk="0" hangingPunct="1">
                        <a:lnSpc>
                          <a:spcPts val="1200"/>
                        </a:lnSpc>
                        <a:spcAft>
                          <a:spcPts val="600"/>
                        </a:spcAft>
                      </a:pPr>
                      <a:r>
                        <a:rPr lang="en-AU" sz="1200" b="0" kern="100" dirty="0">
                          <a:solidFill>
                            <a:schemeClr val="lt1"/>
                          </a:solidFill>
                          <a:effectLst/>
                          <a:latin typeface="Arial" panose="020B0604020202020204" pitchFamily="34" charset="0"/>
                          <a:ea typeface="+mn-ea"/>
                          <a:cs typeface="Arial" panose="020B0604020202020204" pitchFamily="34" charset="0"/>
                        </a:rPr>
                        <a:t>168 (66.9 %)</a:t>
                      </a: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1005261057"/>
                  </a:ext>
                </a:extLst>
              </a:tr>
              <a:tr h="392129">
                <a:tc>
                  <a:txBody>
                    <a:bodyPr/>
                    <a:lstStyle/>
                    <a:p>
                      <a:pPr algn="l">
                        <a:lnSpc>
                          <a:spcPts val="1200"/>
                        </a:lnSpc>
                      </a:pPr>
                      <a:r>
                        <a:rPr lang="en-AU" sz="1200" kern="100" dirty="0">
                          <a:solidFill>
                            <a:schemeClr val="tx1"/>
                          </a:solidFill>
                          <a:effectLst/>
                          <a:latin typeface="Arial" panose="020B0604020202020204" pitchFamily="34" charset="0"/>
                          <a:cs typeface="Arial" panose="020B0604020202020204" pitchFamily="34" charset="0"/>
                        </a:rPr>
                        <a:t>PRO3 - Crohn's disease only (n = 141)</a:t>
                      </a:r>
                      <a:endParaRPr lang="en-AU" sz="12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85000"/>
                      </a:schemeClr>
                    </a:solidFill>
                  </a:tcPr>
                </a:tc>
                <a:tc gridSpan="2">
                  <a:txBody>
                    <a:bodyPr/>
                    <a:lstStyle/>
                    <a:p>
                      <a:pPr algn="l">
                        <a:lnSpc>
                          <a:spcPts val="1200"/>
                        </a:lnSpc>
                      </a:pPr>
                      <a:endParaRPr lang="en-AU" sz="1200" b="0" kern="100" dirty="0">
                        <a:solidFill>
                          <a:schemeClr val="tx1"/>
                        </a:solidFill>
                        <a:effectLst/>
                        <a:latin typeface="Arial" panose="020B0604020202020204" pitchFamily="34" charset="0"/>
                        <a:cs typeface="Arial" panose="020B0604020202020204" pitchFamily="34" charset="0"/>
                      </a:endParaRPr>
                    </a:p>
                  </a:txBody>
                  <a:tcPr marL="68580" marR="68580" marT="0" marB="0" anchor="ctr">
                    <a:solidFill>
                      <a:schemeClr val="bg1">
                        <a:lumMod val="85000"/>
                      </a:schemeClr>
                    </a:solidFill>
                  </a:tcPr>
                </a:tc>
                <a:tc hMerge="1">
                  <a:txBody>
                    <a:bodyPr/>
                    <a:lstStyle/>
                    <a:p>
                      <a:endParaRPr lang="en-AU"/>
                    </a:p>
                  </a:txBody>
                  <a:tcPr/>
                </a:tc>
                <a:extLst>
                  <a:ext uri="{0D108BD9-81ED-4DB2-BD59-A6C34878D82A}">
                    <a16:rowId xmlns:a16="http://schemas.microsoft.com/office/drawing/2014/main" val="2551243712"/>
                  </a:ext>
                </a:extLst>
              </a:tr>
              <a:tr h="392129">
                <a:tc>
                  <a:txBody>
                    <a:bodyPr/>
                    <a:lstStyle/>
                    <a:p>
                      <a:pPr algn="l">
                        <a:lnSpc>
                          <a:spcPts val="1200"/>
                        </a:lnSpc>
                        <a:spcAft>
                          <a:spcPts val="600"/>
                        </a:spcAft>
                      </a:pPr>
                      <a:r>
                        <a:rPr lang="en-AU" sz="1200" kern="0" dirty="0">
                          <a:solidFill>
                            <a:schemeClr val="tx1"/>
                          </a:solidFill>
                          <a:effectLst/>
                          <a:latin typeface="Arial" panose="020B0604020202020204" pitchFamily="34" charset="0"/>
                          <a:cs typeface="Arial" panose="020B0604020202020204" pitchFamily="34" charset="0"/>
                        </a:rPr>
                        <a:t>   Active</a:t>
                      </a:r>
                      <a:endParaRPr lang="en-AU"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lumMod val="85000"/>
                      </a:schemeClr>
                    </a:solidFill>
                  </a:tcPr>
                </a:tc>
                <a:tc gridSpan="2">
                  <a:txBody>
                    <a:bodyPr/>
                    <a:lstStyle/>
                    <a:p>
                      <a:pPr algn="r">
                        <a:lnSpc>
                          <a:spcPts val="1200"/>
                        </a:lnSpc>
                        <a:spcAft>
                          <a:spcPts val="600"/>
                        </a:spcAft>
                      </a:pPr>
                      <a:r>
                        <a:rPr lang="en-AU" sz="1200" b="0" kern="0" dirty="0">
                          <a:solidFill>
                            <a:schemeClr val="tx1"/>
                          </a:solidFill>
                          <a:effectLst/>
                          <a:latin typeface="Arial" panose="020B0604020202020204" pitchFamily="34" charset="0"/>
                          <a:ea typeface="+mn-ea"/>
                          <a:cs typeface="Arial" panose="020B0604020202020204" pitchFamily="34" charset="0"/>
                        </a:rPr>
                        <a:t>58 (41.2%)</a:t>
                      </a:r>
                    </a:p>
                  </a:txBody>
                  <a:tcPr marL="68580" marR="68580" marT="0" marB="0" anchor="ctr">
                    <a:solidFill>
                      <a:schemeClr val="bg1">
                        <a:lumMod val="85000"/>
                      </a:schemeClr>
                    </a:solidFill>
                  </a:tcPr>
                </a:tc>
                <a:tc hMerge="1">
                  <a:txBody>
                    <a:bodyPr/>
                    <a:lstStyle/>
                    <a:p>
                      <a:endParaRPr lang="en-AU"/>
                    </a:p>
                  </a:txBody>
                  <a:tcPr/>
                </a:tc>
                <a:extLst>
                  <a:ext uri="{0D108BD9-81ED-4DB2-BD59-A6C34878D82A}">
                    <a16:rowId xmlns:a16="http://schemas.microsoft.com/office/drawing/2014/main" val="4046669279"/>
                  </a:ext>
                </a:extLst>
              </a:tr>
              <a:tr h="392129">
                <a:tc>
                  <a:txBody>
                    <a:bodyPr/>
                    <a:lstStyle/>
                    <a:p>
                      <a:pPr algn="l">
                        <a:lnSpc>
                          <a:spcPts val="1200"/>
                        </a:lnSpc>
                      </a:pPr>
                      <a:r>
                        <a:rPr lang="en-AU" sz="1200" kern="100" dirty="0">
                          <a:effectLst/>
                          <a:latin typeface="Arial" panose="020B0604020202020204" pitchFamily="34" charset="0"/>
                          <a:cs typeface="Arial" panose="020B0604020202020204" pitchFamily="34" charset="0"/>
                        </a:rPr>
                        <a:t>PRO2 - ulcerative colitis only (n = 90)</a:t>
                      </a:r>
                      <a:endParaRPr lang="en-AU" sz="1200" kern="100" dirty="0">
                        <a:solidFill>
                          <a:srgbClr val="262626"/>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361263"/>
                    </a:solidFill>
                  </a:tcPr>
                </a:tc>
                <a:tc gridSpan="2">
                  <a:txBody>
                    <a:bodyPr/>
                    <a:lstStyle/>
                    <a:p>
                      <a:pPr algn="l">
                        <a:lnSpc>
                          <a:spcPts val="1200"/>
                        </a:lnSpc>
                      </a:pPr>
                      <a:endParaRPr lang="en-AU" sz="1200" kern="100" dirty="0">
                        <a:solidFill>
                          <a:srgbClr val="262626"/>
                        </a:solidFill>
                        <a:effectLst/>
                        <a:latin typeface="Arial" panose="020B0604020202020204" pitchFamily="34" charset="0"/>
                        <a:cs typeface="Arial" panose="020B0604020202020204" pitchFamily="34" charset="0"/>
                      </a:endParaRP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812199545"/>
                  </a:ext>
                </a:extLst>
              </a:tr>
              <a:tr h="392129">
                <a:tc>
                  <a:txBody>
                    <a:bodyPr/>
                    <a:lstStyle/>
                    <a:p>
                      <a:pPr algn="l">
                        <a:lnSpc>
                          <a:spcPts val="1200"/>
                        </a:lnSpc>
                        <a:spcAft>
                          <a:spcPts val="600"/>
                        </a:spcAft>
                      </a:pPr>
                      <a:r>
                        <a:rPr lang="en-AU" sz="1200" kern="0" dirty="0">
                          <a:effectLst/>
                          <a:latin typeface="Arial" panose="020B0604020202020204" pitchFamily="34" charset="0"/>
                          <a:cs typeface="Arial" panose="020B0604020202020204" pitchFamily="34" charset="0"/>
                        </a:rPr>
                        <a:t>   Active</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gridSpan="2">
                  <a:txBody>
                    <a:bodyPr/>
                    <a:lstStyle/>
                    <a:p>
                      <a:pPr algn="r">
                        <a:lnSpc>
                          <a:spcPts val="1200"/>
                        </a:lnSpc>
                        <a:spcAft>
                          <a:spcPts val="600"/>
                        </a:spcAft>
                      </a:pPr>
                      <a:r>
                        <a:rPr lang="en-AU" sz="1200" kern="0" dirty="0">
                          <a:solidFill>
                            <a:schemeClr val="bg1"/>
                          </a:solidFill>
                          <a:effectLst/>
                          <a:latin typeface="Arial" panose="020B0604020202020204" pitchFamily="34" charset="0"/>
                          <a:cs typeface="Arial" panose="020B0604020202020204" pitchFamily="34" charset="0"/>
                        </a:rPr>
                        <a:t>44 (48.9%)</a:t>
                      </a:r>
                      <a:endParaRPr lang="en-AU" sz="12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361263"/>
                    </a:solidFill>
                  </a:tcPr>
                </a:tc>
                <a:tc hMerge="1">
                  <a:txBody>
                    <a:bodyPr/>
                    <a:lstStyle/>
                    <a:p>
                      <a:endParaRPr lang="en-AU"/>
                    </a:p>
                  </a:txBody>
                  <a:tcPr/>
                </a:tc>
                <a:extLst>
                  <a:ext uri="{0D108BD9-81ED-4DB2-BD59-A6C34878D82A}">
                    <a16:rowId xmlns:a16="http://schemas.microsoft.com/office/drawing/2014/main" val="3896560613"/>
                  </a:ext>
                </a:extLst>
              </a:tr>
            </a:tbl>
          </a:graphicData>
        </a:graphic>
      </p:graphicFrame>
    </p:spTree>
    <p:extLst>
      <p:ext uri="{BB962C8B-B14F-4D97-AF65-F5344CB8AC3E}">
        <p14:creationId xmlns:p14="http://schemas.microsoft.com/office/powerpoint/2010/main" val="354095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12</a:t>
            </a:fld>
            <a:endParaRPr lang="en-US">
              <a:latin typeface="Arial" panose="020B0604020202020204" pitchFamily="34" charset="0"/>
              <a:cs typeface="Arial" panose="020B0604020202020204" pitchFamily="34" charset="0"/>
            </a:endParaRPr>
          </a:p>
        </p:txBody>
      </p:sp>
      <p:graphicFrame>
        <p:nvGraphicFramePr>
          <p:cNvPr id="9" name="Chart Placeholder 8">
            <a:extLst>
              <a:ext uri="{FF2B5EF4-FFF2-40B4-BE49-F238E27FC236}">
                <a16:creationId xmlns:a16="http://schemas.microsoft.com/office/drawing/2014/main" id="{4ABC5CD8-3C1F-78E0-B952-5A7862D0A274}"/>
              </a:ext>
            </a:extLst>
          </p:cNvPr>
          <p:cNvGraphicFramePr>
            <a:graphicFrameLocks noGrp="1"/>
          </p:cNvGraphicFramePr>
          <p:nvPr>
            <p:ph type="chart" sz="quarter" idx="13"/>
            <p:extLst>
              <p:ext uri="{D42A27DB-BD31-4B8C-83A1-F6EECF244321}">
                <p14:modId xmlns:p14="http://schemas.microsoft.com/office/powerpoint/2010/main" val="38603506"/>
              </p:ext>
            </p:extLst>
          </p:nvPr>
        </p:nvGraphicFramePr>
        <p:xfrm>
          <a:off x="744910" y="2168594"/>
          <a:ext cx="5464871" cy="3694624"/>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2DE4C42D-9307-8792-1AB8-19EA01C2F571}"/>
              </a:ext>
            </a:extLst>
          </p:cNvPr>
          <p:cNvSpPr txBox="1"/>
          <p:nvPr/>
        </p:nvSpPr>
        <p:spPr>
          <a:xfrm>
            <a:off x="2111123" y="1375807"/>
            <a:ext cx="1366222" cy="388085"/>
          </a:xfrm>
          <a:prstGeom prst="rect">
            <a:avLst/>
          </a:prstGeom>
          <a:noFill/>
        </p:spPr>
        <p:txBody>
          <a:bodyPr wrap="none" lIns="0" tIns="0" rIns="0" bIns="0" rtlCol="0" anchor="ctr" anchorCtr="0">
            <a:noAutofit/>
          </a:bodyPr>
          <a:lstStyle/>
          <a:p>
            <a:pPr algn="ctr"/>
            <a:r>
              <a:rPr lang="en-US" dirty="0">
                <a:solidFill>
                  <a:schemeClr val="accent1"/>
                </a:solidFill>
              </a:rPr>
              <a:t>Clinicians available in my treating team</a:t>
            </a:r>
            <a:endParaRPr lang="en-AU" dirty="0">
              <a:solidFill>
                <a:schemeClr val="accent1"/>
              </a:solidFill>
            </a:endParaRPr>
          </a:p>
        </p:txBody>
      </p:sp>
      <p:sp>
        <p:nvSpPr>
          <p:cNvPr id="16" name="TextBox 15">
            <a:extLst>
              <a:ext uri="{FF2B5EF4-FFF2-40B4-BE49-F238E27FC236}">
                <a16:creationId xmlns:a16="http://schemas.microsoft.com/office/drawing/2014/main" id="{9338FAA1-0890-4BDC-9AD9-DA1C3DE4D017}"/>
              </a:ext>
            </a:extLst>
          </p:cNvPr>
          <p:cNvSpPr txBox="1"/>
          <p:nvPr/>
        </p:nvSpPr>
        <p:spPr>
          <a:xfrm>
            <a:off x="8417338" y="1354542"/>
            <a:ext cx="1366222" cy="388085"/>
          </a:xfrm>
          <a:prstGeom prst="rect">
            <a:avLst/>
          </a:prstGeom>
          <a:noFill/>
        </p:spPr>
        <p:txBody>
          <a:bodyPr wrap="none" lIns="0" tIns="0" rIns="0" bIns="0" rtlCol="0" anchor="ctr" anchorCtr="0">
            <a:noAutofit/>
          </a:bodyPr>
          <a:lstStyle/>
          <a:p>
            <a:pPr algn="ctr"/>
            <a:r>
              <a:rPr lang="en-US" dirty="0">
                <a:solidFill>
                  <a:schemeClr val="accent1"/>
                </a:solidFill>
              </a:rPr>
              <a:t>Primary medical management over the previous year</a:t>
            </a:r>
            <a:endParaRPr lang="en-AU" dirty="0">
              <a:solidFill>
                <a:schemeClr val="accent1"/>
              </a:solidFill>
            </a:endParaRPr>
          </a:p>
        </p:txBody>
      </p:sp>
      <p:graphicFrame>
        <p:nvGraphicFramePr>
          <p:cNvPr id="3" name="Table 2">
            <a:extLst>
              <a:ext uri="{FF2B5EF4-FFF2-40B4-BE49-F238E27FC236}">
                <a16:creationId xmlns:a16="http://schemas.microsoft.com/office/drawing/2014/main" id="{C509ACD2-A4BF-1248-93D2-7647D6E885FC}"/>
              </a:ext>
            </a:extLst>
          </p:cNvPr>
          <p:cNvGraphicFramePr>
            <a:graphicFrameLocks noGrp="1"/>
          </p:cNvGraphicFramePr>
          <p:nvPr>
            <p:extLst>
              <p:ext uri="{D42A27DB-BD31-4B8C-83A1-F6EECF244321}">
                <p14:modId xmlns:p14="http://schemas.microsoft.com/office/powerpoint/2010/main" val="3571885369"/>
              </p:ext>
            </p:extLst>
          </p:nvPr>
        </p:nvGraphicFramePr>
        <p:xfrm>
          <a:off x="6645349" y="1977656"/>
          <a:ext cx="4935854" cy="4008477"/>
        </p:xfrm>
        <a:graphic>
          <a:graphicData uri="http://schemas.openxmlformats.org/drawingml/2006/table">
            <a:tbl>
              <a:tblPr firstRow="1" firstCol="1" bandRow="1">
                <a:tableStyleId>{3B4B98B0-60AC-42C2-AFA5-B58CD77FA1E5}</a:tableStyleId>
              </a:tblPr>
              <a:tblGrid>
                <a:gridCol w="3593804">
                  <a:extLst>
                    <a:ext uri="{9D8B030D-6E8A-4147-A177-3AD203B41FA5}">
                      <a16:colId xmlns:a16="http://schemas.microsoft.com/office/drawing/2014/main" val="1610515098"/>
                    </a:ext>
                  </a:extLst>
                </a:gridCol>
                <a:gridCol w="1342050">
                  <a:extLst>
                    <a:ext uri="{9D8B030D-6E8A-4147-A177-3AD203B41FA5}">
                      <a16:colId xmlns:a16="http://schemas.microsoft.com/office/drawing/2014/main" val="1305948908"/>
                    </a:ext>
                  </a:extLst>
                </a:gridCol>
              </a:tblGrid>
              <a:tr h="259462">
                <a:tc>
                  <a:txBody>
                    <a:bodyPr/>
                    <a:lstStyle/>
                    <a:p>
                      <a:pPr>
                        <a:lnSpc>
                          <a:spcPts val="1200"/>
                        </a:lnSpc>
                      </a:pPr>
                      <a:endParaRPr lang="en-AU" sz="900" kern="100" dirty="0">
                        <a:solidFill>
                          <a:srgbClr val="262626"/>
                        </a:solidFill>
                        <a:effectLst/>
                        <a:latin typeface="Mangal Pro" panose="00000500000000000000" pitchFamily="2" charset="0"/>
                      </a:endParaRPr>
                    </a:p>
                  </a:txBody>
                  <a:tcPr marL="68580" marR="68580" marT="0" marB="0" anchor="ctr"/>
                </a:tc>
                <a:tc>
                  <a:txBody>
                    <a:bodyPr/>
                    <a:lstStyle/>
                    <a:p>
                      <a:pPr algn="r">
                        <a:lnSpc>
                          <a:spcPts val="1200"/>
                        </a:lnSpc>
                      </a:pPr>
                      <a:r>
                        <a:rPr lang="en-AU" sz="900" b="1" kern="100">
                          <a:solidFill>
                            <a:srgbClr val="262626"/>
                          </a:solidFill>
                          <a:effectLst/>
                        </a:rPr>
                        <a:t>n (%)</a:t>
                      </a:r>
                      <a:endParaRPr lang="en-AU" sz="900" kern="100">
                        <a:solidFill>
                          <a:srgbClr val="262626"/>
                        </a:solidFill>
                        <a:effectLst/>
                        <a:latin typeface="Mangal Pro" panose="00000500000000000000" pitchFamily="2" charset="0"/>
                        <a:ea typeface="Calibri" panose="020F0502020204030204" pitchFamily="34" charset="0"/>
                        <a:cs typeface="Segoe UI" panose="020B0502040204020203" pitchFamily="34" charset="0"/>
                      </a:endParaRPr>
                    </a:p>
                  </a:txBody>
                  <a:tcPr marL="68580" marR="68580" marT="0" marB="0" anchor="ctr"/>
                </a:tc>
                <a:extLst>
                  <a:ext uri="{0D108BD9-81ED-4DB2-BD59-A6C34878D82A}">
                    <a16:rowId xmlns:a16="http://schemas.microsoft.com/office/drawing/2014/main" val="395750976"/>
                  </a:ext>
                </a:extLst>
              </a:tr>
              <a:tr h="259462">
                <a:tc>
                  <a:txBody>
                    <a:bodyPr/>
                    <a:lstStyle/>
                    <a:p>
                      <a:pPr>
                        <a:lnSpc>
                          <a:spcPts val="1200"/>
                        </a:lnSpc>
                      </a:pPr>
                      <a:r>
                        <a:rPr lang="en-AU" sz="1200" b="1" kern="100" dirty="0">
                          <a:solidFill>
                            <a:srgbClr val="262626"/>
                          </a:solidFill>
                          <a:effectLst/>
                          <a:latin typeface="Arial" panose="020B0604020202020204" pitchFamily="34" charset="0"/>
                          <a:cs typeface="Arial" panose="020B0604020202020204" pitchFamily="34" charset="0"/>
                        </a:rPr>
                        <a:t>Primary past-year IBD manager</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87771554"/>
                  </a:ext>
                </a:extLst>
              </a:tr>
              <a:tr h="259462">
                <a:tc>
                  <a:txBody>
                    <a:bodyPr/>
                    <a:lstStyle/>
                    <a:p>
                      <a:pPr marL="114300">
                        <a:lnSpc>
                          <a:spcPts val="1200"/>
                        </a:lnSpc>
                      </a:pPr>
                      <a:r>
                        <a:rPr lang="en-AU" sz="1200" kern="100">
                          <a:solidFill>
                            <a:srgbClr val="262626"/>
                          </a:solidFill>
                          <a:effectLst/>
                          <a:latin typeface="Arial" panose="020B0604020202020204" pitchFamily="34" charset="0"/>
                          <a:cs typeface="Arial" panose="020B0604020202020204" pitchFamily="34" charset="0"/>
                        </a:rPr>
                        <a:t>Public outpatient clinic</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195 (73.9 %)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65679593"/>
                  </a:ext>
                </a:extLst>
              </a:tr>
              <a:tr h="259462">
                <a:tc>
                  <a:txBody>
                    <a:bodyPr/>
                    <a:lstStyle/>
                    <a:p>
                      <a:pPr marL="114300">
                        <a:lnSpc>
                          <a:spcPts val="1200"/>
                        </a:lnSpc>
                      </a:pPr>
                      <a:r>
                        <a:rPr lang="en-AU" sz="1200" kern="100" dirty="0">
                          <a:solidFill>
                            <a:srgbClr val="262626"/>
                          </a:solidFill>
                          <a:effectLst/>
                          <a:latin typeface="Arial" panose="020B0604020202020204" pitchFamily="34" charset="0"/>
                          <a:cs typeface="Arial" panose="020B0604020202020204" pitchFamily="34" charset="0"/>
                        </a:rPr>
                        <a:t>Private specialist</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47 (17.8 %)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87296313"/>
                  </a:ext>
                </a:extLst>
              </a:tr>
              <a:tr h="259462">
                <a:tc>
                  <a:txBody>
                    <a:bodyPr/>
                    <a:lstStyle/>
                    <a:p>
                      <a:pPr marL="114300">
                        <a:lnSpc>
                          <a:spcPts val="1200"/>
                        </a:lnSpc>
                      </a:pPr>
                      <a:r>
                        <a:rPr lang="en-AU" sz="1200" kern="100">
                          <a:solidFill>
                            <a:srgbClr val="262626"/>
                          </a:solidFill>
                          <a:effectLst/>
                          <a:latin typeface="Arial" panose="020B0604020202020204" pitchFamily="34" charset="0"/>
                          <a:cs typeface="Arial" panose="020B0604020202020204" pitchFamily="34" charset="0"/>
                        </a:rPr>
                        <a:t>Other (please specify)</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1200"/>
                        </a:lnSpc>
                      </a:pPr>
                      <a:r>
                        <a:rPr lang="en-AU" sz="1200" kern="100" dirty="0">
                          <a:solidFill>
                            <a:srgbClr val="262626"/>
                          </a:solidFill>
                          <a:effectLst/>
                          <a:latin typeface="Arial" panose="020B0604020202020204" pitchFamily="34" charset="0"/>
                          <a:cs typeface="Arial" panose="020B0604020202020204" pitchFamily="34" charset="0"/>
                        </a:rPr>
                        <a:t>15 (5.7 %)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65589639"/>
                  </a:ext>
                </a:extLst>
              </a:tr>
              <a:tr h="259462">
                <a:tc>
                  <a:txBody>
                    <a:bodyPr/>
                    <a:lstStyle/>
                    <a:p>
                      <a:pPr marL="114300">
                        <a:lnSpc>
                          <a:spcPts val="1200"/>
                        </a:lnSpc>
                      </a:pPr>
                      <a:r>
                        <a:rPr lang="en-AU" sz="1200" kern="100" dirty="0">
                          <a:solidFill>
                            <a:srgbClr val="262626"/>
                          </a:solidFill>
                          <a:effectLst/>
                          <a:latin typeface="Arial" panose="020B0604020202020204" pitchFamily="34" charset="0"/>
                          <a:cs typeface="Arial" panose="020B0604020202020204" pitchFamily="34" charset="0"/>
                        </a:rPr>
                        <a:t>GP</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4 (1.5 %)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0856368"/>
                  </a:ext>
                </a:extLst>
              </a:tr>
              <a:tr h="298312">
                <a:tc>
                  <a:txBody>
                    <a:bodyPr/>
                    <a:lstStyle/>
                    <a:p>
                      <a:pPr>
                        <a:lnSpc>
                          <a:spcPts val="1200"/>
                        </a:lnSpc>
                      </a:pPr>
                      <a:r>
                        <a:rPr lang="en-AU" sz="1200" b="1" kern="100">
                          <a:solidFill>
                            <a:srgbClr val="262626"/>
                          </a:solidFill>
                          <a:effectLst/>
                          <a:latin typeface="Arial" panose="020B0604020202020204" pitchFamily="34" charset="0"/>
                          <a:cs typeface="Arial" panose="020B0604020202020204" pitchFamily="34" charset="0"/>
                        </a:rPr>
                        <a:t>IBD managed in a paediatric clinic</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64410860"/>
                  </a:ext>
                </a:extLst>
              </a:tr>
              <a:tr h="259462">
                <a:tc>
                  <a:txBody>
                    <a:bodyPr/>
                    <a:lstStyle/>
                    <a:p>
                      <a:pPr marL="114300">
                        <a:lnSpc>
                          <a:spcPts val="1200"/>
                        </a:lnSpc>
                      </a:pPr>
                      <a:r>
                        <a:rPr lang="en-AU" sz="1200" kern="100" dirty="0">
                          <a:solidFill>
                            <a:srgbClr val="262626"/>
                          </a:solidFill>
                          <a:effectLst/>
                          <a:latin typeface="Arial" panose="020B0604020202020204" pitchFamily="34" charset="0"/>
                          <a:cs typeface="Arial" panose="020B0604020202020204" pitchFamily="34" charset="0"/>
                        </a:rPr>
                        <a:t>Yes</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224 (85.5 %)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11512389"/>
                  </a:ext>
                </a:extLst>
              </a:tr>
              <a:tr h="259462">
                <a:tc>
                  <a:txBody>
                    <a:bodyPr/>
                    <a:lstStyle/>
                    <a:p>
                      <a:pPr marL="114300">
                        <a:lnSpc>
                          <a:spcPts val="1200"/>
                        </a:lnSpc>
                      </a:pPr>
                      <a:r>
                        <a:rPr lang="en-AU" sz="1200" kern="100">
                          <a:solidFill>
                            <a:srgbClr val="262626"/>
                          </a:solidFill>
                          <a:effectLst/>
                          <a:latin typeface="Arial" panose="020B0604020202020204" pitchFamily="34" charset="0"/>
                          <a:cs typeface="Arial" panose="020B0604020202020204" pitchFamily="34" charset="0"/>
                        </a:rPr>
                        <a:t>No</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28 (10.7 %)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06269127"/>
                  </a:ext>
                </a:extLst>
              </a:tr>
              <a:tr h="259462">
                <a:tc>
                  <a:txBody>
                    <a:bodyPr/>
                    <a:lstStyle/>
                    <a:p>
                      <a:pPr marL="114300">
                        <a:lnSpc>
                          <a:spcPts val="1200"/>
                        </a:lnSpc>
                      </a:pPr>
                      <a:r>
                        <a:rPr lang="en-AU" sz="1200" kern="100">
                          <a:solidFill>
                            <a:srgbClr val="262626"/>
                          </a:solidFill>
                          <a:effectLst/>
                          <a:latin typeface="Arial" panose="020B0604020202020204" pitchFamily="34" charset="0"/>
                          <a:cs typeface="Arial" panose="020B0604020202020204" pitchFamily="34" charset="0"/>
                        </a:rPr>
                        <a:t>Unsure</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10 (3.8 %)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59783521"/>
                  </a:ext>
                </a:extLst>
              </a:tr>
              <a:tr h="298312">
                <a:tc>
                  <a:txBody>
                    <a:bodyPr/>
                    <a:lstStyle/>
                    <a:p>
                      <a:pPr>
                        <a:lnSpc>
                          <a:spcPts val="1200"/>
                        </a:lnSpc>
                      </a:pPr>
                      <a:r>
                        <a:rPr lang="en-AU" sz="1200" b="1" kern="100">
                          <a:solidFill>
                            <a:srgbClr val="262626"/>
                          </a:solidFill>
                          <a:effectLst/>
                          <a:latin typeface="Arial" panose="020B0604020202020204" pitchFamily="34" charset="0"/>
                          <a:cs typeface="Arial" panose="020B0604020202020204" pitchFamily="34" charset="0"/>
                        </a:rPr>
                        <a:t>Non-paediatric management clinic</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ts val="1200"/>
                        </a:lnSpc>
                      </a:pPr>
                      <a:r>
                        <a:rPr lang="en-AU" sz="1200" kern="100" dirty="0">
                          <a:solidFill>
                            <a:srgbClr val="262626"/>
                          </a:solidFill>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91865642"/>
                  </a:ext>
                </a:extLst>
              </a:tr>
              <a:tr h="518921">
                <a:tc>
                  <a:txBody>
                    <a:bodyPr/>
                    <a:lstStyle/>
                    <a:p>
                      <a:pPr marL="114300">
                        <a:lnSpc>
                          <a:spcPts val="1200"/>
                        </a:lnSpc>
                      </a:pPr>
                      <a:r>
                        <a:rPr lang="en-AU" sz="1200" kern="100" dirty="0">
                          <a:solidFill>
                            <a:srgbClr val="262626"/>
                          </a:solidFill>
                          <a:effectLst/>
                          <a:latin typeface="Arial" panose="020B0604020202020204" pitchFamily="34" charset="0"/>
                          <a:cs typeface="Arial" panose="020B0604020202020204" pitchFamily="34" charset="0"/>
                        </a:rPr>
                        <a:t>Adult gastroenterology clinic or adult IBD clinic</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16 (53.3 %)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20181915"/>
                  </a:ext>
                </a:extLst>
              </a:tr>
              <a:tr h="298312">
                <a:tc>
                  <a:txBody>
                    <a:bodyPr/>
                    <a:lstStyle/>
                    <a:p>
                      <a:pPr marL="114300">
                        <a:lnSpc>
                          <a:spcPts val="1200"/>
                        </a:lnSpc>
                      </a:pPr>
                      <a:r>
                        <a:rPr lang="en-AU" sz="1200" kern="100">
                          <a:solidFill>
                            <a:srgbClr val="262626"/>
                          </a:solidFill>
                          <a:effectLst/>
                          <a:latin typeface="Arial" panose="020B0604020202020204" pitchFamily="34" charset="0"/>
                          <a:cs typeface="Arial" panose="020B0604020202020204" pitchFamily="34" charset="0"/>
                        </a:rPr>
                        <a:t>Specific transition young adult clinic</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ts val="1200"/>
                        </a:lnSpc>
                      </a:pPr>
                      <a:r>
                        <a:rPr lang="en-AU" sz="1200" kern="100">
                          <a:solidFill>
                            <a:srgbClr val="262626"/>
                          </a:solidFill>
                          <a:effectLst/>
                          <a:latin typeface="Arial" panose="020B0604020202020204" pitchFamily="34" charset="0"/>
                          <a:cs typeface="Arial" panose="020B0604020202020204" pitchFamily="34" charset="0"/>
                        </a:rPr>
                        <a:t>3 (10.0 %)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0617215"/>
                  </a:ext>
                </a:extLst>
              </a:tr>
              <a:tr h="259462">
                <a:tc>
                  <a:txBody>
                    <a:bodyPr/>
                    <a:lstStyle/>
                    <a:p>
                      <a:pPr marL="114300">
                        <a:lnSpc>
                          <a:spcPts val="1200"/>
                        </a:lnSpc>
                      </a:pPr>
                      <a:r>
                        <a:rPr lang="en-AU" sz="1200" kern="100" dirty="0">
                          <a:solidFill>
                            <a:srgbClr val="262626"/>
                          </a:solidFill>
                          <a:effectLst/>
                          <a:latin typeface="Arial" panose="020B0604020202020204" pitchFamily="34" charset="0"/>
                          <a:cs typeface="Arial" panose="020B0604020202020204" pitchFamily="34" charset="0"/>
                        </a:rPr>
                        <a:t>Other</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r">
                        <a:lnSpc>
                          <a:spcPts val="1200"/>
                        </a:lnSpc>
                      </a:pPr>
                      <a:r>
                        <a:rPr lang="en-AU" sz="1200" kern="100" dirty="0">
                          <a:solidFill>
                            <a:srgbClr val="262626"/>
                          </a:solidFill>
                          <a:effectLst/>
                          <a:latin typeface="Arial" panose="020B0604020202020204" pitchFamily="34" charset="0"/>
                          <a:cs typeface="Arial" panose="020B0604020202020204" pitchFamily="34" charset="0"/>
                        </a:rPr>
                        <a:t>11 (36.7 %)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96201626"/>
                  </a:ext>
                </a:extLst>
              </a:tr>
            </a:tbl>
          </a:graphicData>
        </a:graphic>
      </p:graphicFrame>
    </p:spTree>
    <p:extLst>
      <p:ext uri="{BB962C8B-B14F-4D97-AF65-F5344CB8AC3E}">
        <p14:creationId xmlns:p14="http://schemas.microsoft.com/office/powerpoint/2010/main" val="113288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13</a:t>
            </a:fld>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177744F-351C-0812-D2F7-452184900370}"/>
              </a:ext>
            </a:extLst>
          </p:cNvPr>
          <p:cNvSpPr txBox="1"/>
          <p:nvPr/>
        </p:nvSpPr>
        <p:spPr>
          <a:xfrm>
            <a:off x="8135009" y="3733308"/>
            <a:ext cx="1366222" cy="388085"/>
          </a:xfrm>
          <a:prstGeom prst="rect">
            <a:avLst/>
          </a:prstGeom>
          <a:noFill/>
        </p:spPr>
        <p:txBody>
          <a:bodyPr wrap="none" lIns="0" tIns="0" rIns="0" bIns="0" rtlCol="0" anchor="ctr" anchorCtr="0">
            <a:noAutofit/>
          </a:bodyPr>
          <a:lstStyle/>
          <a:p>
            <a:pPr algn="ctr"/>
            <a:r>
              <a:rPr lang="en-US" dirty="0">
                <a:solidFill>
                  <a:schemeClr val="accent1"/>
                </a:solidFill>
              </a:rPr>
              <a:t>National distribution</a:t>
            </a:r>
          </a:p>
          <a:p>
            <a:pPr algn="ctr"/>
            <a:endParaRPr lang="en-AU" dirty="0">
              <a:solidFill>
                <a:schemeClr val="accent1"/>
              </a:solidFill>
            </a:endParaRPr>
          </a:p>
        </p:txBody>
      </p:sp>
      <p:graphicFrame>
        <p:nvGraphicFramePr>
          <p:cNvPr id="17" name="Table 16">
            <a:extLst>
              <a:ext uri="{FF2B5EF4-FFF2-40B4-BE49-F238E27FC236}">
                <a16:creationId xmlns:a16="http://schemas.microsoft.com/office/drawing/2014/main" id="{EE6F5A58-ED66-EF18-7A13-FC33942699C3}"/>
              </a:ext>
            </a:extLst>
          </p:cNvPr>
          <p:cNvGraphicFramePr>
            <a:graphicFrameLocks noGrp="1"/>
          </p:cNvGraphicFramePr>
          <p:nvPr>
            <p:extLst>
              <p:ext uri="{D42A27DB-BD31-4B8C-83A1-F6EECF244321}">
                <p14:modId xmlns:p14="http://schemas.microsoft.com/office/powerpoint/2010/main" val="2166160936"/>
              </p:ext>
            </p:extLst>
          </p:nvPr>
        </p:nvGraphicFramePr>
        <p:xfrm>
          <a:off x="3712192" y="1216699"/>
          <a:ext cx="7802033" cy="5388822"/>
        </p:xfrm>
        <a:graphic>
          <a:graphicData uri="http://schemas.openxmlformats.org/drawingml/2006/table">
            <a:tbl>
              <a:tblPr firstRow="1" firstCol="1" bandRow="1">
                <a:tableStyleId>{5C22544A-7EE6-4342-B048-85BDC9FD1C3A}</a:tableStyleId>
              </a:tblPr>
              <a:tblGrid>
                <a:gridCol w="3527020">
                  <a:extLst>
                    <a:ext uri="{9D8B030D-6E8A-4147-A177-3AD203B41FA5}">
                      <a16:colId xmlns:a16="http://schemas.microsoft.com/office/drawing/2014/main" val="238871254"/>
                    </a:ext>
                  </a:extLst>
                </a:gridCol>
                <a:gridCol w="1257304">
                  <a:extLst>
                    <a:ext uri="{9D8B030D-6E8A-4147-A177-3AD203B41FA5}">
                      <a16:colId xmlns:a16="http://schemas.microsoft.com/office/drawing/2014/main" val="3550669374"/>
                    </a:ext>
                  </a:extLst>
                </a:gridCol>
                <a:gridCol w="1760405">
                  <a:extLst>
                    <a:ext uri="{9D8B030D-6E8A-4147-A177-3AD203B41FA5}">
                      <a16:colId xmlns:a16="http://schemas.microsoft.com/office/drawing/2014/main" val="30940355"/>
                    </a:ext>
                  </a:extLst>
                </a:gridCol>
                <a:gridCol w="1257304">
                  <a:extLst>
                    <a:ext uri="{9D8B030D-6E8A-4147-A177-3AD203B41FA5}">
                      <a16:colId xmlns:a16="http://schemas.microsoft.com/office/drawing/2014/main" val="1700181387"/>
                    </a:ext>
                  </a:extLst>
                </a:gridCol>
              </a:tblGrid>
              <a:tr h="300720">
                <a:tc>
                  <a:txBody>
                    <a:bodyPr/>
                    <a:lstStyle/>
                    <a:p>
                      <a:pPr>
                        <a:lnSpc>
                          <a:spcPts val="1200"/>
                        </a:lnSpc>
                      </a:pPr>
                      <a:endParaRPr lang="en-AU" sz="1200" kern="100" dirty="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n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Prescriber</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n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927857031"/>
                  </a:ext>
                </a:extLst>
              </a:tr>
              <a:tr h="300720">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Steroids</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910595995"/>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I am currently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26 (9.8 %)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Gastroenterologist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104 (96.3 %)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323435767"/>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but I am no longer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82 (31.1 %)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GP</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3 (2.8 %)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286620292"/>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No</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152 (57.6 %)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Other (Please enter)</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1 (0.9 %)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4197712949"/>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Unsure</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4 (1.5 %)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538642486"/>
                  </a:ext>
                </a:extLst>
              </a:tr>
              <a:tr h="321813">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Immunomodulators</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pPr>
                      <a:endParaRPr lang="en-AU" sz="1200" kern="100" dirty="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11086929"/>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I am currently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185 (70.1 %)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Gastroenterologist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195 (99.0 %)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072402493"/>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but I am no longer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12 (4.5 %)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Other (Please enter)</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2 (1.0 %)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208447890"/>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a:t>
                      </a:r>
                      <a:r>
                        <a:rPr lang="en-AU" sz="1200" kern="10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1 (0.4 %)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773343998"/>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No</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59 (22.3 %)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1631999748"/>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Unsure</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7 (2.7 %)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363397534"/>
                  </a:ext>
                </a:extLst>
              </a:tr>
              <a:tr h="300720">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Biologics</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695969214"/>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I am currently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142 (53.8 %)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Gastroenterologist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143 (100.0 %)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77260745"/>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but I am no longer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2 (0.8 %)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1278068866"/>
                  </a:ext>
                </a:extLst>
              </a:tr>
              <a:tr h="278542">
                <a:tc>
                  <a:txBody>
                    <a:bodyPr/>
                    <a:lstStyle/>
                    <a:p>
                      <a:pPr marL="139700">
                        <a:lnSpc>
                          <a:spcPts val="1200"/>
                        </a:lnSpc>
                        <a:spcAft>
                          <a:spcPts val="800"/>
                        </a:spcAft>
                      </a:pPr>
                      <a:r>
                        <a:rPr lang="en-AU" sz="1200" kern="100" dirty="0">
                          <a:effectLst/>
                          <a:latin typeface="Arial" panose="020B0604020202020204" pitchFamily="34" charset="0"/>
                          <a:cs typeface="Arial" panose="020B0604020202020204" pitchFamily="34" charset="0"/>
                        </a:rPr>
                        <a:t>Yes</a:t>
                      </a:r>
                      <a:r>
                        <a:rPr lang="en-AU" sz="1200" kern="100" baseline="30000" dirty="0">
                          <a:effectLst/>
                          <a:latin typeface="Arial" panose="020B0604020202020204" pitchFamily="34" charset="0"/>
                          <a:cs typeface="Arial" panose="020B0604020202020204" pitchFamily="34" charset="0"/>
                        </a:rPr>
                        <a:t>#</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1 (0.4 %)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411686957"/>
                  </a:ext>
                </a:extLst>
              </a:tr>
              <a:tr h="278542">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No</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112 (42.4 %)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961719875"/>
                  </a:ext>
                </a:extLst>
              </a:tr>
              <a:tr h="278542">
                <a:tc>
                  <a:txBody>
                    <a:bodyPr/>
                    <a:lstStyle/>
                    <a:p>
                      <a:pPr marL="139700">
                        <a:lnSpc>
                          <a:spcPts val="1200"/>
                        </a:lnSpc>
                        <a:spcAft>
                          <a:spcPts val="800"/>
                        </a:spcAft>
                      </a:pPr>
                      <a:r>
                        <a:rPr lang="en-AU" sz="1200" kern="100" dirty="0">
                          <a:effectLst/>
                          <a:latin typeface="Arial" panose="020B0604020202020204" pitchFamily="34" charset="0"/>
                          <a:cs typeface="Arial" panose="020B0604020202020204" pitchFamily="34" charset="0"/>
                        </a:rPr>
                        <a:t>Unsure</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7 (2.7 %)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864605570"/>
                  </a:ext>
                </a:extLst>
              </a:tr>
              <a:tr h="265261">
                <a:tc gridSpan="4">
                  <a:txBody>
                    <a:bodyPr/>
                    <a:lstStyle/>
                    <a:p>
                      <a:pPr>
                        <a:lnSpc>
                          <a:spcPts val="1200"/>
                        </a:lnSpc>
                        <a:spcAft>
                          <a:spcPts val="800"/>
                        </a:spcAft>
                      </a:pPr>
                      <a:r>
                        <a:rPr lang="en-AU" sz="1000" kern="100" dirty="0">
                          <a:effectLst/>
                        </a:rPr>
                        <a:t>#n = 1 did not provide response for current use of the medication.</a:t>
                      </a:r>
                      <a:endParaRPr lang="en-AU" sz="1000" kern="100"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txBody>
                  <a:tcPr marL="61384" marR="61384"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543711674"/>
                  </a:ext>
                </a:extLst>
              </a:tr>
            </a:tbl>
          </a:graphicData>
        </a:graphic>
      </p:graphicFrame>
      <p:sp>
        <p:nvSpPr>
          <p:cNvPr id="19" name="Content Placeholder 18">
            <a:extLst>
              <a:ext uri="{FF2B5EF4-FFF2-40B4-BE49-F238E27FC236}">
                <a16:creationId xmlns:a16="http://schemas.microsoft.com/office/drawing/2014/main" id="{1E6C920E-AEAC-B6AA-3720-EB3F33C1BA27}"/>
              </a:ext>
            </a:extLst>
          </p:cNvPr>
          <p:cNvSpPr>
            <a:spLocks noGrp="1"/>
          </p:cNvSpPr>
          <p:nvPr>
            <p:ph idx="1"/>
          </p:nvPr>
        </p:nvSpPr>
        <p:spPr/>
        <p:txBody>
          <a:bodyPr/>
          <a:lstStyle/>
          <a:p>
            <a:r>
              <a:rPr lang="en-US" sz="1500" dirty="0"/>
              <a:t>Medication use previous 12 months</a:t>
            </a:r>
          </a:p>
          <a:p>
            <a:r>
              <a:rPr lang="en-US" sz="1500" dirty="0"/>
              <a:t>(&gt;6 weeks use)</a:t>
            </a:r>
            <a:endParaRPr lang="en-AU" sz="1500" dirty="0"/>
          </a:p>
        </p:txBody>
      </p:sp>
      <p:sp>
        <p:nvSpPr>
          <p:cNvPr id="20" name="Oval 19">
            <a:extLst>
              <a:ext uri="{FF2B5EF4-FFF2-40B4-BE49-F238E27FC236}">
                <a16:creationId xmlns:a16="http://schemas.microsoft.com/office/drawing/2014/main" id="{C5EC56A2-CA82-18C7-64E4-1C4ED691F86D}"/>
              </a:ext>
            </a:extLst>
          </p:cNvPr>
          <p:cNvSpPr/>
          <p:nvPr/>
        </p:nvSpPr>
        <p:spPr>
          <a:xfrm>
            <a:off x="7679254" y="1754373"/>
            <a:ext cx="977207" cy="5379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4EFFEA9C-4237-1F7F-82B3-584316139B47}"/>
              </a:ext>
            </a:extLst>
          </p:cNvPr>
          <p:cNvSpPr/>
          <p:nvPr/>
        </p:nvSpPr>
        <p:spPr>
          <a:xfrm>
            <a:off x="7679254" y="3097996"/>
            <a:ext cx="977207" cy="5379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AF0AD99D-AB17-4D1C-57FA-0277ADD853C6}"/>
              </a:ext>
            </a:extLst>
          </p:cNvPr>
          <p:cNvSpPr/>
          <p:nvPr/>
        </p:nvSpPr>
        <p:spPr>
          <a:xfrm>
            <a:off x="7717427" y="4687185"/>
            <a:ext cx="977207" cy="5379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2614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14</a:t>
            </a:fld>
            <a:endParaRPr lang="en-US">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177744F-351C-0812-D2F7-452184900370}"/>
              </a:ext>
            </a:extLst>
          </p:cNvPr>
          <p:cNvSpPr txBox="1"/>
          <p:nvPr/>
        </p:nvSpPr>
        <p:spPr>
          <a:xfrm>
            <a:off x="8135009" y="3733308"/>
            <a:ext cx="1366222" cy="388085"/>
          </a:xfrm>
          <a:prstGeom prst="rect">
            <a:avLst/>
          </a:prstGeom>
          <a:noFill/>
        </p:spPr>
        <p:txBody>
          <a:bodyPr wrap="none" lIns="0" tIns="0" rIns="0" bIns="0" rtlCol="0" anchor="ctr" anchorCtr="0">
            <a:noAutofit/>
          </a:bodyPr>
          <a:lstStyle/>
          <a:p>
            <a:pPr algn="ctr"/>
            <a:r>
              <a:rPr lang="en-US" dirty="0">
                <a:solidFill>
                  <a:schemeClr val="accent1"/>
                </a:solidFill>
              </a:rPr>
              <a:t>National distribution</a:t>
            </a:r>
          </a:p>
          <a:p>
            <a:pPr algn="ctr"/>
            <a:endParaRPr lang="en-AU" dirty="0">
              <a:solidFill>
                <a:schemeClr val="accent1"/>
              </a:solidFill>
            </a:endParaRPr>
          </a:p>
        </p:txBody>
      </p:sp>
      <p:graphicFrame>
        <p:nvGraphicFramePr>
          <p:cNvPr id="17" name="Table 16">
            <a:extLst>
              <a:ext uri="{FF2B5EF4-FFF2-40B4-BE49-F238E27FC236}">
                <a16:creationId xmlns:a16="http://schemas.microsoft.com/office/drawing/2014/main" id="{EE6F5A58-ED66-EF18-7A13-FC33942699C3}"/>
              </a:ext>
            </a:extLst>
          </p:cNvPr>
          <p:cNvGraphicFramePr>
            <a:graphicFrameLocks noGrp="1"/>
          </p:cNvGraphicFramePr>
          <p:nvPr>
            <p:extLst>
              <p:ext uri="{D42A27DB-BD31-4B8C-83A1-F6EECF244321}">
                <p14:modId xmlns:p14="http://schemas.microsoft.com/office/powerpoint/2010/main" val="1698338874"/>
              </p:ext>
            </p:extLst>
          </p:nvPr>
        </p:nvGraphicFramePr>
        <p:xfrm>
          <a:off x="3671248" y="1190023"/>
          <a:ext cx="7896194" cy="5442795"/>
        </p:xfrm>
        <a:graphic>
          <a:graphicData uri="http://schemas.openxmlformats.org/drawingml/2006/table">
            <a:tbl>
              <a:tblPr firstRow="1" firstCol="1" bandRow="1">
                <a:tableStyleId>{5C22544A-7EE6-4342-B048-85BDC9FD1C3A}</a:tableStyleId>
              </a:tblPr>
              <a:tblGrid>
                <a:gridCol w="3569587">
                  <a:extLst>
                    <a:ext uri="{9D8B030D-6E8A-4147-A177-3AD203B41FA5}">
                      <a16:colId xmlns:a16="http://schemas.microsoft.com/office/drawing/2014/main" val="238871254"/>
                    </a:ext>
                  </a:extLst>
                </a:gridCol>
                <a:gridCol w="1272478">
                  <a:extLst>
                    <a:ext uri="{9D8B030D-6E8A-4147-A177-3AD203B41FA5}">
                      <a16:colId xmlns:a16="http://schemas.microsoft.com/office/drawing/2014/main" val="3550669374"/>
                    </a:ext>
                  </a:extLst>
                </a:gridCol>
                <a:gridCol w="1781651">
                  <a:extLst>
                    <a:ext uri="{9D8B030D-6E8A-4147-A177-3AD203B41FA5}">
                      <a16:colId xmlns:a16="http://schemas.microsoft.com/office/drawing/2014/main" val="30940355"/>
                    </a:ext>
                  </a:extLst>
                </a:gridCol>
                <a:gridCol w="1272478">
                  <a:extLst>
                    <a:ext uri="{9D8B030D-6E8A-4147-A177-3AD203B41FA5}">
                      <a16:colId xmlns:a16="http://schemas.microsoft.com/office/drawing/2014/main" val="1700181387"/>
                    </a:ext>
                  </a:extLst>
                </a:gridCol>
              </a:tblGrid>
              <a:tr h="322803">
                <a:tc>
                  <a:txBody>
                    <a:bodyPr/>
                    <a:lstStyle/>
                    <a:p>
                      <a:pPr>
                        <a:lnSpc>
                          <a:spcPts val="1200"/>
                        </a:lnSpc>
                      </a:pPr>
                      <a:endParaRPr lang="en-AU" sz="1200" kern="100" dirty="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n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Prescriber</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n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927857031"/>
                  </a:ext>
                </a:extLst>
              </a:tr>
              <a:tr h="322803">
                <a:tc>
                  <a:txBody>
                    <a:bodyPr/>
                    <a:lstStyle/>
                    <a:p>
                      <a:pPr>
                        <a:lnSpc>
                          <a:spcPts val="1200"/>
                        </a:lnSpc>
                        <a:spcAft>
                          <a:spcPts val="800"/>
                        </a:spcAft>
                      </a:pPr>
                      <a:r>
                        <a:rPr lang="en-AU" sz="1200" kern="100" dirty="0">
                          <a:effectLst/>
                          <a:latin typeface="Arial" panose="020B0604020202020204" pitchFamily="34" charset="0"/>
                          <a:cs typeface="Arial" panose="020B0604020202020204" pitchFamily="34" charset="0"/>
                        </a:rPr>
                        <a:t>Opiates</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4210538358"/>
                  </a:ext>
                </a:extLst>
              </a:tr>
              <a:tr h="298998">
                <a:tc>
                  <a:txBody>
                    <a:bodyPr/>
                    <a:lstStyle/>
                    <a:p>
                      <a:pPr marL="139700">
                        <a:lnSpc>
                          <a:spcPts val="1200"/>
                        </a:lnSpc>
                        <a:spcAft>
                          <a:spcPts val="800"/>
                        </a:spcAft>
                      </a:pPr>
                      <a:r>
                        <a:rPr lang="en-AU" sz="1200" kern="100" dirty="0">
                          <a:effectLst/>
                          <a:latin typeface="Arial" panose="020B0604020202020204" pitchFamily="34" charset="0"/>
                          <a:cs typeface="Arial" panose="020B0604020202020204" pitchFamily="34" charset="0"/>
                        </a:rPr>
                        <a:t>Yes, I am currently taking them</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6 (2.3 %)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dirty="0">
                          <a:effectLst/>
                          <a:latin typeface="Arial" panose="020B0604020202020204" pitchFamily="34" charset="0"/>
                          <a:cs typeface="Arial" panose="020B0604020202020204" pitchFamily="34" charset="0"/>
                        </a:rPr>
                        <a:t>Gastroenterologist</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dirty="0">
                          <a:effectLst/>
                          <a:latin typeface="Arial" panose="020B0604020202020204" pitchFamily="34" charset="0"/>
                          <a:cs typeface="Arial" panose="020B0604020202020204" pitchFamily="34" charset="0"/>
                        </a:rPr>
                        <a:t>4 (40.0 %)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816031310"/>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but I am no longer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5 (1.9 %)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GP</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dirty="0">
                          <a:effectLst/>
                          <a:latin typeface="Arial" panose="020B0604020202020204" pitchFamily="34" charset="0"/>
                          <a:cs typeface="Arial" panose="020B0604020202020204" pitchFamily="34" charset="0"/>
                        </a:rPr>
                        <a:t>4 (40.0 %)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488048015"/>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No</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250 (94.7 %)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Other (Please enter)</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2 (20.0 %)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797771427"/>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Unsure</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3 (1.1 %)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71975302"/>
                  </a:ext>
                </a:extLst>
              </a:tr>
              <a:tr h="322803">
                <a:tc>
                  <a:txBody>
                    <a:bodyPr/>
                    <a:lstStyle/>
                    <a:p>
                      <a:pPr>
                        <a:lnSpc>
                          <a:spcPts val="1200"/>
                        </a:lnSpc>
                        <a:spcAft>
                          <a:spcPts val="800"/>
                        </a:spcAft>
                      </a:pPr>
                      <a:r>
                        <a:rPr lang="en-AU" sz="1200" kern="100" dirty="0">
                          <a:effectLst/>
                          <a:latin typeface="Arial" panose="020B0604020202020204" pitchFamily="34" charset="0"/>
                          <a:cs typeface="Arial" panose="020B0604020202020204" pitchFamily="34" charset="0"/>
                        </a:rPr>
                        <a:t>Mental health medications</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1498075854"/>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I am currently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marL="139700" algn="r">
                        <a:lnSpc>
                          <a:spcPts val="1200"/>
                        </a:lnSpc>
                        <a:spcAft>
                          <a:spcPts val="800"/>
                        </a:spcAft>
                      </a:pPr>
                      <a:r>
                        <a:rPr lang="en-AU" sz="1200" kern="100" dirty="0">
                          <a:effectLst/>
                          <a:latin typeface="Arial" panose="020B0604020202020204" pitchFamily="34" charset="0"/>
                          <a:cs typeface="Arial" panose="020B0604020202020204" pitchFamily="34" charset="0"/>
                        </a:rPr>
                        <a:t>23 (8.7 %)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dirty="0">
                          <a:effectLst/>
                          <a:latin typeface="Arial" panose="020B0604020202020204" pitchFamily="34" charset="0"/>
                          <a:cs typeface="Arial" panose="020B0604020202020204" pitchFamily="34" charset="0"/>
                        </a:rPr>
                        <a:t>Gastroenterologist</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dirty="0">
                          <a:effectLst/>
                          <a:latin typeface="Arial" panose="020B0604020202020204" pitchFamily="34" charset="0"/>
                          <a:cs typeface="Arial" panose="020B0604020202020204" pitchFamily="34" charset="0"/>
                        </a:rPr>
                        <a:t>1 (4.2 %)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334743030"/>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but I am no longer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marL="139700" algn="r">
                        <a:lnSpc>
                          <a:spcPts val="1200"/>
                        </a:lnSpc>
                        <a:spcAft>
                          <a:spcPts val="800"/>
                        </a:spcAft>
                      </a:pPr>
                      <a:r>
                        <a:rPr lang="en-AU" sz="1200" kern="100">
                          <a:effectLst/>
                          <a:latin typeface="Arial" panose="020B0604020202020204" pitchFamily="34" charset="0"/>
                          <a:cs typeface="Arial" panose="020B0604020202020204" pitchFamily="34" charset="0"/>
                        </a:rPr>
                        <a:t>2 (0.8 %)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GP</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12 (50.0 %)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4065537562"/>
                  </a:ext>
                </a:extLst>
              </a:tr>
              <a:tr h="577864">
                <a:tc>
                  <a:txBody>
                    <a:bodyPr/>
                    <a:lstStyle/>
                    <a:p>
                      <a:pPr marL="139700">
                        <a:lnSpc>
                          <a:spcPts val="1200"/>
                        </a:lnSpc>
                        <a:spcAft>
                          <a:spcPts val="800"/>
                        </a:spcAft>
                      </a:pPr>
                      <a:r>
                        <a:rPr lang="en-AU" sz="1200" kern="100" dirty="0">
                          <a:effectLst/>
                          <a:latin typeface="Arial" panose="020B0604020202020204" pitchFamily="34" charset="0"/>
                          <a:cs typeface="Arial" panose="020B0604020202020204" pitchFamily="34" charset="0"/>
                        </a:rPr>
                        <a:t>No</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marL="139700" algn="r">
                        <a:lnSpc>
                          <a:spcPts val="1200"/>
                        </a:lnSpc>
                        <a:spcAft>
                          <a:spcPts val="800"/>
                        </a:spcAft>
                      </a:pPr>
                      <a:r>
                        <a:rPr lang="en-AU" sz="1200" kern="100">
                          <a:effectLst/>
                          <a:latin typeface="Arial" panose="020B0604020202020204" pitchFamily="34" charset="0"/>
                          <a:cs typeface="Arial" panose="020B0604020202020204" pitchFamily="34" charset="0"/>
                        </a:rPr>
                        <a:t>237 (89.8 %)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Other (Please enter)</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dirty="0">
                          <a:effectLst/>
                          <a:latin typeface="Arial" panose="020B0604020202020204" pitchFamily="34" charset="0"/>
                          <a:cs typeface="Arial" panose="020B0604020202020204" pitchFamily="34" charset="0"/>
                        </a:rPr>
                        <a:t>11 (45.8 %)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1017171586"/>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Unsure</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marL="139700" algn="r">
                        <a:lnSpc>
                          <a:spcPts val="1200"/>
                        </a:lnSpc>
                        <a:spcAft>
                          <a:spcPts val="800"/>
                        </a:spcAft>
                      </a:pPr>
                      <a:r>
                        <a:rPr lang="en-AU" sz="1200" kern="100">
                          <a:effectLst/>
                          <a:latin typeface="Arial" panose="020B0604020202020204" pitchFamily="34" charset="0"/>
                          <a:cs typeface="Arial" panose="020B0604020202020204" pitchFamily="34" charset="0"/>
                        </a:rPr>
                        <a:t>2 (0.8 %)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181028658"/>
                  </a:ext>
                </a:extLst>
              </a:tr>
              <a:tr h="322803">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Dietary therapies</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1442480144"/>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I am currently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19 (7.2 %)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Gastroenterologist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dirty="0">
                          <a:effectLst/>
                          <a:latin typeface="Arial" panose="020B0604020202020204" pitchFamily="34" charset="0"/>
                          <a:cs typeface="Arial" panose="020B0604020202020204" pitchFamily="34" charset="0"/>
                        </a:rPr>
                        <a:t>47 (94.0 %)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160264775"/>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Yes, but I am no longer taking them</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32 (12.1 %)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GP</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1 (2.0 %)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2753597282"/>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No</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a:effectLst/>
                          <a:latin typeface="Arial" panose="020B0604020202020204" pitchFamily="34" charset="0"/>
                          <a:cs typeface="Arial" panose="020B0604020202020204" pitchFamily="34" charset="0"/>
                        </a:rPr>
                        <a:t>210 (79.5 %)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0">
                          <a:effectLst/>
                          <a:latin typeface="Arial" panose="020B0604020202020204" pitchFamily="34" charset="0"/>
                          <a:cs typeface="Arial" panose="020B0604020202020204" pitchFamily="34" charset="0"/>
                        </a:rPr>
                        <a:t>Other (Please enter)</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0">
                          <a:effectLst/>
                          <a:latin typeface="Arial" panose="020B0604020202020204" pitchFamily="34" charset="0"/>
                          <a:cs typeface="Arial" panose="020B0604020202020204" pitchFamily="34" charset="0"/>
                        </a:rPr>
                        <a:t>2 (4.0 %)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3632765127"/>
                  </a:ext>
                </a:extLst>
              </a:tr>
              <a:tr h="298998">
                <a:tc>
                  <a:txBody>
                    <a:bodyPr/>
                    <a:lstStyle/>
                    <a:p>
                      <a:pPr marL="139700">
                        <a:lnSpc>
                          <a:spcPts val="1200"/>
                        </a:lnSpc>
                        <a:spcAft>
                          <a:spcPts val="800"/>
                        </a:spcAft>
                      </a:pPr>
                      <a:r>
                        <a:rPr lang="en-AU" sz="1200" kern="100">
                          <a:effectLst/>
                          <a:latin typeface="Arial" panose="020B0604020202020204" pitchFamily="34" charset="0"/>
                          <a:cs typeface="Arial" panose="020B0604020202020204" pitchFamily="34" charset="0"/>
                        </a:rPr>
                        <a:t>Unsure</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3 (1.1 %)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nSpc>
                          <a:spcPts val="1200"/>
                        </a:lnSpc>
                        <a:spcAft>
                          <a:spcPts val="800"/>
                        </a:spcAft>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a:txBody>
                    <a:bodyPr/>
                    <a:lstStyle/>
                    <a:p>
                      <a:pPr algn="r">
                        <a:lnSpc>
                          <a:spcPts val="1200"/>
                        </a:lnSpc>
                        <a:spcAft>
                          <a:spcPts val="800"/>
                        </a:spcAft>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extLst>
                  <a:ext uri="{0D108BD9-81ED-4DB2-BD59-A6C34878D82A}">
                    <a16:rowId xmlns:a16="http://schemas.microsoft.com/office/drawing/2014/main" val="672668945"/>
                  </a:ext>
                </a:extLst>
              </a:tr>
              <a:tr h="284741">
                <a:tc gridSpan="4">
                  <a:txBody>
                    <a:bodyPr/>
                    <a:lstStyle/>
                    <a:p>
                      <a:pPr>
                        <a:lnSpc>
                          <a:spcPts val="1200"/>
                        </a:lnSpc>
                        <a:spcAft>
                          <a:spcPts val="800"/>
                        </a:spcAft>
                      </a:pPr>
                      <a:r>
                        <a:rPr lang="en-AU" sz="1000" kern="100" dirty="0">
                          <a:effectLst/>
                          <a:latin typeface="Arial" panose="020B0604020202020204" pitchFamily="34" charset="0"/>
                          <a:cs typeface="Arial" panose="020B0604020202020204" pitchFamily="34" charset="0"/>
                        </a:rPr>
                        <a:t>#n = 1 did not provide response for current use of the medication.</a:t>
                      </a:r>
                      <a:endParaRPr lang="en-AU" sz="10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1384" marR="61384"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543711674"/>
                  </a:ext>
                </a:extLst>
              </a:tr>
            </a:tbl>
          </a:graphicData>
        </a:graphic>
      </p:graphicFrame>
      <p:sp>
        <p:nvSpPr>
          <p:cNvPr id="19" name="Content Placeholder 18">
            <a:extLst>
              <a:ext uri="{FF2B5EF4-FFF2-40B4-BE49-F238E27FC236}">
                <a16:creationId xmlns:a16="http://schemas.microsoft.com/office/drawing/2014/main" id="{1E6C920E-AEAC-B6AA-3720-EB3F33C1BA27}"/>
              </a:ext>
            </a:extLst>
          </p:cNvPr>
          <p:cNvSpPr>
            <a:spLocks noGrp="1"/>
          </p:cNvSpPr>
          <p:nvPr>
            <p:ph idx="1"/>
          </p:nvPr>
        </p:nvSpPr>
        <p:spPr/>
        <p:txBody>
          <a:bodyPr/>
          <a:lstStyle/>
          <a:p>
            <a:r>
              <a:rPr lang="en-US" sz="1500" dirty="0"/>
              <a:t>Medication use previous 12 months</a:t>
            </a:r>
          </a:p>
          <a:p>
            <a:r>
              <a:rPr lang="en-US" sz="1500" dirty="0"/>
              <a:t>(&gt;6 weeks use)</a:t>
            </a:r>
            <a:endParaRPr lang="en-AU" sz="1500" dirty="0"/>
          </a:p>
        </p:txBody>
      </p:sp>
      <p:sp>
        <p:nvSpPr>
          <p:cNvPr id="20" name="Oval 19">
            <a:extLst>
              <a:ext uri="{FF2B5EF4-FFF2-40B4-BE49-F238E27FC236}">
                <a16:creationId xmlns:a16="http://schemas.microsoft.com/office/drawing/2014/main" id="{C5EC56A2-CA82-18C7-64E4-1C4ED691F86D}"/>
              </a:ext>
            </a:extLst>
          </p:cNvPr>
          <p:cNvSpPr/>
          <p:nvPr/>
        </p:nvSpPr>
        <p:spPr>
          <a:xfrm>
            <a:off x="7679254" y="1786270"/>
            <a:ext cx="1007546" cy="56239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4EFFEA9C-4237-1F7F-82B3-584316139B47}"/>
              </a:ext>
            </a:extLst>
          </p:cNvPr>
          <p:cNvSpPr/>
          <p:nvPr/>
        </p:nvSpPr>
        <p:spPr>
          <a:xfrm>
            <a:off x="7645293" y="3182536"/>
            <a:ext cx="1007546" cy="5507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Oval 21">
            <a:extLst>
              <a:ext uri="{FF2B5EF4-FFF2-40B4-BE49-F238E27FC236}">
                <a16:creationId xmlns:a16="http://schemas.microsoft.com/office/drawing/2014/main" id="{AF0AD99D-AB17-4D1C-57FA-0277ADD853C6}"/>
              </a:ext>
            </a:extLst>
          </p:cNvPr>
          <p:cNvSpPr/>
          <p:nvPr/>
        </p:nvSpPr>
        <p:spPr>
          <a:xfrm>
            <a:off x="7645293" y="4819576"/>
            <a:ext cx="1007546" cy="5507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68332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15</a:t>
            </a:fld>
            <a:endParaRPr lang="en-US">
              <a:latin typeface="Arial" panose="020B0604020202020204" pitchFamily="34" charset="0"/>
              <a:cs typeface="Arial" panose="020B0604020202020204" pitchFamily="34" charset="0"/>
            </a:endParaRPr>
          </a:p>
        </p:txBody>
      </p:sp>
      <p:sp>
        <p:nvSpPr>
          <p:cNvPr id="19" name="Content Placeholder 18">
            <a:extLst>
              <a:ext uri="{FF2B5EF4-FFF2-40B4-BE49-F238E27FC236}">
                <a16:creationId xmlns:a16="http://schemas.microsoft.com/office/drawing/2014/main" id="{1E6C920E-AEAC-B6AA-3720-EB3F33C1BA27}"/>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Inpatient care</a:t>
            </a:r>
            <a:endParaRPr lang="en-AU"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6BF57995-28FB-24A7-7CEF-EA6FB35D8783}"/>
              </a:ext>
            </a:extLst>
          </p:cNvPr>
          <p:cNvGraphicFramePr/>
          <p:nvPr>
            <p:extLst>
              <p:ext uri="{D42A27DB-BD31-4B8C-83A1-F6EECF244321}">
                <p14:modId xmlns:p14="http://schemas.microsoft.com/office/powerpoint/2010/main" val="475715340"/>
              </p:ext>
            </p:extLst>
          </p:nvPr>
        </p:nvGraphicFramePr>
        <p:xfrm>
          <a:off x="2483893" y="1427707"/>
          <a:ext cx="8338782" cy="20846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52276DD-A227-80CB-EC26-F9477C29A103}"/>
              </a:ext>
            </a:extLst>
          </p:cNvPr>
          <p:cNvSpPr txBox="1"/>
          <p:nvPr/>
        </p:nvSpPr>
        <p:spPr>
          <a:xfrm>
            <a:off x="798385" y="3842625"/>
            <a:ext cx="10969619" cy="1015663"/>
          </a:xfrm>
          <a:prstGeom prst="rect">
            <a:avLst/>
          </a:prstGeom>
          <a:noFill/>
        </p:spPr>
        <p:txBody>
          <a:bodyPr wrap="square">
            <a:spAutoFit/>
          </a:bodyPr>
          <a:lstStyle/>
          <a:p>
            <a:r>
              <a:rPr lang="en-US" sz="1500" dirty="0">
                <a:solidFill>
                  <a:srgbClr val="361263"/>
                </a:solidFill>
                <a:latin typeface="Arial" panose="020B0604020202020204" pitchFamily="34" charset="0"/>
                <a:cs typeface="Arial" panose="020B0604020202020204" pitchFamily="34" charset="0"/>
              </a:rPr>
              <a:t>The ward you/they were in mainly had patients who were:	</a:t>
            </a:r>
          </a:p>
          <a:p>
            <a:r>
              <a:rPr lang="en-US" sz="1500" dirty="0">
                <a:solidFill>
                  <a:srgbClr val="361263"/>
                </a:solidFill>
                <a:latin typeface="Arial" panose="020B0604020202020204" pitchFamily="34" charset="0"/>
                <a:cs typeface="Arial" panose="020B0604020202020204" pitchFamily="34" charset="0"/>
              </a:rPr>
              <a:t>	Children of all ages	79 	(81.4 %)</a:t>
            </a:r>
          </a:p>
          <a:p>
            <a:r>
              <a:rPr lang="en-US" sz="1500" dirty="0">
                <a:solidFill>
                  <a:srgbClr val="361263"/>
                </a:solidFill>
                <a:latin typeface="Arial" panose="020B0604020202020204" pitchFamily="34" charset="0"/>
                <a:cs typeface="Arial" panose="020B0604020202020204" pitchFamily="34" charset="0"/>
              </a:rPr>
              <a:t>	Adolescents	14 	(14.4 %)</a:t>
            </a:r>
          </a:p>
          <a:p>
            <a:r>
              <a:rPr lang="en-US" sz="1500" dirty="0">
                <a:solidFill>
                  <a:srgbClr val="361263"/>
                </a:solidFill>
                <a:latin typeface="Arial" panose="020B0604020202020204" pitchFamily="34" charset="0"/>
                <a:cs typeface="Arial" panose="020B0604020202020204" pitchFamily="34" charset="0"/>
              </a:rPr>
              <a:t>	Adults		4 	(4.1 %)</a:t>
            </a:r>
          </a:p>
        </p:txBody>
      </p:sp>
      <p:sp>
        <p:nvSpPr>
          <p:cNvPr id="10" name="TextBox 9">
            <a:extLst>
              <a:ext uri="{FF2B5EF4-FFF2-40B4-BE49-F238E27FC236}">
                <a16:creationId xmlns:a16="http://schemas.microsoft.com/office/drawing/2014/main" id="{99A33C05-72BB-2FE9-7CD4-36BCE4531654}"/>
              </a:ext>
            </a:extLst>
          </p:cNvPr>
          <p:cNvSpPr txBox="1"/>
          <p:nvPr/>
        </p:nvSpPr>
        <p:spPr>
          <a:xfrm>
            <a:off x="798385" y="4822427"/>
            <a:ext cx="6181344" cy="784830"/>
          </a:xfrm>
          <a:prstGeom prst="rect">
            <a:avLst/>
          </a:prstGeom>
          <a:noFill/>
        </p:spPr>
        <p:txBody>
          <a:bodyPr wrap="square">
            <a:spAutoFit/>
          </a:bodyPr>
          <a:lstStyle/>
          <a:p>
            <a:endParaRPr lang="en-US" sz="1500" dirty="0">
              <a:solidFill>
                <a:srgbClr val="361263"/>
              </a:solidFill>
              <a:latin typeface="Arial" panose="020B0604020202020204" pitchFamily="34" charset="0"/>
              <a:cs typeface="Arial" panose="020B0604020202020204" pitchFamily="34" charset="0"/>
            </a:endParaRPr>
          </a:p>
          <a:p>
            <a:r>
              <a:rPr lang="en-US" sz="1500" dirty="0">
                <a:solidFill>
                  <a:srgbClr val="361263"/>
                </a:solidFill>
                <a:latin typeface="Arial" panose="020B0604020202020204" pitchFamily="34" charset="0"/>
                <a:cs typeface="Arial" panose="020B0604020202020204" pitchFamily="34" charset="0"/>
              </a:rPr>
              <a:t>Seen by an IBD specialist nurse 	51.5 %</a:t>
            </a:r>
          </a:p>
          <a:p>
            <a:r>
              <a:rPr lang="en-US" sz="1500" dirty="0">
                <a:solidFill>
                  <a:srgbClr val="361263"/>
                </a:solidFill>
                <a:latin typeface="Arial" panose="020B0604020202020204" pitchFamily="34" charset="0"/>
                <a:cs typeface="Arial" panose="020B0604020202020204" pitchFamily="34" charset="0"/>
              </a:rPr>
              <a:t>Seen by a dietitian 			49.5%.</a:t>
            </a:r>
            <a:endParaRPr lang="en-AU" sz="1500" dirty="0">
              <a:solidFill>
                <a:srgbClr val="3612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28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16</a:t>
            </a:fld>
            <a:endParaRPr lang="en-US">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464808D6-116C-AF70-1284-887720D73E5D}"/>
              </a:ext>
            </a:extLst>
          </p:cNvPr>
          <p:cNvSpPr>
            <a:spLocks noGrp="1"/>
          </p:cNvSpPr>
          <p:nvPr>
            <p:ph idx="1"/>
          </p:nvPr>
        </p:nvSpPr>
        <p:spPr>
          <a:xfrm>
            <a:off x="577770" y="1158346"/>
            <a:ext cx="3727721" cy="330103"/>
          </a:xfrm>
        </p:spPr>
        <p:txBody>
          <a:bodyPr/>
          <a:lstStyle/>
          <a:p>
            <a:r>
              <a:rPr lang="en-US" sz="2800" dirty="0"/>
              <a:t>Transition</a:t>
            </a:r>
            <a:endParaRPr lang="en-AU" sz="2800" dirty="0"/>
          </a:p>
        </p:txBody>
      </p:sp>
      <p:graphicFrame>
        <p:nvGraphicFramePr>
          <p:cNvPr id="3" name="Table 5">
            <a:extLst>
              <a:ext uri="{FF2B5EF4-FFF2-40B4-BE49-F238E27FC236}">
                <a16:creationId xmlns:a16="http://schemas.microsoft.com/office/drawing/2014/main" id="{C599F3FC-9B58-0A66-0B0A-E3011CB95C84}"/>
              </a:ext>
            </a:extLst>
          </p:cNvPr>
          <p:cNvGraphicFramePr>
            <a:graphicFrameLocks noGrp="1"/>
          </p:cNvGraphicFramePr>
          <p:nvPr>
            <p:extLst>
              <p:ext uri="{D42A27DB-BD31-4B8C-83A1-F6EECF244321}">
                <p14:modId xmlns:p14="http://schemas.microsoft.com/office/powerpoint/2010/main" val="3556337478"/>
              </p:ext>
            </p:extLst>
          </p:nvPr>
        </p:nvGraphicFramePr>
        <p:xfrm>
          <a:off x="1733266" y="1788956"/>
          <a:ext cx="8911988" cy="3356252"/>
        </p:xfrm>
        <a:graphic>
          <a:graphicData uri="http://schemas.openxmlformats.org/drawingml/2006/table">
            <a:tbl>
              <a:tblPr firstRow="1" bandRow="1">
                <a:tableStyleId>{5C22544A-7EE6-4342-B048-85BDC9FD1C3A}</a:tableStyleId>
              </a:tblPr>
              <a:tblGrid>
                <a:gridCol w="4455994">
                  <a:extLst>
                    <a:ext uri="{9D8B030D-6E8A-4147-A177-3AD203B41FA5}">
                      <a16:colId xmlns:a16="http://schemas.microsoft.com/office/drawing/2014/main" val="726863066"/>
                    </a:ext>
                  </a:extLst>
                </a:gridCol>
                <a:gridCol w="4455994">
                  <a:extLst>
                    <a:ext uri="{9D8B030D-6E8A-4147-A177-3AD203B41FA5}">
                      <a16:colId xmlns:a16="http://schemas.microsoft.com/office/drawing/2014/main" val="1679089032"/>
                    </a:ext>
                  </a:extLst>
                </a:gridCol>
              </a:tblGrid>
              <a:tr h="839063">
                <a:tc>
                  <a:txBody>
                    <a:bodyPr/>
                    <a:lstStyle/>
                    <a:p>
                      <a:r>
                        <a:rPr lang="en-US" dirty="0"/>
                        <a:t>Discussion about transition</a:t>
                      </a:r>
                      <a:endParaRPr lang="en-AU" dirty="0"/>
                    </a:p>
                  </a:txBody>
                  <a:tcPr/>
                </a:tc>
                <a:tc>
                  <a:txBody>
                    <a:bodyPr/>
                    <a:lstStyle/>
                    <a:p>
                      <a:pPr algn="r"/>
                      <a:r>
                        <a:rPr lang="en-US" dirty="0"/>
                        <a:t> %</a:t>
                      </a:r>
                      <a:endParaRPr lang="en-AU" dirty="0"/>
                    </a:p>
                  </a:txBody>
                  <a:tcPr/>
                </a:tc>
                <a:extLst>
                  <a:ext uri="{0D108BD9-81ED-4DB2-BD59-A6C34878D82A}">
                    <a16:rowId xmlns:a16="http://schemas.microsoft.com/office/drawing/2014/main" val="3675849428"/>
                  </a:ext>
                </a:extLst>
              </a:tr>
              <a:tr h="839063">
                <a:tc>
                  <a:txBody>
                    <a:bodyPr/>
                    <a:lstStyle/>
                    <a:p>
                      <a:r>
                        <a:rPr lang="en-US" dirty="0"/>
                        <a:t>Yes</a:t>
                      </a:r>
                      <a:endParaRPr lang="en-AU" dirty="0"/>
                    </a:p>
                  </a:txBody>
                  <a:tcPr/>
                </a:tc>
                <a:tc>
                  <a:txBody>
                    <a:bodyPr/>
                    <a:lstStyle/>
                    <a:p>
                      <a:pPr algn="r"/>
                      <a:r>
                        <a:rPr lang="en-US" dirty="0"/>
                        <a:t>46.6%</a:t>
                      </a:r>
                      <a:endParaRPr lang="en-AU" dirty="0"/>
                    </a:p>
                  </a:txBody>
                  <a:tcPr/>
                </a:tc>
                <a:extLst>
                  <a:ext uri="{0D108BD9-81ED-4DB2-BD59-A6C34878D82A}">
                    <a16:rowId xmlns:a16="http://schemas.microsoft.com/office/drawing/2014/main" val="746497777"/>
                  </a:ext>
                </a:extLst>
              </a:tr>
              <a:tr h="839063">
                <a:tc>
                  <a:txBody>
                    <a:bodyPr/>
                    <a:lstStyle/>
                    <a:p>
                      <a:r>
                        <a:rPr lang="en-US" dirty="0"/>
                        <a:t>No</a:t>
                      </a:r>
                      <a:endParaRPr lang="en-AU" dirty="0"/>
                    </a:p>
                  </a:txBody>
                  <a:tcPr/>
                </a:tc>
                <a:tc>
                  <a:txBody>
                    <a:bodyPr/>
                    <a:lstStyle/>
                    <a:p>
                      <a:pPr algn="r"/>
                      <a:r>
                        <a:rPr lang="en-US" dirty="0"/>
                        <a:t>47.5%</a:t>
                      </a:r>
                      <a:endParaRPr lang="en-AU" dirty="0"/>
                    </a:p>
                  </a:txBody>
                  <a:tcPr/>
                </a:tc>
                <a:extLst>
                  <a:ext uri="{0D108BD9-81ED-4DB2-BD59-A6C34878D82A}">
                    <a16:rowId xmlns:a16="http://schemas.microsoft.com/office/drawing/2014/main" val="1623735192"/>
                  </a:ext>
                </a:extLst>
              </a:tr>
              <a:tr h="839063">
                <a:tc>
                  <a:txBody>
                    <a:bodyPr/>
                    <a:lstStyle/>
                    <a:p>
                      <a:r>
                        <a:rPr lang="en-US" dirty="0"/>
                        <a:t>Unsure</a:t>
                      </a:r>
                      <a:endParaRPr lang="en-AU" dirty="0"/>
                    </a:p>
                  </a:txBody>
                  <a:tcPr/>
                </a:tc>
                <a:tc>
                  <a:txBody>
                    <a:bodyPr/>
                    <a:lstStyle/>
                    <a:p>
                      <a:pPr algn="r"/>
                      <a:r>
                        <a:rPr lang="en-US" dirty="0"/>
                        <a:t>5.9%</a:t>
                      </a:r>
                      <a:endParaRPr lang="en-AU" dirty="0"/>
                    </a:p>
                  </a:txBody>
                  <a:tcPr/>
                </a:tc>
                <a:extLst>
                  <a:ext uri="{0D108BD9-81ED-4DB2-BD59-A6C34878D82A}">
                    <a16:rowId xmlns:a16="http://schemas.microsoft.com/office/drawing/2014/main" val="3395388138"/>
                  </a:ext>
                </a:extLst>
              </a:tr>
            </a:tbl>
          </a:graphicData>
        </a:graphic>
      </p:graphicFrame>
    </p:spTree>
    <p:extLst>
      <p:ext uri="{BB962C8B-B14F-4D97-AF65-F5344CB8AC3E}">
        <p14:creationId xmlns:p14="http://schemas.microsoft.com/office/powerpoint/2010/main" val="3307409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398771" y="328390"/>
            <a:ext cx="6557841" cy="1084485"/>
          </a:xfrm>
        </p:spPr>
        <p:txBody>
          <a:bodyPr/>
          <a:lstStyle/>
          <a:p>
            <a:r>
              <a:rPr lang="en-US" dirty="0">
                <a:solidFill>
                  <a:schemeClr val="accent3"/>
                </a:solidFill>
                <a:latin typeface="Arial" panose="020B0604020202020204" pitchFamily="34" charset="0"/>
                <a:cs typeface="Arial" panose="020B0604020202020204" pitchFamily="34" charset="0"/>
              </a:rPr>
              <a:t>Youth psychological burden</a:t>
            </a:r>
          </a:p>
        </p:txBody>
      </p:sp>
      <p:sp>
        <p:nvSpPr>
          <p:cNvPr id="4" name="Footer Placeholder 3">
            <a:extLst>
              <a:ext uri="{FF2B5EF4-FFF2-40B4-BE49-F238E27FC236}">
                <a16:creationId xmlns:a16="http://schemas.microsoft.com/office/drawing/2014/main" id="{EF79E710-5982-F627-7979-7A36892973E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990F"/>
                </a:solidFill>
                <a:effectLst/>
                <a:uLnTx/>
                <a:uFillTx/>
                <a:latin typeface="Arial" panose="020B0604020202020204" pitchFamily="34" charset="0"/>
                <a:ea typeface="+mn-ea"/>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426BA-D6E0-FD4D-AEE5-9CDBB469AA73}" type="slidenum">
              <a:rPr kumimoji="0" lang="en-US" sz="1200" b="0" i="0" u="none" strike="noStrike" kern="1200" cap="none" spc="0" normalizeH="0" baseline="0" noProof="0" smtClean="0">
                <a:ln>
                  <a:noFill/>
                </a:ln>
                <a:solidFill>
                  <a:srgbClr val="361263"/>
                </a:solidFill>
                <a:effectLst/>
                <a:uLnTx/>
                <a:uFillTx/>
                <a:latin typeface="MarkOT-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361263"/>
              </a:solidFill>
              <a:effectLst/>
              <a:uLnTx/>
              <a:uFillTx/>
              <a:latin typeface="MarkOT-Book"/>
              <a:ea typeface="+mn-ea"/>
              <a:cs typeface="+mn-cs"/>
            </a:endParaRPr>
          </a:p>
        </p:txBody>
      </p:sp>
      <p:grpSp>
        <p:nvGrpSpPr>
          <p:cNvPr id="22" name="Group 21">
            <a:extLst>
              <a:ext uri="{FF2B5EF4-FFF2-40B4-BE49-F238E27FC236}">
                <a16:creationId xmlns:a16="http://schemas.microsoft.com/office/drawing/2014/main" id="{A504DEFD-301F-BB40-B63E-7BF8A0C72ABA}"/>
              </a:ext>
            </a:extLst>
          </p:cNvPr>
          <p:cNvGrpSpPr/>
          <p:nvPr/>
        </p:nvGrpSpPr>
        <p:grpSpPr>
          <a:xfrm>
            <a:off x="442912" y="1884271"/>
            <a:ext cx="5234559" cy="3089458"/>
            <a:chOff x="423995" y="3322050"/>
            <a:chExt cx="5625240" cy="3089458"/>
          </a:xfrm>
        </p:grpSpPr>
        <p:sp>
          <p:nvSpPr>
            <p:cNvPr id="6" name="Content Placeholder 2">
              <a:extLst>
                <a:ext uri="{FF2B5EF4-FFF2-40B4-BE49-F238E27FC236}">
                  <a16:creationId xmlns:a16="http://schemas.microsoft.com/office/drawing/2014/main" id="{BDAE459C-F1F7-F5E4-00D5-303E64EDB2CB}"/>
                </a:ext>
              </a:extLst>
            </p:cNvPr>
            <p:cNvSpPr txBox="1">
              <a:spLocks/>
            </p:cNvSpPr>
            <p:nvPr/>
          </p:nvSpPr>
          <p:spPr>
            <a:xfrm>
              <a:off x="423995" y="3322050"/>
              <a:ext cx="4729759" cy="1366939"/>
            </a:xfrm>
            <a:prstGeom prst="rect">
              <a:avLst/>
            </a:prstGeom>
          </p:spPr>
          <p:txBody>
            <a:bodyPr vert="horz" lIns="0" tIns="0" rIns="0" bIns="0" rtlCol="0">
              <a:noAutofit/>
            </a:bodyPr>
            <a:lstStyle>
              <a:lvl1pPr marL="0" indent="0" algn="l" defTabSz="914400" rtl="0" eaLnBrk="1" latinLnBrk="0" hangingPunct="1">
                <a:lnSpc>
                  <a:spcPct val="100000"/>
                </a:lnSpc>
                <a:spcBef>
                  <a:spcPts val="700"/>
                </a:spcBef>
                <a:spcAft>
                  <a:spcPts val="700"/>
                </a:spcAft>
                <a:buFont typeface="Arial" panose="020B0604020202020204" pitchFamily="34" charset="0"/>
                <a:buNone/>
                <a:defRPr sz="2100" kern="1200">
                  <a:solidFill>
                    <a:schemeClr val="accent1"/>
                  </a:solidFill>
                  <a:latin typeface="+mn-lt"/>
                  <a:ea typeface="+mn-ea"/>
                  <a:cs typeface="+mn-cs"/>
                </a:defRPr>
              </a:lvl1pPr>
              <a:lvl2pPr marL="4763" indent="0" algn="l" defTabSz="914400" rtl="0" eaLnBrk="1" latinLnBrk="0" hangingPunct="1">
                <a:lnSpc>
                  <a:spcPct val="100000"/>
                </a:lnSpc>
                <a:spcBef>
                  <a:spcPts val="700"/>
                </a:spcBef>
                <a:spcAft>
                  <a:spcPts val="700"/>
                </a:spcAft>
                <a:buFont typeface="Arial" panose="020B0604020202020204" pitchFamily="34" charset="0"/>
                <a:buNone/>
                <a:tabLst/>
                <a:defRPr sz="1500" kern="1200">
                  <a:solidFill>
                    <a:schemeClr val="accent1"/>
                  </a:solidFill>
                  <a:latin typeface="+mn-lt"/>
                  <a:ea typeface="+mn-ea"/>
                  <a:cs typeface="+mn-cs"/>
                </a:defRPr>
              </a:lvl2pPr>
              <a:lvl3pPr marL="180975"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3pPr>
              <a:lvl4pPr marL="357188"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4pPr>
              <a:lvl5pPr marL="533400"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marR="0" lvl="1" indent="0" algn="l" defTabSz="914400" rtl="0" eaLnBrk="1" fontAlgn="auto" latinLnBrk="0" hangingPunct="1">
                <a:lnSpc>
                  <a:spcPct val="100000"/>
                </a:lnSpc>
                <a:spcBef>
                  <a:spcPts val="700"/>
                </a:spcBef>
                <a:spcAft>
                  <a:spcPts val="7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F990F"/>
                  </a:solidFill>
                  <a:effectLst/>
                  <a:uLnTx/>
                  <a:uFillTx/>
                  <a:latin typeface="Arial" panose="020B0604020202020204" pitchFamily="34" charset="0"/>
                  <a:ea typeface="+mn-ea"/>
                  <a:cs typeface="Arial" panose="020B0604020202020204" pitchFamily="34" charset="0"/>
                </a:rPr>
                <a:t>Parent/carer-reported </a:t>
              </a:r>
              <a:br>
                <a:rPr kumimoji="0" lang="en-US" sz="1800" b="1" i="0" u="none" strike="noStrike" kern="1200" cap="none" spc="0" normalizeH="0" baseline="0" noProof="0" dirty="0">
                  <a:ln>
                    <a:noFill/>
                  </a:ln>
                  <a:solidFill>
                    <a:srgbClr val="FF990F"/>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FF990F"/>
                  </a:solidFill>
                  <a:effectLst/>
                  <a:uLnTx/>
                  <a:uFillTx/>
                  <a:latin typeface="Arial" panose="020B0604020202020204" pitchFamily="34" charset="0"/>
                  <a:ea typeface="+mn-ea"/>
                  <a:cs typeface="Arial" panose="020B0604020202020204" pitchFamily="34" charset="0"/>
                </a:rPr>
                <a:t>youth symptoms </a:t>
              </a:r>
              <a: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(n = 213)</a:t>
              </a:r>
            </a:p>
            <a:p>
              <a:pPr marL="290513" marR="0" lvl="1" indent="-285750" algn="l" defTabSz="914400" rtl="0" eaLnBrk="1" fontAlgn="auto" latinLnBrk="0" hangingPunct="1">
                <a:lnSpc>
                  <a:spcPct val="100000"/>
                </a:lnSpc>
                <a:spcBef>
                  <a:spcPts val="700"/>
                </a:spcBef>
                <a:spcAft>
                  <a:spcPts val="7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High burden group </a:t>
              </a:r>
              <a:b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PSC-17 </a:t>
              </a:r>
              <a:r>
                <a:rPr kumimoji="0" lang="en-US" sz="1800" b="0" i="0" u="none" strike="noStrike" kern="1200" cap="none" spc="0" normalizeH="0" baseline="0" noProof="0" dirty="0" err="1">
                  <a:ln>
                    <a:noFill/>
                  </a:ln>
                  <a:solidFill>
                    <a:srgbClr val="F5F1E7"/>
                  </a:solidFill>
                  <a:effectLst/>
                  <a:uLnTx/>
                  <a:uFillTx/>
                  <a:latin typeface="Arial" panose="020B0604020202020204" pitchFamily="34" charset="0"/>
                  <a:ea typeface="+mn-ea"/>
                  <a:cs typeface="Arial" panose="020B0604020202020204" pitchFamily="34" charset="0"/>
                </a:rPr>
                <a:t>internalising</a:t>
              </a:r>
              <a: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 score  ≥ 5</a:t>
              </a:r>
            </a:p>
          </p:txBody>
        </p:sp>
        <p:grpSp>
          <p:nvGrpSpPr>
            <p:cNvPr id="7" name="Group 6">
              <a:extLst>
                <a:ext uri="{FF2B5EF4-FFF2-40B4-BE49-F238E27FC236}">
                  <a16:creationId xmlns:a16="http://schemas.microsoft.com/office/drawing/2014/main" id="{F680D052-EC50-99E2-5798-AEA0FCB2B4E5}"/>
                </a:ext>
              </a:extLst>
            </p:cNvPr>
            <p:cNvGrpSpPr>
              <a:grpSpLocks noChangeAspect="1"/>
            </p:cNvGrpSpPr>
            <p:nvPr/>
          </p:nvGrpSpPr>
          <p:grpSpPr>
            <a:xfrm>
              <a:off x="4249235" y="3396862"/>
              <a:ext cx="1800000" cy="1366939"/>
              <a:chOff x="1496212" y="1720409"/>
              <a:chExt cx="6019346" cy="4571157"/>
            </a:xfrm>
          </p:grpSpPr>
          <p:graphicFrame>
            <p:nvGraphicFramePr>
              <p:cNvPr id="8" name="Chart Placeholder 7">
                <a:extLst>
                  <a:ext uri="{FF2B5EF4-FFF2-40B4-BE49-F238E27FC236}">
                    <a16:creationId xmlns:a16="http://schemas.microsoft.com/office/drawing/2014/main" id="{9F989800-49BB-244B-F7F3-B906D0DF0C1C}"/>
                  </a:ext>
                </a:extLst>
              </p:cNvPr>
              <p:cNvGraphicFramePr>
                <a:graphicFrameLocks/>
              </p:cNvGraphicFramePr>
              <p:nvPr/>
            </p:nvGraphicFramePr>
            <p:xfrm>
              <a:off x="1496212" y="1720409"/>
              <a:ext cx="6019346" cy="457115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3BAAE95C-BE9A-92CD-1165-4DD0357AF38E}"/>
                  </a:ext>
                </a:extLst>
              </p:cNvPr>
              <p:cNvSpPr txBox="1"/>
              <p:nvPr/>
            </p:nvSpPr>
            <p:spPr>
              <a:xfrm>
                <a:off x="2595932" y="2678736"/>
                <a:ext cx="3529865" cy="2466114"/>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5F1E7"/>
                    </a:solidFill>
                    <a:effectLst/>
                    <a:uLnTx/>
                    <a:uFillTx/>
                    <a:latin typeface="Playtime" panose="02000000000000000000" pitchFamily="2" charset="77"/>
                    <a:ea typeface="+mn-ea"/>
                    <a:cs typeface="+mn-cs"/>
                  </a:rPr>
                  <a:t>48.8%</a:t>
                </a:r>
                <a:endParaRPr kumimoji="0" lang="en-US" sz="2500" b="0" i="0" u="none" strike="noStrike" kern="1200" cap="none" spc="0" normalizeH="0" baseline="30000" noProof="0" dirty="0">
                  <a:ln>
                    <a:noFill/>
                  </a:ln>
                  <a:solidFill>
                    <a:srgbClr val="F5F1E7"/>
                  </a:solidFill>
                  <a:effectLst/>
                  <a:uLnTx/>
                  <a:uFillTx/>
                  <a:latin typeface="Playtime" panose="02000000000000000000" pitchFamily="2" charset="77"/>
                  <a:ea typeface="+mn-ea"/>
                  <a:cs typeface="+mn-cs"/>
                </a:endParaRPr>
              </a:p>
            </p:txBody>
          </p:sp>
        </p:grpSp>
        <p:grpSp>
          <p:nvGrpSpPr>
            <p:cNvPr id="10" name="Group 9">
              <a:extLst>
                <a:ext uri="{FF2B5EF4-FFF2-40B4-BE49-F238E27FC236}">
                  <a16:creationId xmlns:a16="http://schemas.microsoft.com/office/drawing/2014/main" id="{F3D5AD04-097D-6735-24E5-0F2E26EFE920}"/>
                </a:ext>
              </a:extLst>
            </p:cNvPr>
            <p:cNvGrpSpPr>
              <a:grpSpLocks noChangeAspect="1"/>
            </p:cNvGrpSpPr>
            <p:nvPr/>
          </p:nvGrpSpPr>
          <p:grpSpPr>
            <a:xfrm>
              <a:off x="4249235" y="5044568"/>
              <a:ext cx="1800000" cy="1366940"/>
              <a:chOff x="1366244" y="1737170"/>
              <a:chExt cx="6019346" cy="4571157"/>
            </a:xfrm>
          </p:grpSpPr>
          <p:graphicFrame>
            <p:nvGraphicFramePr>
              <p:cNvPr id="11" name="Chart Placeholder 7">
                <a:extLst>
                  <a:ext uri="{FF2B5EF4-FFF2-40B4-BE49-F238E27FC236}">
                    <a16:creationId xmlns:a16="http://schemas.microsoft.com/office/drawing/2014/main" id="{5D82F5CE-2ED8-A324-1C76-876DC4D35C4E}"/>
                  </a:ext>
                </a:extLst>
              </p:cNvPr>
              <p:cNvGraphicFramePr>
                <a:graphicFrameLocks/>
              </p:cNvGraphicFramePr>
              <p:nvPr/>
            </p:nvGraphicFramePr>
            <p:xfrm>
              <a:off x="1366244" y="1737170"/>
              <a:ext cx="6019346" cy="457115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5BCDC377-B133-F4EB-C76A-AB227F03EEFA}"/>
                  </a:ext>
                </a:extLst>
              </p:cNvPr>
              <p:cNvSpPr txBox="1">
                <a:spLocks noChangeAspect="1"/>
              </p:cNvSpPr>
              <p:nvPr/>
            </p:nvSpPr>
            <p:spPr>
              <a:xfrm>
                <a:off x="2465964" y="2659631"/>
                <a:ext cx="3529865" cy="2466115"/>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F5F1E7"/>
                    </a:solidFill>
                    <a:effectLst/>
                    <a:uLnTx/>
                    <a:uFillTx/>
                    <a:latin typeface="Playtime" panose="02000000000000000000" pitchFamily="2" charset="77"/>
                    <a:ea typeface="+mn-ea"/>
                    <a:cs typeface="+mn-cs"/>
                  </a:rPr>
                  <a:t>61.5%</a:t>
                </a:r>
                <a:endParaRPr kumimoji="0" lang="en-US" sz="2500" b="0" i="0" u="none" strike="noStrike" kern="1200" cap="none" spc="0" normalizeH="0" baseline="30000" noProof="0" dirty="0">
                  <a:ln>
                    <a:noFill/>
                  </a:ln>
                  <a:solidFill>
                    <a:srgbClr val="F5F1E7"/>
                  </a:solidFill>
                  <a:effectLst/>
                  <a:uLnTx/>
                  <a:uFillTx/>
                  <a:latin typeface="Playtime" panose="02000000000000000000" pitchFamily="2" charset="77"/>
                  <a:ea typeface="+mn-ea"/>
                  <a:cs typeface="+mn-cs"/>
                </a:endParaRPr>
              </a:p>
            </p:txBody>
          </p:sp>
        </p:grpSp>
        <p:sp>
          <p:nvSpPr>
            <p:cNvPr id="13" name="Content Placeholder 2">
              <a:extLst>
                <a:ext uri="{FF2B5EF4-FFF2-40B4-BE49-F238E27FC236}">
                  <a16:creationId xmlns:a16="http://schemas.microsoft.com/office/drawing/2014/main" id="{1AFCD804-F2E0-C4C9-9278-6057DBF0B240}"/>
                </a:ext>
              </a:extLst>
            </p:cNvPr>
            <p:cNvSpPr txBox="1">
              <a:spLocks/>
            </p:cNvSpPr>
            <p:nvPr/>
          </p:nvSpPr>
          <p:spPr>
            <a:xfrm>
              <a:off x="423995" y="5063920"/>
              <a:ext cx="4223170" cy="1084485"/>
            </a:xfrm>
            <a:prstGeom prst="rect">
              <a:avLst/>
            </a:prstGeom>
          </p:spPr>
          <p:txBody>
            <a:bodyPr vert="horz" lIns="0" tIns="0" rIns="0" bIns="0" rtlCol="0">
              <a:noAutofit/>
            </a:bodyPr>
            <a:lstStyle>
              <a:lvl1pPr marL="0" indent="0" algn="l" defTabSz="914400" rtl="0" eaLnBrk="1" latinLnBrk="0" hangingPunct="1">
                <a:lnSpc>
                  <a:spcPct val="100000"/>
                </a:lnSpc>
                <a:spcBef>
                  <a:spcPts val="700"/>
                </a:spcBef>
                <a:spcAft>
                  <a:spcPts val="700"/>
                </a:spcAft>
                <a:buFont typeface="Arial" panose="020B0604020202020204" pitchFamily="34" charset="0"/>
                <a:buNone/>
                <a:defRPr sz="2100" kern="1200">
                  <a:solidFill>
                    <a:schemeClr val="accent1"/>
                  </a:solidFill>
                  <a:latin typeface="+mn-lt"/>
                  <a:ea typeface="+mn-ea"/>
                  <a:cs typeface="+mn-cs"/>
                </a:defRPr>
              </a:lvl1pPr>
              <a:lvl2pPr marL="4763" indent="0" algn="l" defTabSz="914400" rtl="0" eaLnBrk="1" latinLnBrk="0" hangingPunct="1">
                <a:lnSpc>
                  <a:spcPct val="100000"/>
                </a:lnSpc>
                <a:spcBef>
                  <a:spcPts val="700"/>
                </a:spcBef>
                <a:spcAft>
                  <a:spcPts val="700"/>
                </a:spcAft>
                <a:buFont typeface="Arial" panose="020B0604020202020204" pitchFamily="34" charset="0"/>
                <a:buNone/>
                <a:tabLst/>
                <a:defRPr sz="1500" kern="1200">
                  <a:solidFill>
                    <a:schemeClr val="accent1"/>
                  </a:solidFill>
                  <a:latin typeface="+mn-lt"/>
                  <a:ea typeface="+mn-ea"/>
                  <a:cs typeface="+mn-cs"/>
                </a:defRPr>
              </a:lvl2pPr>
              <a:lvl3pPr marL="180975"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3pPr>
              <a:lvl4pPr marL="357188"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4pPr>
              <a:lvl5pPr marL="533400"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marR="0" lvl="1" indent="0" algn="l" defTabSz="914400" rtl="0" eaLnBrk="1" fontAlgn="auto" latinLnBrk="0" hangingPunct="1">
                <a:lnSpc>
                  <a:spcPct val="100000"/>
                </a:lnSpc>
                <a:spcBef>
                  <a:spcPts val="700"/>
                </a:spcBef>
                <a:spcAft>
                  <a:spcPts val="7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FF990F"/>
                  </a:solidFill>
                  <a:effectLst/>
                  <a:uLnTx/>
                  <a:uFillTx/>
                  <a:latin typeface="Arial" panose="020B0604020202020204" pitchFamily="34" charset="0"/>
                  <a:ea typeface="+mn-ea"/>
                  <a:cs typeface="Arial" panose="020B0604020202020204" pitchFamily="34" charset="0"/>
                </a:rPr>
                <a:t>16/17-year-olds</a:t>
              </a:r>
              <a:r>
                <a:rPr kumimoji="0" lang="en-US" sz="1800" b="0" i="0" u="none" strike="noStrike" kern="1200" cap="none" spc="0" normalizeH="0" baseline="0" noProof="0" dirty="0">
                  <a:ln>
                    <a:noFill/>
                  </a:ln>
                  <a:solidFill>
                    <a:srgbClr val="FF990F"/>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(n = 39)</a:t>
              </a:r>
            </a:p>
            <a:p>
              <a:pPr marL="290513" marR="0" lvl="1" indent="-285750" algn="l" defTabSz="914400" rtl="0" eaLnBrk="1" fontAlgn="auto" latinLnBrk="0" hangingPunct="1">
                <a:lnSpc>
                  <a:spcPct val="100000"/>
                </a:lnSpc>
                <a:spcBef>
                  <a:spcPts val="700"/>
                </a:spcBef>
                <a:spcAft>
                  <a:spcPts val="70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High burden group </a:t>
              </a:r>
              <a:b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K10 total score ≥ 20</a:t>
              </a:r>
            </a:p>
          </p:txBody>
        </p:sp>
      </p:grpSp>
      <p:grpSp>
        <p:nvGrpSpPr>
          <p:cNvPr id="14" name="Group 13">
            <a:extLst>
              <a:ext uri="{FF2B5EF4-FFF2-40B4-BE49-F238E27FC236}">
                <a16:creationId xmlns:a16="http://schemas.microsoft.com/office/drawing/2014/main" id="{CB3BC84A-DC31-2BF6-BEAB-6790DE055AE7}"/>
              </a:ext>
            </a:extLst>
          </p:cNvPr>
          <p:cNvGrpSpPr>
            <a:grpSpLocks noChangeAspect="1"/>
          </p:cNvGrpSpPr>
          <p:nvPr/>
        </p:nvGrpSpPr>
        <p:grpSpPr>
          <a:xfrm>
            <a:off x="6473455" y="1055417"/>
            <a:ext cx="4914091" cy="4320000"/>
            <a:chOff x="6457300" y="956809"/>
            <a:chExt cx="5400000" cy="4747165"/>
          </a:xfrm>
        </p:grpSpPr>
        <p:grpSp>
          <p:nvGrpSpPr>
            <p:cNvPr id="15" name="Group 14">
              <a:extLst>
                <a:ext uri="{FF2B5EF4-FFF2-40B4-BE49-F238E27FC236}">
                  <a16:creationId xmlns:a16="http://schemas.microsoft.com/office/drawing/2014/main" id="{F9FAB75A-B752-3D3C-1F7E-D28D880A0E5D}"/>
                </a:ext>
              </a:extLst>
            </p:cNvPr>
            <p:cNvGrpSpPr>
              <a:grpSpLocks noChangeAspect="1"/>
            </p:cNvGrpSpPr>
            <p:nvPr/>
          </p:nvGrpSpPr>
          <p:grpSpPr>
            <a:xfrm>
              <a:off x="6457300" y="1603140"/>
              <a:ext cx="5400000" cy="4100834"/>
              <a:chOff x="398771" y="1720409"/>
              <a:chExt cx="6019346" cy="4571157"/>
            </a:xfrm>
          </p:grpSpPr>
          <p:graphicFrame>
            <p:nvGraphicFramePr>
              <p:cNvPr id="17" name="Chart Placeholder 7">
                <a:extLst>
                  <a:ext uri="{FF2B5EF4-FFF2-40B4-BE49-F238E27FC236}">
                    <a16:creationId xmlns:a16="http://schemas.microsoft.com/office/drawing/2014/main" id="{F54532ED-A822-F5B9-1135-39BF1C90571F}"/>
                  </a:ext>
                </a:extLst>
              </p:cNvPr>
              <p:cNvGraphicFramePr>
                <a:graphicFrameLocks/>
              </p:cNvGraphicFramePr>
              <p:nvPr>
                <p:extLst>
                  <p:ext uri="{D42A27DB-BD31-4B8C-83A1-F6EECF244321}">
                    <p14:modId xmlns:p14="http://schemas.microsoft.com/office/powerpoint/2010/main" val="3095076584"/>
                  </p:ext>
                </p:extLst>
              </p:nvPr>
            </p:nvGraphicFramePr>
            <p:xfrm>
              <a:off x="398771" y="1720409"/>
              <a:ext cx="6019346" cy="457115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7B9DA1DC-D778-05D2-CF61-B104C7D5FE0E}"/>
                  </a:ext>
                </a:extLst>
              </p:cNvPr>
              <p:cNvSpPr txBox="1"/>
              <p:nvPr/>
            </p:nvSpPr>
            <p:spPr>
              <a:xfrm>
                <a:off x="1498489" y="2642869"/>
                <a:ext cx="3529864" cy="2466114"/>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0" b="0" i="0" u="none" strike="noStrike" kern="1200" cap="none" spc="0" normalizeH="0" baseline="0" noProof="0" dirty="0">
                    <a:ln>
                      <a:noFill/>
                    </a:ln>
                    <a:solidFill>
                      <a:srgbClr val="F5F1E7"/>
                    </a:solidFill>
                    <a:effectLst/>
                    <a:uLnTx/>
                    <a:uFillTx/>
                    <a:latin typeface="Playtime" panose="02000000000000000000" pitchFamily="2" charset="77"/>
                    <a:ea typeface="+mn-ea"/>
                    <a:cs typeface="+mn-cs"/>
                  </a:rPr>
                  <a:t>50.8%</a:t>
                </a:r>
                <a:endParaRPr kumimoji="0" lang="en-US" sz="7500" b="0" i="0" u="none" strike="noStrike" kern="1200" cap="none" spc="0" normalizeH="0" baseline="30000" noProof="0" dirty="0">
                  <a:ln>
                    <a:noFill/>
                  </a:ln>
                  <a:solidFill>
                    <a:srgbClr val="F5F1E7"/>
                  </a:solidFill>
                  <a:effectLst/>
                  <a:uLnTx/>
                  <a:uFillTx/>
                  <a:latin typeface="Playtime" panose="02000000000000000000" pitchFamily="2" charset="77"/>
                  <a:ea typeface="+mn-ea"/>
                  <a:cs typeface="+mn-cs"/>
                </a:endParaRPr>
              </a:p>
            </p:txBody>
          </p:sp>
        </p:grpSp>
        <p:sp>
          <p:nvSpPr>
            <p:cNvPr id="16" name="TextBox 15">
              <a:extLst>
                <a:ext uri="{FF2B5EF4-FFF2-40B4-BE49-F238E27FC236}">
                  <a16:creationId xmlns:a16="http://schemas.microsoft.com/office/drawing/2014/main" id="{F8405068-7B26-481B-701F-14D4747B0049}"/>
                </a:ext>
              </a:extLst>
            </p:cNvPr>
            <p:cNvSpPr txBox="1"/>
            <p:nvPr/>
          </p:nvSpPr>
          <p:spPr>
            <a:xfrm>
              <a:off x="8025598" y="956809"/>
              <a:ext cx="1800000" cy="507831"/>
            </a:xfrm>
            <a:prstGeom prst="rect">
              <a:avLst/>
            </a:prstGeom>
            <a:noFill/>
          </p:spPr>
          <p:txBody>
            <a:bodyPr wrap="square">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Overall</a:t>
              </a:r>
            </a:p>
          </p:txBody>
        </p:sp>
      </p:grpSp>
      <p:sp>
        <p:nvSpPr>
          <p:cNvPr id="3" name="Content Placeholder 2">
            <a:extLst>
              <a:ext uri="{FF2B5EF4-FFF2-40B4-BE49-F238E27FC236}">
                <a16:creationId xmlns:a16="http://schemas.microsoft.com/office/drawing/2014/main" id="{1484253D-F6FF-D22D-3A05-E03AF22C6390}"/>
              </a:ext>
            </a:extLst>
          </p:cNvPr>
          <p:cNvSpPr txBox="1">
            <a:spLocks/>
          </p:cNvSpPr>
          <p:nvPr/>
        </p:nvSpPr>
        <p:spPr>
          <a:xfrm>
            <a:off x="8719648" y="6281773"/>
            <a:ext cx="3929865" cy="349687"/>
          </a:xfrm>
          <a:prstGeom prst="rect">
            <a:avLst/>
          </a:prstGeom>
        </p:spPr>
        <p:txBody>
          <a:bodyPr vert="horz" lIns="0" tIns="0" rIns="0" bIns="0" rtlCol="0">
            <a:noAutofit/>
          </a:bodyPr>
          <a:lstStyle>
            <a:lvl1pPr marL="0" indent="0" algn="l" defTabSz="914400" rtl="0" eaLnBrk="1" latinLnBrk="0" hangingPunct="1">
              <a:lnSpc>
                <a:spcPct val="100000"/>
              </a:lnSpc>
              <a:spcBef>
                <a:spcPts val="700"/>
              </a:spcBef>
              <a:spcAft>
                <a:spcPts val="700"/>
              </a:spcAft>
              <a:buFont typeface="Arial" panose="020B0604020202020204" pitchFamily="34" charset="0"/>
              <a:buNone/>
              <a:defRPr sz="2100" kern="1200">
                <a:solidFill>
                  <a:schemeClr val="accent1"/>
                </a:solidFill>
                <a:latin typeface="+mn-lt"/>
                <a:ea typeface="+mn-ea"/>
                <a:cs typeface="+mn-cs"/>
              </a:defRPr>
            </a:lvl1pPr>
            <a:lvl2pPr marL="4763" indent="0" algn="l" defTabSz="914400" rtl="0" eaLnBrk="1" latinLnBrk="0" hangingPunct="1">
              <a:lnSpc>
                <a:spcPct val="100000"/>
              </a:lnSpc>
              <a:spcBef>
                <a:spcPts val="700"/>
              </a:spcBef>
              <a:spcAft>
                <a:spcPts val="700"/>
              </a:spcAft>
              <a:buFont typeface="Arial" panose="020B0604020202020204" pitchFamily="34" charset="0"/>
              <a:buNone/>
              <a:tabLst/>
              <a:defRPr sz="1500" kern="1200">
                <a:solidFill>
                  <a:schemeClr val="accent1"/>
                </a:solidFill>
                <a:latin typeface="+mn-lt"/>
                <a:ea typeface="+mn-ea"/>
                <a:cs typeface="+mn-cs"/>
              </a:defRPr>
            </a:lvl2pPr>
            <a:lvl3pPr marL="180975"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3pPr>
            <a:lvl4pPr marL="357188"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4pPr>
            <a:lvl5pPr marL="533400"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lgn="l" defTabSz="914400" rtl="0" eaLnBrk="1" fontAlgn="auto" latinLnBrk="0" hangingPunct="1">
              <a:lnSpc>
                <a:spcPct val="100000"/>
              </a:lnSpc>
              <a:spcBef>
                <a:spcPts val="700"/>
              </a:spcBef>
              <a:spcAft>
                <a:spcPts val="700"/>
              </a:spcAft>
              <a:buClrTx/>
              <a:buSzTx/>
              <a:tabLst/>
              <a:defRPr/>
            </a:pPr>
            <a:r>
              <a:rPr kumimoji="0" lang="en-US" sz="1400" b="0" i="0" u="none" strike="noStrike" kern="1200" cap="none" spc="0" normalizeH="0" baseline="0" noProof="0" dirty="0">
                <a:ln>
                  <a:noFill/>
                </a:ln>
                <a:solidFill>
                  <a:srgbClr val="F5F1E7"/>
                </a:solidFill>
                <a:effectLst/>
                <a:uLnTx/>
                <a:uFillTx/>
                <a:latin typeface="Arial" panose="020B0604020202020204" pitchFamily="34" charset="0"/>
                <a:ea typeface="+mn-ea"/>
                <a:cs typeface="Arial" panose="020B0604020202020204" pitchFamily="34" charset="0"/>
              </a:rPr>
              <a:t>S Moller AGW 4/9/23</a:t>
            </a:r>
          </a:p>
        </p:txBody>
      </p:sp>
      <p:sp>
        <p:nvSpPr>
          <p:cNvPr id="19" name="Content Placeholder 2">
            <a:extLst>
              <a:ext uri="{FF2B5EF4-FFF2-40B4-BE49-F238E27FC236}">
                <a16:creationId xmlns:a16="http://schemas.microsoft.com/office/drawing/2014/main" id="{DB17748C-7B71-1E60-5A5B-A3E648139DD1}"/>
              </a:ext>
            </a:extLst>
          </p:cNvPr>
          <p:cNvSpPr txBox="1">
            <a:spLocks/>
          </p:cNvSpPr>
          <p:nvPr/>
        </p:nvSpPr>
        <p:spPr>
          <a:xfrm>
            <a:off x="2407844" y="5369242"/>
            <a:ext cx="8339886" cy="1160368"/>
          </a:xfrm>
          <a:prstGeom prst="rect">
            <a:avLst/>
          </a:prstGeom>
          <a:solidFill>
            <a:srgbClr val="FFAF39"/>
          </a:solidFill>
        </p:spPr>
        <p:txBody>
          <a:bodyPr vert="horz" lIns="108000" tIns="108000" rIns="108000" bIns="108000" rtlCol="0">
            <a:noAutofit/>
          </a:bodyPr>
          <a:lstStyle>
            <a:lvl1pPr marL="0" indent="0" algn="l" defTabSz="914400" rtl="0" eaLnBrk="1" latinLnBrk="0" hangingPunct="1">
              <a:lnSpc>
                <a:spcPct val="100000"/>
              </a:lnSpc>
              <a:spcBef>
                <a:spcPts val="700"/>
              </a:spcBef>
              <a:spcAft>
                <a:spcPts val="700"/>
              </a:spcAft>
              <a:buFont typeface="Arial" panose="020B0604020202020204" pitchFamily="34" charset="0"/>
              <a:buNone/>
              <a:defRPr sz="2100" kern="1200">
                <a:solidFill>
                  <a:schemeClr val="accent1"/>
                </a:solidFill>
                <a:latin typeface="+mn-lt"/>
                <a:ea typeface="+mn-ea"/>
                <a:cs typeface="+mn-cs"/>
              </a:defRPr>
            </a:lvl1pPr>
            <a:lvl2pPr marL="4763" indent="0" algn="l" defTabSz="914400" rtl="0" eaLnBrk="1" latinLnBrk="0" hangingPunct="1">
              <a:lnSpc>
                <a:spcPct val="100000"/>
              </a:lnSpc>
              <a:spcBef>
                <a:spcPts val="700"/>
              </a:spcBef>
              <a:spcAft>
                <a:spcPts val="700"/>
              </a:spcAft>
              <a:buFont typeface="Arial" panose="020B0604020202020204" pitchFamily="34" charset="0"/>
              <a:buNone/>
              <a:tabLst/>
              <a:defRPr sz="1500" kern="1200">
                <a:solidFill>
                  <a:schemeClr val="accent1"/>
                </a:solidFill>
                <a:latin typeface="+mn-lt"/>
                <a:ea typeface="+mn-ea"/>
                <a:cs typeface="+mn-cs"/>
              </a:defRPr>
            </a:lvl2pPr>
            <a:lvl3pPr marL="180975"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3pPr>
            <a:lvl4pPr marL="357188"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4pPr>
            <a:lvl5pPr marL="533400"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en-US" sz="1800" b="1" dirty="0">
                <a:solidFill>
                  <a:srgbClr val="361263"/>
                </a:solidFill>
                <a:latin typeface="Arial" panose="020B0604020202020204" pitchFamily="34" charset="0"/>
                <a:cs typeface="Arial" panose="020B0604020202020204" pitchFamily="34" charset="0"/>
              </a:rPr>
              <a:t>Seeing someone for mental health issues 64 (25.1%) </a:t>
            </a:r>
          </a:p>
          <a:p>
            <a:pPr marL="4763" marR="0" lvl="1" indent="0" algn="l" defTabSz="914400" rtl="0" eaLnBrk="1" fontAlgn="auto" latinLnBrk="0" hangingPunct="1">
              <a:lnSpc>
                <a:spcPct val="100000"/>
              </a:lnSpc>
              <a:spcBef>
                <a:spcPts val="700"/>
              </a:spcBef>
              <a:spcAft>
                <a:spcPts val="70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361263"/>
                </a:solidFill>
                <a:effectLst/>
                <a:uLnTx/>
                <a:uFillTx/>
                <a:latin typeface="Arial" panose="020B0604020202020204" pitchFamily="34" charset="0"/>
                <a:ea typeface="+mn-ea"/>
                <a:cs typeface="Arial" panose="020B0604020202020204" pitchFamily="34" charset="0"/>
              </a:rPr>
              <a:t>Not asked about mental health issues by health professional in last 12 months 159 (62.4 %)</a:t>
            </a:r>
            <a:endParaRPr kumimoji="0" lang="en-US" sz="1800" b="0" i="0" u="none" strike="noStrike" kern="1200" cap="none" spc="0" normalizeH="0" baseline="0" noProof="0" dirty="0">
              <a:ln>
                <a:noFill/>
              </a:ln>
              <a:solidFill>
                <a:srgbClr val="36126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058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3092-F356-C011-2DD7-BE6A5D8D7F79}"/>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Experience Survey Results</a:t>
            </a:r>
          </a:p>
        </p:txBody>
      </p:sp>
      <p:sp>
        <p:nvSpPr>
          <p:cNvPr id="5" name="Slide Number Placeholder 4">
            <a:extLst>
              <a:ext uri="{FF2B5EF4-FFF2-40B4-BE49-F238E27FC236}">
                <a16:creationId xmlns:a16="http://schemas.microsoft.com/office/drawing/2014/main" id="{E7171FDA-38A5-CD8C-BD37-914F0CA80CB7}"/>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18</a:t>
            </a:fld>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9D2C61A-8A68-A783-128D-AB9DC7B55C8B}"/>
              </a:ext>
            </a:extLst>
          </p:cNvPr>
          <p:cNvSpPr txBox="1"/>
          <p:nvPr/>
        </p:nvSpPr>
        <p:spPr>
          <a:xfrm>
            <a:off x="1906083" y="1056614"/>
            <a:ext cx="8379831" cy="369332"/>
          </a:xfrm>
          <a:prstGeom prst="rect">
            <a:avLst/>
          </a:prstGeom>
          <a:noFill/>
        </p:spPr>
        <p:txBody>
          <a:bodyPr wrap="square">
            <a:spAutoFit/>
          </a:bodyPr>
          <a:lstStyle/>
          <a:p>
            <a:pPr>
              <a:spcAft>
                <a:spcPts val="600"/>
              </a:spcAft>
            </a:pPr>
            <a:r>
              <a:rPr lang="en-AU" sz="1800" kern="100" dirty="0">
                <a:solidFill>
                  <a:srgbClr val="361263"/>
                </a:solidFill>
                <a:effectLst/>
                <a:latin typeface="Mangal Pro" panose="00000500000000000000" pitchFamily="2" charset="0"/>
                <a:ea typeface="Calibri" panose="020F0502020204030204" pitchFamily="34" charset="0"/>
                <a:cs typeface="Times New Roman" panose="02020603050405020304" pitchFamily="18" charset="0"/>
              </a:rPr>
              <a:t>Comparison of youth with high (%) and low (%) psychological burden</a:t>
            </a:r>
          </a:p>
        </p:txBody>
      </p:sp>
      <p:graphicFrame>
        <p:nvGraphicFramePr>
          <p:cNvPr id="18" name="Table 17">
            <a:extLst>
              <a:ext uri="{FF2B5EF4-FFF2-40B4-BE49-F238E27FC236}">
                <a16:creationId xmlns:a16="http://schemas.microsoft.com/office/drawing/2014/main" id="{31E2D364-8983-AB7B-233D-1130E6C27745}"/>
              </a:ext>
            </a:extLst>
          </p:cNvPr>
          <p:cNvGraphicFramePr>
            <a:graphicFrameLocks noGrp="1"/>
          </p:cNvGraphicFramePr>
          <p:nvPr>
            <p:extLst>
              <p:ext uri="{D42A27DB-BD31-4B8C-83A1-F6EECF244321}">
                <p14:modId xmlns:p14="http://schemas.microsoft.com/office/powerpoint/2010/main" val="1469893029"/>
              </p:ext>
            </p:extLst>
          </p:nvPr>
        </p:nvGraphicFramePr>
        <p:xfrm>
          <a:off x="1649896" y="1540564"/>
          <a:ext cx="8390976" cy="5294084"/>
        </p:xfrm>
        <a:graphic>
          <a:graphicData uri="http://schemas.openxmlformats.org/drawingml/2006/table">
            <a:tbl>
              <a:tblPr firstRow="1" firstCol="1" bandRow="1">
                <a:tableStyleId>{5C22544A-7EE6-4342-B048-85BDC9FD1C3A}</a:tableStyleId>
              </a:tblPr>
              <a:tblGrid>
                <a:gridCol w="6901498">
                  <a:extLst>
                    <a:ext uri="{9D8B030D-6E8A-4147-A177-3AD203B41FA5}">
                      <a16:colId xmlns:a16="http://schemas.microsoft.com/office/drawing/2014/main" val="3342258229"/>
                    </a:ext>
                  </a:extLst>
                </a:gridCol>
                <a:gridCol w="1489478">
                  <a:extLst>
                    <a:ext uri="{9D8B030D-6E8A-4147-A177-3AD203B41FA5}">
                      <a16:colId xmlns:a16="http://schemas.microsoft.com/office/drawing/2014/main" val="2309859754"/>
                    </a:ext>
                  </a:extLst>
                </a:gridCol>
              </a:tblGrid>
              <a:tr h="496760">
                <a:tc>
                  <a:txBody>
                    <a:bodyPr/>
                    <a:lstStyle/>
                    <a:p>
                      <a:pPr>
                        <a:lnSpc>
                          <a:spcPts val="1200"/>
                        </a:lnSpc>
                        <a:spcAft>
                          <a:spcPts val="600"/>
                        </a:spcAft>
                      </a:pPr>
                      <a:r>
                        <a:rPr lang="en-AU" sz="1200" b="0" kern="0" dirty="0">
                          <a:effectLst/>
                          <a:latin typeface="Arial" panose="020B0604020202020204" pitchFamily="34" charset="0"/>
                          <a:cs typeface="Arial" panose="020B0604020202020204" pitchFamily="34" charset="0"/>
                        </a:rPr>
                        <a:t>Demographics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ts val="1200"/>
                        </a:lnSpc>
                        <a:spcAft>
                          <a:spcPts val="600"/>
                        </a:spcAft>
                      </a:pPr>
                      <a:r>
                        <a:rPr lang="en-AU" sz="1200" kern="0">
                          <a:effectLst/>
                          <a:latin typeface="Arial" panose="020B0604020202020204" pitchFamily="34" charset="0"/>
                          <a:cs typeface="Arial" panose="020B0604020202020204" pitchFamily="34" charset="0"/>
                        </a:rPr>
                        <a:t>Combined</a:t>
                      </a:r>
                      <a:r>
                        <a:rPr lang="en-AU" sz="1200" kern="10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1141528"/>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Gender – Female</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dirty="0">
                          <a:effectLst/>
                          <a:latin typeface="Arial" panose="020B0604020202020204" pitchFamily="34" charset="0"/>
                          <a:cs typeface="Arial" panose="020B0604020202020204" pitchFamily="34" charset="0"/>
                        </a:rPr>
                        <a:t>60.2% vs. 36.3%</a:t>
                      </a:r>
                      <a:r>
                        <a:rPr lang="en-AU" sz="1200" kern="0" baseline="30000" dirty="0">
                          <a:effectLst/>
                          <a:latin typeface="Arial" panose="020B0604020202020204" pitchFamily="34" charset="0"/>
                          <a:cs typeface="Arial" panose="020B0604020202020204" pitchFamily="34" charset="0"/>
                        </a:rPr>
                        <a:t>**</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83330799"/>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Age ≥ 16 years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54.7% vs. 35.5%</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39163750"/>
                  </a:ext>
                </a:extLst>
              </a:tr>
              <a:tr h="247966">
                <a:tc>
                  <a:txBody>
                    <a:bodyPr/>
                    <a:lstStyle/>
                    <a:p>
                      <a:pPr>
                        <a:lnSpc>
                          <a:spcPts val="1200"/>
                        </a:lnSpc>
                        <a:spcAft>
                          <a:spcPts val="600"/>
                        </a:spcAft>
                      </a:pPr>
                      <a:r>
                        <a:rPr lang="en-AU" sz="1200" b="0" kern="0" dirty="0">
                          <a:effectLst/>
                          <a:latin typeface="Arial" panose="020B0604020202020204" pitchFamily="34" charset="0"/>
                          <a:cs typeface="Arial" panose="020B0604020202020204" pitchFamily="34" charset="0"/>
                        </a:rPr>
                        <a:t>Clinical characteristics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0558680"/>
                  </a:ext>
                </a:extLst>
              </a:tr>
              <a:tr h="333937">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Manitoba Index - Active IBD</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75.4% vs. 57.7%</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8945248"/>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PRO3 – Active IBD (Crohn's disease)</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58.2% vs. 25.7%</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0648456"/>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Past-year overnight inpatient care</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44.4% vs. 31.7%</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7338109"/>
                  </a:ext>
                </a:extLst>
              </a:tr>
              <a:tr h="247966">
                <a:tc>
                  <a:txBody>
                    <a:bodyPr/>
                    <a:lstStyle/>
                    <a:p>
                      <a:pPr marL="114300">
                        <a:lnSpc>
                          <a:spcPts val="1200"/>
                        </a:lnSpc>
                        <a:spcAft>
                          <a:spcPts val="600"/>
                        </a:spcAft>
                      </a:pPr>
                      <a:r>
                        <a:rPr lang="en-AU" sz="1200" b="0" kern="0" dirty="0">
                          <a:effectLst/>
                          <a:latin typeface="Arial" panose="020B0604020202020204" pitchFamily="34" charset="0"/>
                          <a:cs typeface="Arial" panose="020B0604020202020204" pitchFamily="34" charset="0"/>
                        </a:rPr>
                        <a:t>       &gt; 6 weeks past-year mental health meds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15.7% vs. 2.4%</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56602235"/>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Current mental health meds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16.5% vs. 4.0%</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98325787"/>
                  </a:ext>
                </a:extLst>
              </a:tr>
              <a:tr h="247966">
                <a:tc>
                  <a:txBody>
                    <a:bodyPr/>
                    <a:lstStyle/>
                    <a:p>
                      <a:pPr>
                        <a:lnSpc>
                          <a:spcPts val="1200"/>
                        </a:lnSpc>
                        <a:spcAft>
                          <a:spcPts val="600"/>
                        </a:spcAft>
                      </a:pPr>
                      <a:r>
                        <a:rPr lang="en-AU" sz="1200" b="0" kern="0">
                          <a:effectLst/>
                          <a:latin typeface="Arial" panose="020B0604020202020204" pitchFamily="34" charset="0"/>
                          <a:cs typeface="Arial" panose="020B0604020202020204" pitchFamily="34" charset="0"/>
                        </a:rPr>
                        <a:t>Mental health support</a:t>
                      </a:r>
                      <a:endParaRPr lang="en-AU" sz="1200" b="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26020264"/>
                  </a:ext>
                </a:extLst>
              </a:tr>
              <a:tr h="247966">
                <a:tc>
                  <a:txBody>
                    <a:bodyPr/>
                    <a:lstStyle/>
                    <a:p>
                      <a:pPr marL="114300">
                        <a:lnSpc>
                          <a:spcPts val="1200"/>
                        </a:lnSpc>
                        <a:spcAft>
                          <a:spcPts val="600"/>
                        </a:spcAft>
                      </a:pPr>
                      <a:r>
                        <a:rPr lang="en-AU" sz="1200" b="0" kern="0" dirty="0">
                          <a:effectLst/>
                          <a:latin typeface="Arial" panose="020B0604020202020204" pitchFamily="34" charset="0"/>
                          <a:cs typeface="Arial" panose="020B0604020202020204" pitchFamily="34" charset="0"/>
                        </a:rPr>
                        <a:t>       Current youth professional mental health support – ‘Yes’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40.6% vs 8.1%</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74138514"/>
                  </a:ext>
                </a:extLst>
              </a:tr>
              <a:tr h="247966">
                <a:tc>
                  <a:txBody>
                    <a:bodyPr/>
                    <a:lstStyle/>
                    <a:p>
                      <a:pPr>
                        <a:lnSpc>
                          <a:spcPts val="1200"/>
                        </a:lnSpc>
                        <a:spcAft>
                          <a:spcPts val="600"/>
                        </a:spcAft>
                      </a:pPr>
                      <a:r>
                        <a:rPr lang="en-AU" sz="1200" b="0" kern="0" dirty="0">
                          <a:effectLst/>
                          <a:latin typeface="Arial" panose="020B0604020202020204" pitchFamily="34" charset="0"/>
                          <a:cs typeface="Arial" panose="020B0604020202020204" pitchFamily="34" charset="0"/>
                        </a:rPr>
                        <a:t>Care quality/information &amp; education</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43658191"/>
                  </a:ext>
                </a:extLst>
              </a:tr>
              <a:tr h="247966">
                <a:tc>
                  <a:txBody>
                    <a:bodyPr/>
                    <a:lstStyle/>
                    <a:p>
                      <a:pPr marL="114300">
                        <a:lnSpc>
                          <a:spcPts val="1200"/>
                        </a:lnSpc>
                        <a:spcAft>
                          <a:spcPts val="600"/>
                        </a:spcAft>
                      </a:pPr>
                      <a:r>
                        <a:rPr lang="en-AU" sz="1200" b="0" kern="0" dirty="0">
                          <a:effectLst/>
                          <a:latin typeface="Arial" panose="020B0604020202020204" pitchFamily="34" charset="0"/>
                          <a:cs typeface="Arial" panose="020B0604020202020204" pitchFamily="34" charset="0"/>
                        </a:rPr>
                        <a:t>       Plan with IBD team for worsening disease/side effects –‘Yes’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51.6% vs. 64.5%</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1674321"/>
                  </a:ext>
                </a:extLst>
              </a:tr>
              <a:tr h="247966">
                <a:tc>
                  <a:txBody>
                    <a:bodyPr/>
                    <a:lstStyle/>
                    <a:p>
                      <a:pPr marL="114300">
                        <a:lnSpc>
                          <a:spcPts val="1200"/>
                        </a:lnSpc>
                        <a:spcAft>
                          <a:spcPts val="600"/>
                        </a:spcAft>
                      </a:pPr>
                      <a:r>
                        <a:rPr lang="en-AU" sz="1200" b="0" kern="0" dirty="0">
                          <a:effectLst/>
                          <a:latin typeface="Arial" panose="020B0604020202020204" pitchFamily="34" charset="0"/>
                          <a:cs typeface="Arial" panose="020B0604020202020204" pitchFamily="34" charset="0"/>
                        </a:rPr>
                        <a:t>       Member of IBD team explained care/treatment options – ‘Yes, completely’</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43.0% vs. 58.5%</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7433640"/>
                  </a:ext>
                </a:extLst>
              </a:tr>
              <a:tr h="247966">
                <a:tc>
                  <a:txBody>
                    <a:bodyPr/>
                    <a:lstStyle/>
                    <a:p>
                      <a:pPr marL="114300">
                        <a:lnSpc>
                          <a:spcPts val="1200"/>
                        </a:lnSpc>
                        <a:spcAft>
                          <a:spcPts val="600"/>
                        </a:spcAft>
                      </a:pPr>
                      <a:r>
                        <a:rPr lang="en-AU" sz="1200" b="0" kern="0" dirty="0">
                          <a:effectLst/>
                          <a:latin typeface="Arial" panose="020B0604020202020204" pitchFamily="34" charset="0"/>
                          <a:cs typeface="Arial" panose="020B0604020202020204" pitchFamily="34" charset="0"/>
                        </a:rPr>
                        <a:t>       Planned annual review –'Yes'</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74.2% vs. 84.7%</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27333374"/>
                  </a:ext>
                </a:extLst>
              </a:tr>
              <a:tr h="495931">
                <a:tc>
                  <a:txBody>
                    <a:bodyPr/>
                    <a:lstStyle/>
                    <a:p>
                      <a:pPr>
                        <a:lnSpc>
                          <a:spcPts val="1200"/>
                        </a:lnSpc>
                        <a:spcAft>
                          <a:spcPts val="600"/>
                        </a:spcAft>
                      </a:pPr>
                      <a:r>
                        <a:rPr lang="en-AU" sz="1200" b="0" kern="0" dirty="0">
                          <a:effectLst/>
                          <a:latin typeface="Arial" panose="020B0604020202020204" pitchFamily="34" charset="0"/>
                          <a:cs typeface="Arial" panose="020B0604020202020204" pitchFamily="34" charset="0"/>
                        </a:rPr>
                        <a:t>Enough information from IBD-related queries directed at healthcare professionals - 'Yes, completely'</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62247200"/>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Specialist doctor</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47.2% vs. 61.3%</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5994936"/>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Pharmacist</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a:effectLst/>
                          <a:latin typeface="Arial" panose="020B0604020202020204" pitchFamily="34" charset="0"/>
                          <a:cs typeface="Arial" panose="020B0604020202020204" pitchFamily="34" charset="0"/>
                        </a:rPr>
                        <a:t>20.0% vs. 39.7%</a:t>
                      </a:r>
                      <a:r>
                        <a:rPr lang="en-AU" sz="1200" kern="0" baseline="30000">
                          <a:effectLst/>
                          <a:latin typeface="Arial" panose="020B0604020202020204" pitchFamily="34" charset="0"/>
                          <a:cs typeface="Arial" panose="020B0604020202020204" pitchFamily="34" charset="0"/>
                        </a:rPr>
                        <a:t>*</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7239402"/>
                  </a:ext>
                </a:extLst>
              </a:tr>
              <a:tr h="247966">
                <a:tc>
                  <a:txBody>
                    <a:bodyPr/>
                    <a:lstStyle/>
                    <a:p>
                      <a:pPr indent="114300">
                        <a:lnSpc>
                          <a:spcPts val="1200"/>
                        </a:lnSpc>
                        <a:spcAft>
                          <a:spcPts val="600"/>
                        </a:spcAft>
                      </a:pPr>
                      <a:r>
                        <a:rPr lang="en-AU" sz="1200" b="0" kern="0" dirty="0">
                          <a:effectLst/>
                          <a:latin typeface="Arial" panose="020B0604020202020204" pitchFamily="34" charset="0"/>
                          <a:cs typeface="Arial" panose="020B0604020202020204" pitchFamily="34" charset="0"/>
                        </a:rPr>
                        <a:t>       Psychologist</a:t>
                      </a:r>
                      <a:endParaRPr lang="en-AU" sz="1200" b="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1200" kern="0" dirty="0">
                          <a:effectLst/>
                          <a:latin typeface="Arial" panose="020B0604020202020204" pitchFamily="34" charset="0"/>
                          <a:cs typeface="Arial" panose="020B0604020202020204" pitchFamily="34" charset="0"/>
                        </a:rPr>
                        <a:t>22.0% vs. 56.0%</a:t>
                      </a:r>
                      <a:r>
                        <a:rPr lang="en-AU" sz="1200" kern="0" baseline="30000" dirty="0">
                          <a:effectLst/>
                          <a:latin typeface="Arial" panose="020B0604020202020204" pitchFamily="34" charset="0"/>
                          <a:cs typeface="Arial" panose="020B0604020202020204" pitchFamily="34" charset="0"/>
                        </a:rPr>
                        <a:t>**</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81826266"/>
                  </a:ext>
                </a:extLst>
              </a:tr>
            </a:tbl>
          </a:graphicData>
        </a:graphic>
      </p:graphicFrame>
    </p:spTree>
    <p:extLst>
      <p:ext uri="{BB962C8B-B14F-4D97-AF65-F5344CB8AC3E}">
        <p14:creationId xmlns:p14="http://schemas.microsoft.com/office/powerpoint/2010/main" val="234897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B2EF361-CFB1-789A-4503-FD6052D2D494}"/>
              </a:ext>
            </a:extLst>
          </p:cNvPr>
          <p:cNvPicPr>
            <a:picLocks noGrp="1" noChangeAspect="1"/>
          </p:cNvPicPr>
          <p:nvPr>
            <p:ph type="pic" sz="quarter" idx="13"/>
          </p:nvPr>
        </p:nvPicPr>
        <p:blipFill>
          <a:blip r:embed="rId3"/>
          <a:srcRect/>
          <a:stretch/>
        </p:blipFill>
        <p:spPr>
          <a:xfrm>
            <a:off x="6903308" y="0"/>
            <a:ext cx="5288629" cy="6858000"/>
          </a:xfrm>
        </p:spPr>
      </p:pic>
      <p:sp>
        <p:nvSpPr>
          <p:cNvPr id="3" name="Title 2">
            <a:extLst>
              <a:ext uri="{FF2B5EF4-FFF2-40B4-BE49-F238E27FC236}">
                <a16:creationId xmlns:a16="http://schemas.microsoft.com/office/drawing/2014/main" id="{267E897F-303C-6F5B-E989-9E8BDC5D2394}"/>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Experience Survey Results</a:t>
            </a:r>
          </a:p>
        </p:txBody>
      </p:sp>
      <p:sp>
        <p:nvSpPr>
          <p:cNvPr id="5" name="Footer Placeholder 4">
            <a:extLst>
              <a:ext uri="{FF2B5EF4-FFF2-40B4-BE49-F238E27FC236}">
                <a16:creationId xmlns:a16="http://schemas.microsoft.com/office/drawing/2014/main" id="{AB121257-CA68-CBFC-D591-542B95134E10}"/>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6" name="Slide Number Placeholder 5">
            <a:extLst>
              <a:ext uri="{FF2B5EF4-FFF2-40B4-BE49-F238E27FC236}">
                <a16:creationId xmlns:a16="http://schemas.microsoft.com/office/drawing/2014/main" id="{3DECF74E-E2F4-8C61-F489-4F058F089A12}"/>
              </a:ext>
            </a:extLst>
          </p:cNvPr>
          <p:cNvSpPr>
            <a:spLocks noGrp="1"/>
          </p:cNvSpPr>
          <p:nvPr>
            <p:ph type="sldNum" sz="quarter" idx="12"/>
          </p:nvPr>
        </p:nvSpPr>
        <p:spPr/>
        <p:txBody>
          <a:bodyPr/>
          <a:lstStyle/>
          <a:p>
            <a:endParaRPr lang="en-US"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458C3563-9DC6-2440-2252-8E0254BE82F0}"/>
                  </a:ext>
                </a:extLst>
              </p14:cNvPr>
              <p14:cNvContentPartPr/>
              <p14:nvPr/>
            </p14:nvContentPartPr>
            <p14:xfrm>
              <a:off x="3370868" y="3839885"/>
              <a:ext cx="360" cy="360"/>
            </p14:xfrm>
          </p:contentPart>
        </mc:Choice>
        <mc:Fallback xmlns="">
          <p:pic>
            <p:nvPicPr>
              <p:cNvPr id="8" name="Ink 7">
                <a:extLst>
                  <a:ext uri="{FF2B5EF4-FFF2-40B4-BE49-F238E27FC236}">
                    <a16:creationId xmlns:a16="http://schemas.microsoft.com/office/drawing/2014/main" id="{458C3563-9DC6-2440-2252-8E0254BE82F0}"/>
                  </a:ext>
                </a:extLst>
              </p:cNvPr>
              <p:cNvPicPr/>
              <p:nvPr/>
            </p:nvPicPr>
            <p:blipFill>
              <a:blip r:embed="rId5"/>
              <a:stretch>
                <a:fillRect/>
              </a:stretch>
            </p:blipFill>
            <p:spPr>
              <a:xfrm>
                <a:off x="3361868" y="3830885"/>
                <a:ext cx="18000" cy="18000"/>
              </a:xfrm>
              <a:prstGeom prst="rect">
                <a:avLst/>
              </a:prstGeom>
            </p:spPr>
          </p:pic>
        </mc:Fallback>
      </mc:AlternateContent>
      <p:graphicFrame>
        <p:nvGraphicFramePr>
          <p:cNvPr id="11" name="Table 10">
            <a:extLst>
              <a:ext uri="{FF2B5EF4-FFF2-40B4-BE49-F238E27FC236}">
                <a16:creationId xmlns:a16="http://schemas.microsoft.com/office/drawing/2014/main" id="{E1868E91-5000-594E-8157-98959180A5EF}"/>
              </a:ext>
            </a:extLst>
          </p:cNvPr>
          <p:cNvGraphicFramePr>
            <a:graphicFrameLocks noGrp="1"/>
          </p:cNvGraphicFramePr>
          <p:nvPr>
            <p:extLst>
              <p:ext uri="{D42A27DB-BD31-4B8C-83A1-F6EECF244321}">
                <p14:modId xmlns:p14="http://schemas.microsoft.com/office/powerpoint/2010/main" val="1469232687"/>
              </p:ext>
            </p:extLst>
          </p:nvPr>
        </p:nvGraphicFramePr>
        <p:xfrm>
          <a:off x="642311" y="2551816"/>
          <a:ext cx="5893062" cy="3451096"/>
        </p:xfrm>
        <a:graphic>
          <a:graphicData uri="http://schemas.openxmlformats.org/drawingml/2006/table">
            <a:tbl>
              <a:tblPr firstRow="1" firstCol="1" bandRow="1">
                <a:tableStyleId>{69C7853C-536D-4A76-A0AE-DD22124D55A5}</a:tableStyleId>
              </a:tblPr>
              <a:tblGrid>
                <a:gridCol w="2850438">
                  <a:extLst>
                    <a:ext uri="{9D8B030D-6E8A-4147-A177-3AD203B41FA5}">
                      <a16:colId xmlns:a16="http://schemas.microsoft.com/office/drawing/2014/main" val="3711996459"/>
                    </a:ext>
                  </a:extLst>
                </a:gridCol>
                <a:gridCol w="1475270">
                  <a:extLst>
                    <a:ext uri="{9D8B030D-6E8A-4147-A177-3AD203B41FA5}">
                      <a16:colId xmlns:a16="http://schemas.microsoft.com/office/drawing/2014/main" val="543823910"/>
                    </a:ext>
                  </a:extLst>
                </a:gridCol>
                <a:gridCol w="1439644">
                  <a:extLst>
                    <a:ext uri="{9D8B030D-6E8A-4147-A177-3AD203B41FA5}">
                      <a16:colId xmlns:a16="http://schemas.microsoft.com/office/drawing/2014/main" val="168503579"/>
                    </a:ext>
                  </a:extLst>
                </a:gridCol>
                <a:gridCol w="127710">
                  <a:extLst>
                    <a:ext uri="{9D8B030D-6E8A-4147-A177-3AD203B41FA5}">
                      <a16:colId xmlns:a16="http://schemas.microsoft.com/office/drawing/2014/main" val="2565498363"/>
                    </a:ext>
                  </a:extLst>
                </a:gridCol>
              </a:tblGrid>
              <a:tr h="322154">
                <a:tc>
                  <a:txBody>
                    <a:bodyPr/>
                    <a:lstStyle/>
                    <a:p>
                      <a:pPr>
                        <a:lnSpc>
                          <a:spcPts val="1200"/>
                        </a:lnSpc>
                      </a:pPr>
                      <a:endParaRPr lang="en-AU" sz="1200" kern="100" dirty="0">
                        <a:solidFill>
                          <a:srgbClr val="262626"/>
                        </a:solidFill>
                        <a:effectLst/>
                        <a:latin typeface="Arial" panose="020B060402020202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solidFill>
                            <a:schemeClr val="tx1"/>
                          </a:solidFill>
                          <a:effectLst/>
                          <a:latin typeface="Arial" panose="020B0604020202020204" pitchFamily="34" charset="0"/>
                          <a:cs typeface="Arial" panose="020B0604020202020204" pitchFamily="34" charset="0"/>
                        </a:rPr>
                        <a:t>Major city (72%)</a:t>
                      </a:r>
                      <a:endParaRPr lang="en-AU"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solidFill>
                            <a:schemeClr val="tx1"/>
                          </a:solidFill>
                          <a:effectLst/>
                          <a:latin typeface="Arial" panose="020B0604020202020204" pitchFamily="34" charset="0"/>
                          <a:cs typeface="Arial" panose="020B0604020202020204" pitchFamily="34" charset="0"/>
                        </a:rPr>
                        <a:t>Regional/rural (28%)</a:t>
                      </a:r>
                      <a:endParaRPr lang="en-AU" sz="12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dirty="0">
                          <a:solidFill>
                            <a:schemeClr val="tx1"/>
                          </a:solidFill>
                          <a:effectLst/>
                        </a:rPr>
                        <a:t> </a:t>
                      </a:r>
                      <a:endParaRPr lang="en-AU" sz="900" kern="100" dirty="0">
                        <a:solidFill>
                          <a:schemeClr val="tx1"/>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14952763"/>
                  </a:ext>
                </a:extLst>
              </a:tr>
              <a:tr h="283745">
                <a:tc>
                  <a:txBody>
                    <a:bodyPr/>
                    <a:lstStyle/>
                    <a:p>
                      <a:pPr>
                        <a:lnSpc>
                          <a:spcPts val="1200"/>
                        </a:lnSpc>
                      </a:pP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dirty="0">
                        <a:solidFill>
                          <a:srgbClr val="262626"/>
                        </a:solidFill>
                        <a:effectLst/>
                        <a:latin typeface="Arial" panose="020B060402020202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dirty="0">
                        <a:solidFill>
                          <a:srgbClr val="262626"/>
                        </a:solidFill>
                        <a:effectLst/>
                        <a:latin typeface="Arial" panose="020B060402020202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6234871"/>
                  </a:ext>
                </a:extLst>
              </a:tr>
              <a:tr h="369950">
                <a:tc>
                  <a:txBody>
                    <a:bodyPr/>
                    <a:lstStyle/>
                    <a:p>
                      <a:pPr>
                        <a:lnSpc>
                          <a:spcPts val="1200"/>
                        </a:lnSpc>
                      </a:pPr>
                      <a:r>
                        <a:rPr lang="en-AU" sz="1200" kern="100" dirty="0">
                          <a:effectLst/>
                          <a:latin typeface="Arial" panose="020B0604020202020204" pitchFamily="34" charset="0"/>
                          <a:cs typeface="Arial" panose="020B0604020202020204" pitchFamily="34" charset="0"/>
                        </a:rPr>
                        <a:t>Active IBD (</a:t>
                      </a:r>
                      <a:r>
                        <a:rPr lang="en-AU" sz="1200" kern="100" dirty="0" err="1">
                          <a:effectLst/>
                          <a:latin typeface="Arial" panose="020B0604020202020204" pitchFamily="34" charset="0"/>
                          <a:cs typeface="Arial" panose="020B0604020202020204" pitchFamily="34" charset="0"/>
                        </a:rPr>
                        <a:t>Mantioba</a:t>
                      </a:r>
                      <a:r>
                        <a:rPr lang="en-AU" sz="1200" kern="100" dirty="0">
                          <a:effectLst/>
                          <a:latin typeface="Arial" panose="020B0604020202020204" pitchFamily="34" charset="0"/>
                          <a:cs typeface="Arial" panose="020B0604020202020204" pitchFamily="34" charset="0"/>
                        </a:rPr>
                        <a:t> Index)</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115 (62.8 %)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effectLst/>
                          <a:latin typeface="Arial" panose="020B0604020202020204" pitchFamily="34" charset="0"/>
                          <a:cs typeface="Arial" panose="020B0604020202020204" pitchFamily="34" charset="0"/>
                        </a:rPr>
                        <a:t>51 (77.3 %)*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0222605"/>
                  </a:ext>
                </a:extLst>
              </a:tr>
              <a:tr h="248916">
                <a:tc>
                  <a:txBody>
                    <a:bodyPr/>
                    <a:lstStyle/>
                    <a:p>
                      <a:pPr>
                        <a:lnSpc>
                          <a:spcPts val="1200"/>
                        </a:lnSpc>
                      </a:pP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8580" marR="68580" marT="0" marB="0" anchor="ctr"/>
                </a:tc>
                <a:tc>
                  <a:txBody>
                    <a:bodyPr/>
                    <a:lstStyle/>
                    <a:p>
                      <a:pPr>
                        <a:lnSpc>
                          <a:spcPts val="1200"/>
                        </a:lnSpc>
                      </a:pPr>
                      <a:endParaRPr lang="en-AU" sz="1200" kern="100">
                        <a:solidFill>
                          <a:srgbClr val="262626"/>
                        </a:solidFill>
                        <a:effectLst/>
                        <a:latin typeface="Arial" panose="020B060402020202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41843352"/>
                  </a:ext>
                </a:extLst>
              </a:tr>
              <a:tr h="222987">
                <a:tc>
                  <a:txBody>
                    <a:bodyPr/>
                    <a:lstStyle/>
                    <a:p>
                      <a:pPr>
                        <a:lnSpc>
                          <a:spcPts val="1200"/>
                        </a:lnSpc>
                      </a:pPr>
                      <a:r>
                        <a:rPr lang="en-AU" sz="1200" kern="100" dirty="0">
                          <a:effectLst/>
                          <a:latin typeface="Arial" panose="020B0604020202020204" pitchFamily="34" charset="0"/>
                          <a:cs typeface="Arial" panose="020B0604020202020204" pitchFamily="34" charset="0"/>
                        </a:rPr>
                        <a:t>Current Steroids - Yes</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effectLst/>
                          <a:latin typeface="Arial" panose="020B0604020202020204" pitchFamily="34" charset="0"/>
                          <a:cs typeface="Arial" panose="020B0604020202020204" pitchFamily="34" charset="0"/>
                        </a:rPr>
                        <a:t>17 (9.0 %)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effectLst/>
                          <a:latin typeface="Arial" panose="020B0604020202020204" pitchFamily="34" charset="0"/>
                          <a:cs typeface="Arial" panose="020B0604020202020204" pitchFamily="34" charset="0"/>
                        </a:rPr>
                        <a:t>13 (18.6 %)*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34750186"/>
                  </a:ext>
                </a:extLst>
              </a:tr>
              <a:tr h="283745">
                <a:tc>
                  <a:txBody>
                    <a:bodyPr/>
                    <a:lstStyle/>
                    <a:p>
                      <a:pPr>
                        <a:lnSpc>
                          <a:spcPts val="1200"/>
                        </a:lnSpc>
                      </a:pP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14927694"/>
                  </a:ext>
                </a:extLst>
              </a:tr>
              <a:tr h="283745">
                <a:tc>
                  <a:txBody>
                    <a:bodyPr/>
                    <a:lstStyle/>
                    <a:p>
                      <a:pPr>
                        <a:lnSpc>
                          <a:spcPts val="1200"/>
                        </a:lnSpc>
                      </a:pPr>
                      <a:r>
                        <a:rPr lang="en-AU" sz="1200" kern="100" dirty="0">
                          <a:effectLst/>
                          <a:latin typeface="Arial" panose="020B0604020202020204" pitchFamily="34" charset="0"/>
                          <a:cs typeface="Arial" panose="020B0604020202020204" pitchFamily="34" charset="0"/>
                        </a:rPr>
                        <a:t>Steroid side effects explained – No</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17 (9.0 %)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effectLst/>
                          <a:latin typeface="Arial" panose="020B0604020202020204" pitchFamily="34" charset="0"/>
                          <a:cs typeface="Arial" panose="020B0604020202020204" pitchFamily="34" charset="0"/>
                        </a:rPr>
                        <a:t>12 (17.9 %)*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2947614"/>
                  </a:ext>
                </a:extLst>
              </a:tr>
              <a:tr h="283745">
                <a:tc>
                  <a:txBody>
                    <a:bodyPr/>
                    <a:lstStyle/>
                    <a:p>
                      <a:pPr>
                        <a:lnSpc>
                          <a:spcPts val="1200"/>
                        </a:lnSpc>
                      </a:pP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dirty="0">
                          <a:effectLst/>
                          <a:latin typeface="Arial" panose="020B0604020202020204" pitchFamily="34" charset="0"/>
                          <a:cs typeface="Arial" panose="020B0604020202020204" pitchFamily="34" charset="0"/>
                        </a:rPr>
                        <a:t> </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dirty="0">
                          <a:effectLst/>
                        </a:rPr>
                        <a:t> </a:t>
                      </a:r>
                      <a:endParaRPr lang="en-AU" sz="90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136521"/>
                  </a:ext>
                </a:extLst>
              </a:tr>
              <a:tr h="283745">
                <a:tc>
                  <a:txBody>
                    <a:bodyPr/>
                    <a:lstStyle/>
                    <a:p>
                      <a:pPr>
                        <a:lnSpc>
                          <a:spcPts val="1200"/>
                        </a:lnSpc>
                      </a:pPr>
                      <a:r>
                        <a:rPr lang="en-AU" sz="1200" kern="100" dirty="0">
                          <a:effectLst/>
                          <a:latin typeface="Arial" panose="020B0604020202020204" pitchFamily="34" charset="0"/>
                          <a:cs typeface="Arial" panose="020B0604020202020204" pitchFamily="34" charset="0"/>
                        </a:rPr>
                        <a:t>Planned annual review - Unsure</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20 (10.5 %)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15 (22.1 %)*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35333111"/>
                  </a:ext>
                </a:extLst>
              </a:tr>
              <a:tr h="283745">
                <a:tc>
                  <a:txBody>
                    <a:bodyPr/>
                    <a:lstStyle/>
                    <a:p>
                      <a:pPr>
                        <a:lnSpc>
                          <a:spcPts val="1200"/>
                        </a:lnSpc>
                      </a:pP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77813394"/>
                  </a:ext>
                </a:extLst>
              </a:tr>
              <a:tr h="322154">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AU" sz="1200" kern="100" dirty="0">
                          <a:effectLst/>
                          <a:latin typeface="Arial" panose="020B0604020202020204" pitchFamily="34" charset="0"/>
                          <a:cs typeface="Arial" panose="020B0604020202020204" pitchFamily="34" charset="0"/>
                        </a:rPr>
                        <a:t>Opportunity to attend IBD educational forum - Yes</a:t>
                      </a:r>
                      <a:endParaRPr lang="en-AU" sz="12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37 (19.7 %)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pPr>
                      <a:r>
                        <a:rPr lang="en-AU" sz="1200" kern="100">
                          <a:effectLst/>
                          <a:latin typeface="Arial" panose="020B0604020202020204" pitchFamily="34" charset="0"/>
                          <a:cs typeface="Arial" panose="020B0604020202020204" pitchFamily="34" charset="0"/>
                        </a:rPr>
                        <a:t>4 (6.0 %)**</a:t>
                      </a:r>
                      <a:endParaRPr lang="en-AU" sz="1200" kern="10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200"/>
                        </a:lnSpc>
                        <a:spcAft>
                          <a:spcPts val="600"/>
                        </a:spcAft>
                      </a:pPr>
                      <a:r>
                        <a:rPr lang="en-AU" sz="900" kern="100">
                          <a:effectLst/>
                        </a:rPr>
                        <a:t> </a:t>
                      </a:r>
                      <a:endParaRPr lang="en-AU" sz="90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96627327"/>
                  </a:ext>
                </a:extLst>
              </a:tr>
              <a:tr h="262465">
                <a:tc gridSpan="4">
                  <a:txBody>
                    <a:bodyPr/>
                    <a:lstStyle/>
                    <a:p>
                      <a:pPr>
                        <a:lnSpc>
                          <a:spcPts val="1200"/>
                        </a:lnSpc>
                      </a:pPr>
                      <a:r>
                        <a:rPr lang="en-AU" sz="900" kern="100" dirty="0">
                          <a:effectLst/>
                          <a:latin typeface="Arial" panose="020B0604020202020204" pitchFamily="34" charset="0"/>
                          <a:cs typeface="Arial" panose="020B0604020202020204" pitchFamily="34" charset="0"/>
                        </a:rPr>
                        <a:t> </a:t>
                      </a:r>
                      <a:r>
                        <a:rPr lang="en-AU" sz="900" kern="100" baseline="30000" dirty="0">
                          <a:effectLst/>
                          <a:latin typeface="Arial" panose="020B0604020202020204" pitchFamily="34" charset="0"/>
                          <a:cs typeface="Arial" panose="020B0604020202020204" pitchFamily="34" charset="0"/>
                        </a:rPr>
                        <a:t>* </a:t>
                      </a:r>
                      <a:r>
                        <a:rPr lang="en-AU" sz="900" kern="100" dirty="0">
                          <a:effectLst/>
                          <a:latin typeface="Arial" panose="020B0604020202020204" pitchFamily="34" charset="0"/>
                          <a:cs typeface="Arial" panose="020B0604020202020204" pitchFamily="34" charset="0"/>
                        </a:rPr>
                        <a:t>p &lt; .05, </a:t>
                      </a:r>
                      <a:r>
                        <a:rPr lang="en-AU" sz="900" kern="100" baseline="30000" dirty="0">
                          <a:effectLst/>
                          <a:latin typeface="Arial" panose="020B0604020202020204" pitchFamily="34" charset="0"/>
                          <a:cs typeface="Arial" panose="020B0604020202020204" pitchFamily="34" charset="0"/>
                        </a:rPr>
                        <a:t>** </a:t>
                      </a:r>
                      <a:r>
                        <a:rPr lang="en-AU" sz="900" kern="100" dirty="0">
                          <a:effectLst/>
                          <a:latin typeface="Arial" panose="020B0604020202020204" pitchFamily="34" charset="0"/>
                          <a:cs typeface="Arial" panose="020B0604020202020204" pitchFamily="34" charset="0"/>
                        </a:rPr>
                        <a:t>p &lt; .01, </a:t>
                      </a:r>
                      <a:endParaRPr lang="en-AU" sz="900" kern="100" dirty="0">
                        <a:solidFill>
                          <a:srgbClr val="26262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523420250"/>
                  </a:ext>
                </a:extLst>
              </a:tr>
            </a:tbl>
          </a:graphicData>
        </a:graphic>
      </p:graphicFrame>
      <p:sp>
        <p:nvSpPr>
          <p:cNvPr id="13" name="TextBox 12">
            <a:extLst>
              <a:ext uri="{FF2B5EF4-FFF2-40B4-BE49-F238E27FC236}">
                <a16:creationId xmlns:a16="http://schemas.microsoft.com/office/drawing/2014/main" id="{BF0818A2-1A0A-85EC-EEEE-EFDF9FE50601}"/>
              </a:ext>
            </a:extLst>
          </p:cNvPr>
          <p:cNvSpPr txBox="1"/>
          <p:nvPr/>
        </p:nvSpPr>
        <p:spPr>
          <a:xfrm>
            <a:off x="1311545" y="1722399"/>
            <a:ext cx="4554593" cy="646331"/>
          </a:xfrm>
          <a:prstGeom prst="rect">
            <a:avLst/>
          </a:prstGeom>
          <a:noFill/>
        </p:spPr>
        <p:txBody>
          <a:bodyPr wrap="square">
            <a:spAutoFit/>
          </a:bodyPr>
          <a:lstStyle/>
          <a:p>
            <a:r>
              <a:rPr lang="en-AU"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Comparison</a:t>
            </a:r>
            <a:r>
              <a:rPr lang="en-AU" sz="1800" dirty="0">
                <a:solidFill>
                  <a:schemeClr val="bg1"/>
                </a:solidFill>
                <a:effectLst/>
                <a:latin typeface="Mangal Pro" panose="00000500000000000000" pitchFamily="2" charset="0"/>
                <a:ea typeface="Calibri" panose="020F0502020204030204" pitchFamily="34" charset="0"/>
                <a:cs typeface="Calibri" panose="020F0502020204030204" pitchFamily="34" charset="0"/>
              </a:rPr>
              <a:t> between youth living in </a:t>
            </a:r>
          </a:p>
          <a:p>
            <a:r>
              <a:rPr lang="en-AU" sz="1800" dirty="0">
                <a:solidFill>
                  <a:schemeClr val="bg1"/>
                </a:solidFill>
                <a:effectLst/>
                <a:latin typeface="Mangal Pro" panose="00000500000000000000" pitchFamily="2" charset="0"/>
                <a:ea typeface="Calibri" panose="020F0502020204030204" pitchFamily="34" charset="0"/>
                <a:cs typeface="Calibri" panose="020F0502020204030204" pitchFamily="34" charset="0"/>
              </a:rPr>
              <a:t>major cities  vs. regional/rural areas</a:t>
            </a:r>
            <a:endParaRPr lang="en-AU" dirty="0">
              <a:solidFill>
                <a:schemeClr val="bg1"/>
              </a:solidFill>
            </a:endParaRPr>
          </a:p>
        </p:txBody>
      </p:sp>
    </p:spTree>
    <p:extLst>
      <p:ext uri="{BB962C8B-B14F-4D97-AF65-F5344CB8AC3E}">
        <p14:creationId xmlns:p14="http://schemas.microsoft.com/office/powerpoint/2010/main" val="39196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1C6BD-754E-7018-4770-B0C94CABAC28}"/>
              </a:ext>
            </a:extLst>
          </p:cNvPr>
          <p:cNvSpPr>
            <a:spLocks noGrp="1"/>
          </p:cNvSpPr>
          <p:nvPr>
            <p:ph type="ctrTitle"/>
          </p:nvPr>
        </p:nvSpPr>
        <p:spPr>
          <a:xfrm>
            <a:off x="373546" y="395645"/>
            <a:ext cx="7062810" cy="1655762"/>
          </a:xfrm>
        </p:spPr>
        <p:txBody>
          <a:bodyPr/>
          <a:lstStyle/>
          <a:p>
            <a:r>
              <a:rPr lang="en-US" sz="3600" dirty="0">
                <a:latin typeface="Arial" panose="020B0604020202020204" pitchFamily="34" charset="0"/>
                <a:cs typeface="Arial" panose="020B0604020202020204" pitchFamily="34" charset="0"/>
              </a:rPr>
              <a:t>Disclosures</a:t>
            </a:r>
          </a:p>
        </p:txBody>
      </p:sp>
      <p:sp>
        <p:nvSpPr>
          <p:cNvPr id="11" name="Slide Number Placeholder 10">
            <a:extLst>
              <a:ext uri="{FF2B5EF4-FFF2-40B4-BE49-F238E27FC236}">
                <a16:creationId xmlns:a16="http://schemas.microsoft.com/office/drawing/2014/main" id="{DA4B69DC-16C6-D26E-1B63-1771D82C5623}"/>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pPr/>
              <a:t>2</a:t>
            </a:fld>
            <a:endParaRPr lang="en-US">
              <a:latin typeface="Arial" panose="020B0604020202020204" pitchFamily="34" charset="0"/>
              <a:cs typeface="Arial" panose="020B0604020202020204" pitchFamily="34" charset="0"/>
            </a:endParaRPr>
          </a:p>
        </p:txBody>
      </p:sp>
      <p:pic>
        <p:nvPicPr>
          <p:cNvPr id="16" name="Picture Placeholder 15" descr="A child sitting at a desk with a book and pencil&#10;&#10;Description automatically generated">
            <a:extLst>
              <a:ext uri="{FF2B5EF4-FFF2-40B4-BE49-F238E27FC236}">
                <a16:creationId xmlns:a16="http://schemas.microsoft.com/office/drawing/2014/main" id="{05526064-55F3-178A-6D4B-1B41B04D325B}"/>
              </a:ext>
            </a:extLst>
          </p:cNvPr>
          <p:cNvPicPr>
            <a:picLocks noGrp="1" noChangeAspect="1"/>
          </p:cNvPicPr>
          <p:nvPr>
            <p:ph type="pic" sz="quarter" idx="13"/>
          </p:nvPr>
        </p:nvPicPr>
        <p:blipFill>
          <a:blip r:embed="rId3"/>
          <a:srcRect l="19495" r="19495"/>
          <a:stretch>
            <a:fillRect/>
          </a:stretch>
        </p:blipFill>
        <p:spPr>
          <a:solidFill>
            <a:schemeClr val="accent3"/>
          </a:solidFill>
        </p:spPr>
      </p:pic>
      <p:sp>
        <p:nvSpPr>
          <p:cNvPr id="2" name="Content Placeholder 2">
            <a:extLst>
              <a:ext uri="{FF2B5EF4-FFF2-40B4-BE49-F238E27FC236}">
                <a16:creationId xmlns:a16="http://schemas.microsoft.com/office/drawing/2014/main" id="{6DB23292-00D4-9B91-B8A9-A8640E7BC3F8}"/>
              </a:ext>
            </a:extLst>
          </p:cNvPr>
          <p:cNvSpPr txBox="1">
            <a:spLocks/>
          </p:cNvSpPr>
          <p:nvPr/>
        </p:nvSpPr>
        <p:spPr>
          <a:xfrm>
            <a:off x="913093" y="1362427"/>
            <a:ext cx="5074845" cy="4764088"/>
          </a:xfrm>
          <a:prstGeom prst="rect">
            <a:avLst/>
          </a:prstGeom>
        </p:spPr>
        <p:txBody>
          <a:bodyPr/>
          <a:lstStyle>
            <a:lvl1pPr marL="0" indent="0" algn="l" defTabSz="914400" rtl="0" eaLnBrk="1" latinLnBrk="0" hangingPunct="1">
              <a:lnSpc>
                <a:spcPct val="100000"/>
              </a:lnSpc>
              <a:spcBef>
                <a:spcPts val="700"/>
              </a:spcBef>
              <a:spcAft>
                <a:spcPts val="700"/>
              </a:spcAft>
              <a:buFont typeface="Arial" panose="020B0604020202020204" pitchFamily="34" charset="0"/>
              <a:buNone/>
              <a:defRPr sz="2100" kern="1200">
                <a:solidFill>
                  <a:schemeClr val="accent1"/>
                </a:solidFill>
                <a:latin typeface="+mn-lt"/>
                <a:ea typeface="+mn-ea"/>
                <a:cs typeface="+mn-cs"/>
              </a:defRPr>
            </a:lvl1pPr>
            <a:lvl2pPr marL="4763" indent="0" algn="l" defTabSz="914400" rtl="0" eaLnBrk="1" latinLnBrk="0" hangingPunct="1">
              <a:lnSpc>
                <a:spcPct val="100000"/>
              </a:lnSpc>
              <a:spcBef>
                <a:spcPts val="700"/>
              </a:spcBef>
              <a:spcAft>
                <a:spcPts val="700"/>
              </a:spcAft>
              <a:buFont typeface="Arial" panose="020B0604020202020204" pitchFamily="34" charset="0"/>
              <a:buNone/>
              <a:tabLst/>
              <a:defRPr sz="1500" kern="1200">
                <a:solidFill>
                  <a:schemeClr val="accent1"/>
                </a:solidFill>
                <a:latin typeface="+mn-lt"/>
                <a:ea typeface="+mn-ea"/>
                <a:cs typeface="+mn-cs"/>
              </a:defRPr>
            </a:lvl2pPr>
            <a:lvl3pPr marL="180975"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3pPr>
            <a:lvl4pPr marL="357188"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4pPr>
            <a:lvl5pPr marL="533400"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Project funded by Australian Government Department of Health</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No other disclosures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772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1C6BD-754E-7018-4770-B0C94CABAC28}"/>
              </a:ext>
            </a:extLst>
          </p:cNvPr>
          <p:cNvSpPr>
            <a:spLocks noGrp="1"/>
          </p:cNvSpPr>
          <p:nvPr>
            <p:ph type="ctrTitle"/>
          </p:nvPr>
        </p:nvSpPr>
        <p:spPr>
          <a:xfrm>
            <a:off x="373546" y="395645"/>
            <a:ext cx="7062810" cy="1655762"/>
          </a:xfrm>
        </p:spPr>
        <p:txBody>
          <a:bodyPr/>
          <a:lstStyle/>
          <a:p>
            <a:r>
              <a:rPr lang="en-US" sz="3600" dirty="0">
                <a:latin typeface="Arial" panose="020B0604020202020204" pitchFamily="34" charset="0"/>
                <a:cs typeface="Arial" panose="020B0604020202020204" pitchFamily="34" charset="0"/>
              </a:rPr>
              <a:t> Family Interviews</a:t>
            </a:r>
          </a:p>
        </p:txBody>
      </p:sp>
      <p:sp>
        <p:nvSpPr>
          <p:cNvPr id="11" name="Slide Number Placeholder 10">
            <a:extLst>
              <a:ext uri="{FF2B5EF4-FFF2-40B4-BE49-F238E27FC236}">
                <a16:creationId xmlns:a16="http://schemas.microsoft.com/office/drawing/2014/main" id="{DA4B69DC-16C6-D26E-1B63-1771D82C5623}"/>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pPr/>
              <a:t>20</a:t>
            </a:fld>
            <a:endParaRPr lang="en-US">
              <a:latin typeface="Arial" panose="020B0604020202020204" pitchFamily="34" charset="0"/>
              <a:cs typeface="Arial" panose="020B0604020202020204" pitchFamily="34" charset="0"/>
            </a:endParaRPr>
          </a:p>
        </p:txBody>
      </p:sp>
      <p:pic>
        <p:nvPicPr>
          <p:cNvPr id="16" name="Picture Placeholder 15" descr="A child sitting at a desk with a book and pencil&#10;&#10;Description automatically generated">
            <a:extLst>
              <a:ext uri="{FF2B5EF4-FFF2-40B4-BE49-F238E27FC236}">
                <a16:creationId xmlns:a16="http://schemas.microsoft.com/office/drawing/2014/main" id="{05526064-55F3-178A-6D4B-1B41B04D325B}"/>
              </a:ext>
            </a:extLst>
          </p:cNvPr>
          <p:cNvPicPr>
            <a:picLocks noGrp="1" noChangeAspect="1"/>
          </p:cNvPicPr>
          <p:nvPr>
            <p:ph type="pic" sz="quarter" idx="13"/>
          </p:nvPr>
        </p:nvPicPr>
        <p:blipFill>
          <a:blip r:embed="rId3"/>
          <a:srcRect l="19495" r="19495"/>
          <a:stretch>
            <a:fillRect/>
          </a:stretch>
        </p:blipFill>
        <p:spPr>
          <a:solidFill>
            <a:schemeClr val="accent3"/>
          </a:solidFill>
        </p:spPr>
      </p:pic>
      <p:sp>
        <p:nvSpPr>
          <p:cNvPr id="2" name="Content Placeholder 2">
            <a:extLst>
              <a:ext uri="{FF2B5EF4-FFF2-40B4-BE49-F238E27FC236}">
                <a16:creationId xmlns:a16="http://schemas.microsoft.com/office/drawing/2014/main" id="{6DB23292-00D4-9B91-B8A9-A8640E7BC3F8}"/>
              </a:ext>
            </a:extLst>
          </p:cNvPr>
          <p:cNvSpPr txBox="1">
            <a:spLocks/>
          </p:cNvSpPr>
          <p:nvPr/>
        </p:nvSpPr>
        <p:spPr>
          <a:xfrm>
            <a:off x="913093" y="1362427"/>
            <a:ext cx="5074845" cy="4764088"/>
          </a:xfrm>
          <a:prstGeom prst="rect">
            <a:avLst/>
          </a:prstGeom>
        </p:spPr>
        <p:txBody>
          <a:bodyPr/>
          <a:lstStyle>
            <a:lvl1pPr marL="0" indent="0" algn="l" defTabSz="914400" rtl="0" eaLnBrk="1" latinLnBrk="0" hangingPunct="1">
              <a:lnSpc>
                <a:spcPct val="100000"/>
              </a:lnSpc>
              <a:spcBef>
                <a:spcPts val="700"/>
              </a:spcBef>
              <a:spcAft>
                <a:spcPts val="700"/>
              </a:spcAft>
              <a:buFont typeface="Arial" panose="020B0604020202020204" pitchFamily="34" charset="0"/>
              <a:buNone/>
              <a:defRPr sz="2100" kern="1200">
                <a:solidFill>
                  <a:schemeClr val="accent1"/>
                </a:solidFill>
                <a:latin typeface="+mn-lt"/>
                <a:ea typeface="+mn-ea"/>
                <a:cs typeface="+mn-cs"/>
              </a:defRPr>
            </a:lvl1pPr>
            <a:lvl2pPr marL="4763" indent="0" algn="l" defTabSz="914400" rtl="0" eaLnBrk="1" latinLnBrk="0" hangingPunct="1">
              <a:lnSpc>
                <a:spcPct val="100000"/>
              </a:lnSpc>
              <a:spcBef>
                <a:spcPts val="700"/>
              </a:spcBef>
              <a:spcAft>
                <a:spcPts val="700"/>
              </a:spcAft>
              <a:buFont typeface="Arial" panose="020B0604020202020204" pitchFamily="34" charset="0"/>
              <a:buNone/>
              <a:tabLst/>
              <a:defRPr sz="1500" kern="1200">
                <a:solidFill>
                  <a:schemeClr val="accent1"/>
                </a:solidFill>
                <a:latin typeface="+mn-lt"/>
                <a:ea typeface="+mn-ea"/>
                <a:cs typeface="+mn-cs"/>
              </a:defRPr>
            </a:lvl2pPr>
            <a:lvl3pPr marL="180975"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3pPr>
            <a:lvl4pPr marL="357188"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4pPr>
            <a:lvl5pPr marL="533400" indent="-176213" algn="l" defTabSz="914400" rtl="0" eaLnBrk="1" latinLnBrk="0" hangingPunct="1">
              <a:lnSpc>
                <a:spcPct val="100000"/>
              </a:lnSpc>
              <a:spcBef>
                <a:spcPts val="700"/>
              </a:spcBef>
              <a:spcAft>
                <a:spcPts val="700"/>
              </a:spcAft>
              <a:buFont typeface="Arial" panose="020B0604020202020204" pitchFamily="34" charset="0"/>
              <a:buChar char="•"/>
              <a:tabLst/>
              <a:defRPr sz="15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The path to diagnosis</a:t>
            </a:r>
          </a:p>
          <a:p>
            <a:r>
              <a:rPr lang="en-US" sz="1600" dirty="0">
                <a:solidFill>
                  <a:schemeClr val="bg1"/>
                </a:solidFill>
                <a:latin typeface="Arial" panose="020B0604020202020204" pitchFamily="34" charset="0"/>
                <a:cs typeface="Arial" panose="020B0604020202020204" pitchFamily="34" charset="0"/>
              </a:rPr>
              <a:t>“So, we went to two or three doctors and they all said it was constipation. And then one, like and then we went through one more and he said it was like IBS […] it just so happened that the day he was supposed to get the colonoscopy just for exploratory, he was actually in hospital anyway from just being so sick, so […] It was hell. It was really hard.”</a:t>
            </a:r>
          </a:p>
          <a:p>
            <a:r>
              <a:rPr lang="en-US" sz="1200" dirty="0">
                <a:solidFill>
                  <a:schemeClr val="bg1"/>
                </a:solidFill>
                <a:latin typeface="Arial" panose="020B0604020202020204" pitchFamily="34" charset="0"/>
                <a:cs typeface="Arial" panose="020B0604020202020204" pitchFamily="34" charset="0"/>
              </a:rPr>
              <a:t>– Mother of a 12-year-old living with Crohn’s disease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898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E897F-303C-6F5B-E989-9E8BDC5D239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Next Steps</a:t>
            </a:r>
          </a:p>
        </p:txBody>
      </p:sp>
      <p:sp>
        <p:nvSpPr>
          <p:cNvPr id="4" name="Content Placeholder 3">
            <a:extLst>
              <a:ext uri="{FF2B5EF4-FFF2-40B4-BE49-F238E27FC236}">
                <a16:creationId xmlns:a16="http://schemas.microsoft.com/office/drawing/2014/main" id="{4157874D-D045-6273-DF88-95B114D8FD5B}"/>
              </a:ext>
            </a:extLst>
          </p:cNvPr>
          <p:cNvSpPr>
            <a:spLocks noGrp="1"/>
          </p:cNvSpPr>
          <p:nvPr>
            <p:ph idx="1"/>
          </p:nvPr>
        </p:nvSpPr>
        <p:spPr>
          <a:xfrm>
            <a:off x="423996" y="1362427"/>
            <a:ext cx="5074845" cy="2488811"/>
          </a:xfrm>
        </p:spPr>
        <p:txBody>
          <a:bodyPr/>
          <a:lstStyle/>
          <a:p>
            <a:pPr marL="290513"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Launch of Hospital Audit Report at Parliament House on 30 May at Friends of Autoimmune Disease Parliamentary Friends Group meeting</a:t>
            </a:r>
          </a:p>
          <a:p>
            <a:pPr lvl="4"/>
            <a:r>
              <a:rPr lang="en-US" sz="2000" dirty="0">
                <a:latin typeface="Arial" panose="020B0604020202020204" pitchFamily="34" charset="0"/>
                <a:cs typeface="Arial" panose="020B0604020202020204" pitchFamily="34" charset="0"/>
              </a:rPr>
              <a:t>INFOGRAPHIC SUMMARY</a:t>
            </a: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lvl="1"/>
            <a:endParaRPr lang="en-US" sz="14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www.crohnsandcolitis.org.au/advocacy/our-projects/</a:t>
            </a:r>
          </a:p>
          <a:p>
            <a:pPr lvl="1"/>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DECF74E-E2F4-8C61-F489-4F058F089A12}"/>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21</a:t>
            </a:fld>
            <a:endParaRPr lang="en-US">
              <a:latin typeface="Arial" panose="020B0604020202020204" pitchFamily="34" charset="0"/>
              <a:cs typeface="Arial" panose="020B0604020202020204" pitchFamily="34" charset="0"/>
            </a:endParaRPr>
          </a:p>
        </p:txBody>
      </p:sp>
      <p:pic>
        <p:nvPicPr>
          <p:cNvPr id="10" name="Picture Placeholder 9">
            <a:extLst>
              <a:ext uri="{FF2B5EF4-FFF2-40B4-BE49-F238E27FC236}">
                <a16:creationId xmlns:a16="http://schemas.microsoft.com/office/drawing/2014/main" id="{72AA1D17-8ECB-E045-2967-3710BB7799A1}"/>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brightnessContrast bright="40000"/>
                    </a14:imgEffect>
                  </a14:imgLayer>
                </a14:imgProps>
              </a:ext>
            </a:extLst>
          </a:blip>
          <a:srcRect/>
          <a:stretch/>
        </p:blipFill>
        <p:spPr/>
      </p:pic>
      <p:sp>
        <p:nvSpPr>
          <p:cNvPr id="2" name="AutoShape 2">
            <a:extLst>
              <a:ext uri="{FF2B5EF4-FFF2-40B4-BE49-F238E27FC236}">
                <a16:creationId xmlns:a16="http://schemas.microsoft.com/office/drawing/2014/main" id="{73B5D4B6-F804-A354-D1EA-D36A099C9B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121166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artoon of a person sitting on a toilet&#10;&#10;Description automatically generated">
            <a:extLst>
              <a:ext uri="{FF2B5EF4-FFF2-40B4-BE49-F238E27FC236}">
                <a16:creationId xmlns:a16="http://schemas.microsoft.com/office/drawing/2014/main" id="{B45B5E2C-AA42-53D3-712D-A3B281E9377B}"/>
              </a:ext>
            </a:extLst>
          </p:cNvPr>
          <p:cNvPicPr>
            <a:picLocks noChangeAspect="1"/>
          </p:cNvPicPr>
          <p:nvPr/>
        </p:nvPicPr>
        <p:blipFill>
          <a:blip r:embed="rId2"/>
          <a:stretch>
            <a:fillRect/>
          </a:stretch>
        </p:blipFill>
        <p:spPr>
          <a:xfrm>
            <a:off x="736979" y="1138822"/>
            <a:ext cx="3357576" cy="3923568"/>
          </a:xfrm>
          <a:prstGeom prst="rect">
            <a:avLst/>
          </a:prstGeom>
        </p:spPr>
      </p:pic>
      <p:sp>
        <p:nvSpPr>
          <p:cNvPr id="9" name="TextBox 8">
            <a:extLst>
              <a:ext uri="{FF2B5EF4-FFF2-40B4-BE49-F238E27FC236}">
                <a16:creationId xmlns:a16="http://schemas.microsoft.com/office/drawing/2014/main" id="{2DB6F907-476E-E12A-6776-3D156EA6D1D8}"/>
              </a:ext>
            </a:extLst>
          </p:cNvPr>
          <p:cNvSpPr txBox="1"/>
          <p:nvPr/>
        </p:nvSpPr>
        <p:spPr>
          <a:xfrm>
            <a:off x="3885210" y="2873001"/>
            <a:ext cx="7382170" cy="1111998"/>
          </a:xfrm>
          <a:prstGeom prst="rect">
            <a:avLst/>
          </a:prstGeom>
          <a:noFill/>
        </p:spPr>
        <p:txBody>
          <a:bodyPr wrap="none" lIns="0" tIns="0" rIns="0" bIns="0" rtlCol="0" anchor="ctr" anchorCtr="0">
            <a:noAutofit/>
          </a:bodyPr>
          <a:lstStyle/>
          <a:p>
            <a:pPr algn="ctr"/>
            <a:r>
              <a:rPr lang="en-AU" sz="4000" b="1" dirty="0">
                <a:solidFill>
                  <a:schemeClr val="accent1"/>
                </a:solidFill>
              </a:rPr>
              <a:t>Paediatric Crohn’s and Colitis</a:t>
            </a:r>
          </a:p>
          <a:p>
            <a:pPr algn="ctr"/>
            <a:r>
              <a:rPr lang="en-AU" sz="2800" dirty="0">
                <a:solidFill>
                  <a:schemeClr val="accent1"/>
                </a:solidFill>
              </a:rPr>
              <a:t>Hospital Audit and Patient Experience Australia</a:t>
            </a:r>
          </a:p>
        </p:txBody>
      </p:sp>
    </p:spTree>
    <p:extLst>
      <p:ext uri="{BB962C8B-B14F-4D97-AF65-F5344CB8AC3E}">
        <p14:creationId xmlns:p14="http://schemas.microsoft.com/office/powerpoint/2010/main" val="1889299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ustralia with orange dots&#10;&#10;Description automatically generated">
            <a:extLst>
              <a:ext uri="{FF2B5EF4-FFF2-40B4-BE49-F238E27FC236}">
                <a16:creationId xmlns:a16="http://schemas.microsoft.com/office/drawing/2014/main" id="{67D4DE75-9C2E-A22C-BAB6-E362882DD1A1}"/>
              </a:ext>
            </a:extLst>
          </p:cNvPr>
          <p:cNvPicPr>
            <a:picLocks noChangeAspect="1"/>
          </p:cNvPicPr>
          <p:nvPr/>
        </p:nvPicPr>
        <p:blipFill rotWithShape="1">
          <a:blip r:embed="rId2"/>
          <a:srcRect l="11504" r="14849"/>
          <a:stretch/>
        </p:blipFill>
        <p:spPr>
          <a:xfrm>
            <a:off x="960866" y="1260534"/>
            <a:ext cx="10912191" cy="4608003"/>
          </a:xfrm>
          <a:prstGeom prst="rect">
            <a:avLst/>
          </a:prstGeom>
        </p:spPr>
      </p:pic>
    </p:spTree>
    <p:extLst>
      <p:ext uri="{BB962C8B-B14F-4D97-AF65-F5344CB8AC3E}">
        <p14:creationId xmlns:p14="http://schemas.microsoft.com/office/powerpoint/2010/main" val="4252365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speech bubbles with orange text&#10;&#10;Description automatically generated">
            <a:extLst>
              <a:ext uri="{FF2B5EF4-FFF2-40B4-BE49-F238E27FC236}">
                <a16:creationId xmlns:a16="http://schemas.microsoft.com/office/drawing/2014/main" id="{420A6BAE-16A3-EB81-FCD1-955B6AC8EE87}"/>
              </a:ext>
            </a:extLst>
          </p:cNvPr>
          <p:cNvPicPr>
            <a:picLocks noChangeAspect="1"/>
          </p:cNvPicPr>
          <p:nvPr/>
        </p:nvPicPr>
        <p:blipFill rotWithShape="1">
          <a:blip r:embed="rId2"/>
          <a:srcRect t="9154" b="20000"/>
          <a:stretch/>
        </p:blipFill>
        <p:spPr>
          <a:xfrm>
            <a:off x="1954113" y="289794"/>
            <a:ext cx="7933732" cy="6568206"/>
          </a:xfrm>
          <a:prstGeom prst="rect">
            <a:avLst/>
          </a:prstGeom>
        </p:spPr>
      </p:pic>
    </p:spTree>
    <p:extLst>
      <p:ext uri="{BB962C8B-B14F-4D97-AF65-F5344CB8AC3E}">
        <p14:creationId xmlns:p14="http://schemas.microsoft.com/office/powerpoint/2010/main" val="51226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blue building with a red cross&#10;&#10;Description automatically generated">
            <a:extLst>
              <a:ext uri="{FF2B5EF4-FFF2-40B4-BE49-F238E27FC236}">
                <a16:creationId xmlns:a16="http://schemas.microsoft.com/office/drawing/2014/main" id="{315D4856-7893-B439-E113-4617FE70437A}"/>
              </a:ext>
            </a:extLst>
          </p:cNvPr>
          <p:cNvPicPr>
            <a:picLocks noChangeAspect="1"/>
          </p:cNvPicPr>
          <p:nvPr/>
        </p:nvPicPr>
        <p:blipFill>
          <a:blip r:embed="rId2"/>
          <a:stretch>
            <a:fillRect/>
          </a:stretch>
        </p:blipFill>
        <p:spPr>
          <a:xfrm>
            <a:off x="-130801" y="1501254"/>
            <a:ext cx="12555945" cy="3507473"/>
          </a:xfrm>
          <a:prstGeom prst="rect">
            <a:avLst/>
          </a:prstGeom>
        </p:spPr>
      </p:pic>
    </p:spTree>
    <p:extLst>
      <p:ext uri="{BB962C8B-B14F-4D97-AF65-F5344CB8AC3E}">
        <p14:creationId xmlns:p14="http://schemas.microsoft.com/office/powerpoint/2010/main" val="8087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itting in a chair and a person sitting in a chair&#10;&#10;Description automatically generated">
            <a:extLst>
              <a:ext uri="{FF2B5EF4-FFF2-40B4-BE49-F238E27FC236}">
                <a16:creationId xmlns:a16="http://schemas.microsoft.com/office/drawing/2014/main" id="{467091A6-0A91-18CD-77CE-58A80288EEF1}"/>
              </a:ext>
            </a:extLst>
          </p:cNvPr>
          <p:cNvPicPr>
            <a:picLocks noChangeAspect="1"/>
          </p:cNvPicPr>
          <p:nvPr/>
        </p:nvPicPr>
        <p:blipFill rotWithShape="1">
          <a:blip r:embed="rId3"/>
          <a:srcRect t="19304" b="24179"/>
          <a:stretch/>
        </p:blipFill>
        <p:spPr>
          <a:xfrm>
            <a:off x="1258006" y="21773"/>
            <a:ext cx="9823976" cy="6488210"/>
          </a:xfrm>
          <a:prstGeom prst="rect">
            <a:avLst/>
          </a:prstGeom>
        </p:spPr>
      </p:pic>
    </p:spTree>
    <p:extLst>
      <p:ext uri="{BB962C8B-B14F-4D97-AF65-F5344CB8AC3E}">
        <p14:creationId xmlns:p14="http://schemas.microsoft.com/office/powerpoint/2010/main" val="411552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edical chart&#10;&#10;Description automatically generated">
            <a:extLst>
              <a:ext uri="{FF2B5EF4-FFF2-40B4-BE49-F238E27FC236}">
                <a16:creationId xmlns:a16="http://schemas.microsoft.com/office/drawing/2014/main" id="{CEE96F7F-0730-FE14-2E9E-A0BEE7C32301}"/>
              </a:ext>
            </a:extLst>
          </p:cNvPr>
          <p:cNvPicPr>
            <a:picLocks noChangeAspect="1"/>
          </p:cNvPicPr>
          <p:nvPr/>
        </p:nvPicPr>
        <p:blipFill rotWithShape="1">
          <a:blip r:embed="rId2"/>
          <a:srcRect t="18507" b="24776"/>
          <a:stretch/>
        </p:blipFill>
        <p:spPr>
          <a:xfrm>
            <a:off x="802719" y="-188404"/>
            <a:ext cx="10456684" cy="6930397"/>
          </a:xfrm>
          <a:prstGeom prst="rect">
            <a:avLst/>
          </a:prstGeom>
        </p:spPr>
      </p:pic>
    </p:spTree>
    <p:extLst>
      <p:ext uri="{BB962C8B-B14F-4D97-AF65-F5344CB8AC3E}">
        <p14:creationId xmlns:p14="http://schemas.microsoft.com/office/powerpoint/2010/main" val="2208169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s legs&#10;&#10;Description automatically generated">
            <a:extLst>
              <a:ext uri="{FF2B5EF4-FFF2-40B4-BE49-F238E27FC236}">
                <a16:creationId xmlns:a16="http://schemas.microsoft.com/office/drawing/2014/main" id="{74F6FF55-3631-7121-CBCC-04AAF255F2D5}"/>
              </a:ext>
            </a:extLst>
          </p:cNvPr>
          <p:cNvPicPr>
            <a:picLocks noChangeAspect="1"/>
          </p:cNvPicPr>
          <p:nvPr/>
        </p:nvPicPr>
        <p:blipFill>
          <a:blip r:embed="rId2"/>
          <a:stretch>
            <a:fillRect/>
          </a:stretch>
        </p:blipFill>
        <p:spPr>
          <a:xfrm>
            <a:off x="-204716" y="1869743"/>
            <a:ext cx="12678770" cy="3098042"/>
          </a:xfrm>
          <a:prstGeom prst="rect">
            <a:avLst/>
          </a:prstGeom>
        </p:spPr>
      </p:pic>
    </p:spTree>
    <p:extLst>
      <p:ext uri="{BB962C8B-B14F-4D97-AF65-F5344CB8AC3E}">
        <p14:creationId xmlns:p14="http://schemas.microsoft.com/office/powerpoint/2010/main" val="68338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people in circle icons&#10;&#10;Description automatically generated with medium confidence">
            <a:extLst>
              <a:ext uri="{FF2B5EF4-FFF2-40B4-BE49-F238E27FC236}">
                <a16:creationId xmlns:a16="http://schemas.microsoft.com/office/drawing/2014/main" id="{A02AC496-A52C-1345-97C1-11A88429DF87}"/>
              </a:ext>
            </a:extLst>
          </p:cNvPr>
          <p:cNvPicPr>
            <a:picLocks noChangeAspect="1"/>
          </p:cNvPicPr>
          <p:nvPr/>
        </p:nvPicPr>
        <p:blipFill>
          <a:blip r:embed="rId2"/>
          <a:stretch>
            <a:fillRect/>
          </a:stretch>
        </p:blipFill>
        <p:spPr>
          <a:xfrm>
            <a:off x="-62551" y="1378424"/>
            <a:ext cx="12422305" cy="3411939"/>
          </a:xfrm>
          <a:prstGeom prst="rect">
            <a:avLst/>
          </a:prstGeom>
        </p:spPr>
      </p:pic>
    </p:spTree>
    <p:extLst>
      <p:ext uri="{BB962C8B-B14F-4D97-AF65-F5344CB8AC3E}">
        <p14:creationId xmlns:p14="http://schemas.microsoft.com/office/powerpoint/2010/main" val="334404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CA1A-428C-22E8-37CD-00DAD01CC974}"/>
              </a:ext>
            </a:extLst>
          </p:cNvPr>
          <p:cNvSpPr>
            <a:spLocks noGrp="1"/>
          </p:cNvSpPr>
          <p:nvPr>
            <p:ph type="ctrTitle"/>
          </p:nvPr>
        </p:nvSpPr>
        <p:spPr/>
        <p:txBody>
          <a:bodyPr/>
          <a:lstStyle/>
          <a:p>
            <a:r>
              <a:rPr lang="en-US" sz="3600" dirty="0">
                <a:latin typeface="Arial" panose="020B0604020202020204" pitchFamily="34" charset="0"/>
                <a:cs typeface="Arial" panose="020B0604020202020204" pitchFamily="34" charset="0"/>
              </a:rPr>
              <a:t>At CCA we dream of a future free of Crohn’s and colitis</a:t>
            </a:r>
          </a:p>
        </p:txBody>
      </p:sp>
      <p:sp>
        <p:nvSpPr>
          <p:cNvPr id="3" name="Slide Number Placeholder 2">
            <a:extLst>
              <a:ext uri="{FF2B5EF4-FFF2-40B4-BE49-F238E27FC236}">
                <a16:creationId xmlns:a16="http://schemas.microsoft.com/office/drawing/2014/main" id="{785FE507-FC6B-EC72-8856-FC1FB1DC4820}"/>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CF0CF70-551B-BCA9-4666-140D562AD656}"/>
              </a:ext>
            </a:extLst>
          </p:cNvPr>
          <p:cNvSpPr txBox="1"/>
          <p:nvPr/>
        </p:nvSpPr>
        <p:spPr>
          <a:xfrm>
            <a:off x="3203510" y="6027573"/>
            <a:ext cx="5784980" cy="451304"/>
          </a:xfrm>
          <a:prstGeom prst="rect">
            <a:avLst/>
          </a:prstGeom>
          <a:noFill/>
        </p:spPr>
        <p:txBody>
          <a:bodyPr wrap="square" lIns="0" tIns="0" rIns="0" bIns="0" rtlCol="0" anchor="b" anchorCtr="0">
            <a:noAutofit/>
          </a:bodyPr>
          <a:lstStyle/>
          <a:p>
            <a:pPr algn="ctr"/>
            <a:r>
              <a:rPr lang="en-AU" sz="2200" dirty="0">
                <a:solidFill>
                  <a:schemeClr val="accent1"/>
                </a:solidFill>
                <a:latin typeface="Arial" panose="020B0604020202020204" pitchFamily="34" charset="0"/>
                <a:cs typeface="Arial" panose="020B0604020202020204" pitchFamily="34" charset="0"/>
              </a:rPr>
              <a:t>https://</a:t>
            </a:r>
            <a:r>
              <a:rPr lang="en-AU" sz="2200" dirty="0" err="1">
                <a:solidFill>
                  <a:schemeClr val="accent1"/>
                </a:solidFill>
                <a:latin typeface="Arial" panose="020B0604020202020204" pitchFamily="34" charset="0"/>
                <a:cs typeface="Arial" panose="020B0604020202020204" pitchFamily="34" charset="0"/>
              </a:rPr>
              <a:t>www.crohnsandcolitis.com.au</a:t>
            </a:r>
            <a:r>
              <a:rPr lang="en-AU" sz="2200" dirty="0">
                <a:solidFill>
                  <a:schemeClr val="accent1"/>
                </a:solidFill>
                <a:latin typeface="Arial" panose="020B0604020202020204" pitchFamily="34" charset="0"/>
                <a:cs typeface="Arial" panose="020B0604020202020204" pitchFamily="34" charset="0"/>
              </a:rPr>
              <a:t>/</a:t>
            </a:r>
          </a:p>
        </p:txBody>
      </p:sp>
      <p:grpSp>
        <p:nvGrpSpPr>
          <p:cNvPr id="15" name="Group 14">
            <a:extLst>
              <a:ext uri="{FF2B5EF4-FFF2-40B4-BE49-F238E27FC236}">
                <a16:creationId xmlns:a16="http://schemas.microsoft.com/office/drawing/2014/main" id="{1503DD61-179D-98DC-18E1-705E39112F6A}"/>
              </a:ext>
            </a:extLst>
          </p:cNvPr>
          <p:cNvGrpSpPr/>
          <p:nvPr/>
        </p:nvGrpSpPr>
        <p:grpSpPr>
          <a:xfrm>
            <a:off x="2483223" y="1250301"/>
            <a:ext cx="7153834" cy="4522969"/>
            <a:chOff x="2577602" y="1250302"/>
            <a:chExt cx="6317582" cy="4354284"/>
          </a:xfrm>
        </p:grpSpPr>
        <p:sp>
          <p:nvSpPr>
            <p:cNvPr id="8" name="Rounded Rectangle 7">
              <a:extLst>
                <a:ext uri="{FF2B5EF4-FFF2-40B4-BE49-F238E27FC236}">
                  <a16:creationId xmlns:a16="http://schemas.microsoft.com/office/drawing/2014/main" id="{BBF894D7-EDF2-FAD6-543B-28136DEFE034}"/>
                </a:ext>
              </a:extLst>
            </p:cNvPr>
            <p:cNvSpPr/>
            <p:nvPr/>
          </p:nvSpPr>
          <p:spPr>
            <a:xfrm>
              <a:off x="3775787" y="1250302"/>
              <a:ext cx="4646645" cy="1026367"/>
            </a:xfrm>
            <a:prstGeom prst="roundRect">
              <a:avLst>
                <a:gd name="adj" fmla="val 50000"/>
              </a:avLst>
            </a:pr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2"/>
                  </a:solidFill>
                  <a:latin typeface="Arial" panose="020B0604020202020204" pitchFamily="34" charset="0"/>
                  <a:cs typeface="Arial" panose="020B0604020202020204" pitchFamily="34" charset="0"/>
                </a:rPr>
                <a:t> </a:t>
              </a:r>
              <a:r>
                <a:rPr lang="en-US" sz="3600" dirty="0">
                  <a:solidFill>
                    <a:schemeClr val="accent2"/>
                  </a:solidFill>
                  <a:latin typeface="Arial" panose="020B0604020202020204" pitchFamily="34" charset="0"/>
                  <a:cs typeface="Arial" panose="020B0604020202020204" pitchFamily="34" charset="0"/>
                </a:rPr>
                <a:t>Empowering People</a:t>
              </a:r>
            </a:p>
          </p:txBody>
        </p:sp>
        <p:sp>
          <p:nvSpPr>
            <p:cNvPr id="9" name="Rounded Rectangle 8">
              <a:extLst>
                <a:ext uri="{FF2B5EF4-FFF2-40B4-BE49-F238E27FC236}">
                  <a16:creationId xmlns:a16="http://schemas.microsoft.com/office/drawing/2014/main" id="{6F8F55EE-0C8D-40F6-1E79-EE5433853A13}"/>
                </a:ext>
              </a:extLst>
            </p:cNvPr>
            <p:cNvSpPr/>
            <p:nvPr/>
          </p:nvSpPr>
          <p:spPr>
            <a:xfrm>
              <a:off x="3585970" y="2363755"/>
              <a:ext cx="2039590" cy="1026367"/>
            </a:xfrm>
            <a:prstGeom prst="roundRect">
              <a:avLst>
                <a:gd name="adj" fmla="val 50000"/>
              </a:avLst>
            </a:prstGeom>
            <a:solidFill>
              <a:schemeClr val="accent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Arial" panose="020B0604020202020204" pitchFamily="34" charset="0"/>
                  <a:cs typeface="Arial" panose="020B0604020202020204" pitchFamily="34" charset="0"/>
                </a:rPr>
                <a:t> to Live</a:t>
              </a:r>
            </a:p>
          </p:txBody>
        </p:sp>
        <p:sp>
          <p:nvSpPr>
            <p:cNvPr id="10" name="Rounded Rectangle 9">
              <a:extLst>
                <a:ext uri="{FF2B5EF4-FFF2-40B4-BE49-F238E27FC236}">
                  <a16:creationId xmlns:a16="http://schemas.microsoft.com/office/drawing/2014/main" id="{64E7C64B-3206-AD7F-B93C-034414EDE656}"/>
                </a:ext>
              </a:extLst>
            </p:cNvPr>
            <p:cNvSpPr/>
            <p:nvPr/>
          </p:nvSpPr>
          <p:spPr>
            <a:xfrm>
              <a:off x="5910564" y="2363755"/>
              <a:ext cx="2947296" cy="1026367"/>
            </a:xfrm>
            <a:prstGeom prst="roundRect">
              <a:avLst>
                <a:gd name="adj" fmla="val 50000"/>
              </a:avLst>
            </a:prstGeom>
            <a:solidFill>
              <a:schemeClr val="accent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Arial" panose="020B0604020202020204" pitchFamily="34" charset="0"/>
                  <a:cs typeface="Arial" panose="020B0604020202020204" pitchFamily="34" charset="0"/>
                </a:rPr>
                <a:t>Fearlessly</a:t>
              </a:r>
            </a:p>
          </p:txBody>
        </p:sp>
        <p:sp>
          <p:nvSpPr>
            <p:cNvPr id="11" name="Rounded Rectangle 10">
              <a:extLst>
                <a:ext uri="{FF2B5EF4-FFF2-40B4-BE49-F238E27FC236}">
                  <a16:creationId xmlns:a16="http://schemas.microsoft.com/office/drawing/2014/main" id="{B29A1980-C538-6681-BA5F-66EA2C1ED13C}"/>
                </a:ext>
              </a:extLst>
            </p:cNvPr>
            <p:cNvSpPr/>
            <p:nvPr/>
          </p:nvSpPr>
          <p:spPr>
            <a:xfrm>
              <a:off x="2577602" y="3470987"/>
              <a:ext cx="3589836" cy="1026367"/>
            </a:xfrm>
            <a:prstGeom prst="roundRect">
              <a:avLst>
                <a:gd name="adj" fmla="val 50000"/>
              </a:avLst>
            </a:prstGeom>
            <a:solidFill>
              <a:schemeClr val="accent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1"/>
                  </a:solidFill>
                  <a:latin typeface="Arial" panose="020B0604020202020204" pitchFamily="34" charset="0"/>
                  <a:cs typeface="Arial" panose="020B0604020202020204" pitchFamily="34" charset="0"/>
                </a:rPr>
                <a:t>While we help</a:t>
              </a:r>
            </a:p>
          </p:txBody>
        </p:sp>
        <p:sp>
          <p:nvSpPr>
            <p:cNvPr id="12" name="Rounded Rectangle 11">
              <a:extLst>
                <a:ext uri="{FF2B5EF4-FFF2-40B4-BE49-F238E27FC236}">
                  <a16:creationId xmlns:a16="http://schemas.microsoft.com/office/drawing/2014/main" id="{A25F6610-1EC7-9FFD-4A2F-40F257D8A363}"/>
                </a:ext>
              </a:extLst>
            </p:cNvPr>
            <p:cNvSpPr/>
            <p:nvPr/>
          </p:nvSpPr>
          <p:spPr>
            <a:xfrm>
              <a:off x="6313714" y="3470987"/>
              <a:ext cx="2581470" cy="1026367"/>
            </a:xfrm>
            <a:prstGeom prst="roundRect">
              <a:avLst>
                <a:gd name="adj" fmla="val 50000"/>
              </a:avLst>
            </a:pr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Arial" panose="020B0604020202020204" pitchFamily="34" charset="0"/>
                  <a:cs typeface="Arial" panose="020B0604020202020204" pitchFamily="34" charset="0"/>
                </a:rPr>
                <a:t>Search for</a:t>
              </a:r>
            </a:p>
          </p:txBody>
        </p:sp>
        <p:sp>
          <p:nvSpPr>
            <p:cNvPr id="13" name="Rounded Rectangle 12">
              <a:extLst>
                <a:ext uri="{FF2B5EF4-FFF2-40B4-BE49-F238E27FC236}">
                  <a16:creationId xmlns:a16="http://schemas.microsoft.com/office/drawing/2014/main" id="{F24F069E-EABE-82F6-E405-BEDE63B79AC5}"/>
                </a:ext>
              </a:extLst>
            </p:cNvPr>
            <p:cNvSpPr/>
            <p:nvPr/>
          </p:nvSpPr>
          <p:spPr>
            <a:xfrm>
              <a:off x="5306008" y="4578219"/>
              <a:ext cx="2699659" cy="1026367"/>
            </a:xfrm>
            <a:prstGeom prst="roundRect">
              <a:avLst>
                <a:gd name="adj" fmla="val 50000"/>
              </a:avLst>
            </a:pr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Arial" panose="020B0604020202020204" pitchFamily="34" charset="0"/>
                  <a:cs typeface="Arial" panose="020B0604020202020204" pitchFamily="34" charset="0"/>
                </a:rPr>
                <a:t>Cure</a:t>
              </a:r>
            </a:p>
          </p:txBody>
        </p:sp>
        <p:sp>
          <p:nvSpPr>
            <p:cNvPr id="14" name="Rounded Rectangle 13">
              <a:extLst>
                <a:ext uri="{FF2B5EF4-FFF2-40B4-BE49-F238E27FC236}">
                  <a16:creationId xmlns:a16="http://schemas.microsoft.com/office/drawing/2014/main" id="{6F03DBFC-F353-BA05-00E7-223E7567A624}"/>
                </a:ext>
              </a:extLst>
            </p:cNvPr>
            <p:cNvSpPr/>
            <p:nvPr/>
          </p:nvSpPr>
          <p:spPr>
            <a:xfrm>
              <a:off x="4167674" y="4578219"/>
              <a:ext cx="1032588" cy="1026367"/>
            </a:xfrm>
            <a:prstGeom prst="roundRect">
              <a:avLst>
                <a:gd name="adj" fmla="val 50000"/>
              </a:avLst>
            </a:prstGeom>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3711364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1C6BD-754E-7018-4770-B0C94CABAC28}"/>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Thank you</a:t>
            </a:r>
          </a:p>
        </p:txBody>
      </p:sp>
      <p:pic>
        <p:nvPicPr>
          <p:cNvPr id="9" name="Picture Placeholder 8">
            <a:extLst>
              <a:ext uri="{FF2B5EF4-FFF2-40B4-BE49-F238E27FC236}">
                <a16:creationId xmlns:a16="http://schemas.microsoft.com/office/drawing/2014/main" id="{A22C2B41-034E-E781-420B-7A9CCE8346A9}"/>
              </a:ext>
            </a:extLst>
          </p:cNvPr>
          <p:cNvPicPr>
            <a:picLocks noGrp="1" noChangeAspect="1"/>
          </p:cNvPicPr>
          <p:nvPr>
            <p:ph type="pic" sz="quarter" idx="13"/>
          </p:nvPr>
        </p:nvPicPr>
        <p:blipFill>
          <a:blip r:embed="rId3"/>
          <a:srcRect/>
          <a:stretch/>
        </p:blipFill>
        <p:spPr/>
      </p:pic>
      <p:sp>
        <p:nvSpPr>
          <p:cNvPr id="2" name="Slide Number Placeholder 1">
            <a:extLst>
              <a:ext uri="{FF2B5EF4-FFF2-40B4-BE49-F238E27FC236}">
                <a16:creationId xmlns:a16="http://schemas.microsoft.com/office/drawing/2014/main" id="{AE70BA76-3EEC-481B-7ABD-355A90DF2BF1}"/>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pPr/>
              <a:t>30</a:t>
            </a:fld>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999ABC4-2CEA-911A-D09B-1EE947F25FC2}"/>
              </a:ext>
            </a:extLst>
          </p:cNvPr>
          <p:cNvSpPr txBox="1"/>
          <p:nvPr/>
        </p:nvSpPr>
        <p:spPr>
          <a:xfrm>
            <a:off x="373546" y="1272828"/>
            <a:ext cx="6146800" cy="4154984"/>
          </a:xfrm>
          <a:prstGeom prst="rect">
            <a:avLst/>
          </a:prstGeom>
          <a:noFill/>
        </p:spPr>
        <p:txBody>
          <a:bodyPr wrap="square">
            <a:spAutoFit/>
          </a:bodyPr>
          <a:lstStyle/>
          <a:p>
            <a:r>
              <a:rPr lang="en-AU" sz="1800" dirty="0">
                <a:latin typeface="Arial" panose="020B0604020202020204" pitchFamily="34" charset="0"/>
                <a:cs typeface="Arial" panose="020B0604020202020204" pitchFamily="34" charset="0"/>
              </a:rPr>
              <a:t>Young people with IBD and their parents and carers</a:t>
            </a:r>
          </a:p>
          <a:p>
            <a:endParaRPr lang="en-AU" sz="1800"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rPr>
              <a:t>Associate Professor Edward Giles and the members of the Project Advisory Committee</a:t>
            </a:r>
          </a:p>
          <a:p>
            <a:endParaRPr lang="en-AU" sz="1800"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rPr>
              <a:t>Hospital site leads and clinical auditors</a:t>
            </a:r>
          </a:p>
          <a:p>
            <a:endParaRPr lang="en-AU" sz="1800"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rPr>
              <a:t>Jo Maggs – ethics Support Monash Health</a:t>
            </a:r>
          </a:p>
          <a:p>
            <a:endParaRPr lang="en-AU" sz="1800" dirty="0">
              <a:latin typeface="Arial" panose="020B0604020202020204" pitchFamily="34" charset="0"/>
              <a:cs typeface="Arial" panose="020B0604020202020204" pitchFamily="34" charset="0"/>
            </a:endParaRPr>
          </a:p>
          <a:p>
            <a:r>
              <a:rPr lang="en-AU" sz="1800" dirty="0">
                <a:latin typeface="Arial" panose="020B0604020202020204" pitchFamily="34" charset="0"/>
                <a:cs typeface="Arial" panose="020B0604020202020204" pitchFamily="34" charset="0"/>
              </a:rPr>
              <a:t>CCA team</a:t>
            </a:r>
          </a:p>
          <a:p>
            <a:r>
              <a:rPr lang="en-AU" sz="1400" dirty="0">
                <a:latin typeface="Arial" panose="020B0604020202020204" pitchFamily="34" charset="0"/>
                <a:cs typeface="Arial" panose="020B0604020202020204" pitchFamily="34" charset="0"/>
              </a:rPr>
              <a:t>Leanne Raven</a:t>
            </a:r>
          </a:p>
          <a:p>
            <a:r>
              <a:rPr lang="en-AU" sz="1400" dirty="0">
                <a:latin typeface="Arial" panose="020B0604020202020204" pitchFamily="34" charset="0"/>
                <a:cs typeface="Arial" panose="020B0604020202020204" pitchFamily="34" charset="0"/>
              </a:rPr>
              <a:t>Stephan Moller</a:t>
            </a:r>
          </a:p>
          <a:p>
            <a:r>
              <a:rPr lang="en-AU" sz="1400" dirty="0">
                <a:latin typeface="Arial" panose="020B0604020202020204" pitchFamily="34" charset="0"/>
                <a:cs typeface="Arial" panose="020B0604020202020204" pitchFamily="34" charset="0"/>
              </a:rPr>
              <a:t>Gauravi Gawade</a:t>
            </a:r>
          </a:p>
          <a:p>
            <a:r>
              <a:rPr lang="en-AU" sz="1400" dirty="0">
                <a:latin typeface="Arial" panose="020B0604020202020204" pitchFamily="34" charset="0"/>
                <a:cs typeface="Arial" panose="020B0604020202020204" pitchFamily="34" charset="0"/>
              </a:rPr>
              <a:t>Juliet Matskarofski-Bogoevska</a:t>
            </a:r>
          </a:p>
          <a:p>
            <a:endParaRPr lang="en-AU" sz="1400" dirty="0">
              <a:latin typeface="Arial" panose="020B0604020202020204" pitchFamily="34" charset="0"/>
              <a:cs typeface="Arial" panose="020B0604020202020204" pitchFamily="34" charset="0"/>
            </a:endParaRPr>
          </a:p>
          <a:p>
            <a:r>
              <a:rPr lang="en-AU" sz="1400" dirty="0">
                <a:latin typeface="Arial" panose="020B0604020202020204" pitchFamily="34" charset="0"/>
                <a:cs typeface="Arial" panose="020B0604020202020204" pitchFamily="34" charset="0"/>
              </a:rPr>
              <a:t>Full reports on CCA website after 30 May 2024</a:t>
            </a:r>
          </a:p>
        </p:txBody>
      </p:sp>
    </p:spTree>
    <p:extLst>
      <p:ext uri="{BB962C8B-B14F-4D97-AF65-F5344CB8AC3E}">
        <p14:creationId xmlns:p14="http://schemas.microsoft.com/office/powerpoint/2010/main" val="425554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E897F-303C-6F5B-E989-9E8BDC5D2394}"/>
              </a:ext>
            </a:extLst>
          </p:cNvPr>
          <p:cNvSpPr>
            <a:spLocks noGrp="1"/>
          </p:cNvSpPr>
          <p:nvPr>
            <p:ph type="title"/>
          </p:nvPr>
        </p:nvSpPr>
        <p:spPr>
          <a:xfrm>
            <a:off x="251133" y="186264"/>
            <a:ext cx="5768667" cy="1084485"/>
          </a:xfrm>
        </p:spPr>
        <p:txBody>
          <a:bodyPr/>
          <a:lstStyle/>
          <a:p>
            <a:r>
              <a:rPr lang="en-US" dirty="0">
                <a:latin typeface="Arial" panose="020B0604020202020204" pitchFamily="34" charset="0"/>
                <a:cs typeface="Arial" panose="020B0604020202020204" pitchFamily="34" charset="0"/>
              </a:rPr>
              <a:t>CCA Ambition 2026</a:t>
            </a:r>
          </a:p>
        </p:txBody>
      </p:sp>
      <p:sp>
        <p:nvSpPr>
          <p:cNvPr id="6" name="Slide Number Placeholder 5">
            <a:extLst>
              <a:ext uri="{FF2B5EF4-FFF2-40B4-BE49-F238E27FC236}">
                <a16:creationId xmlns:a16="http://schemas.microsoft.com/office/drawing/2014/main" id="{3DECF74E-E2F4-8C61-F489-4F058F089A12}"/>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4</a:t>
            </a:fld>
            <a:endParaRPr lang="en-US">
              <a:latin typeface="Arial" panose="020B0604020202020204" pitchFamily="34" charset="0"/>
              <a:cs typeface="Arial" panose="020B0604020202020204" pitchFamily="34" charset="0"/>
            </a:endParaRPr>
          </a:p>
        </p:txBody>
      </p:sp>
      <p:sp>
        <p:nvSpPr>
          <p:cNvPr id="2" name="AutoShape 2">
            <a:extLst>
              <a:ext uri="{FF2B5EF4-FFF2-40B4-BE49-F238E27FC236}">
                <a16:creationId xmlns:a16="http://schemas.microsoft.com/office/drawing/2014/main" id="{73B5D4B6-F804-A354-D1EA-D36A099C9B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2" name="Picture Placeholder 9">
            <a:extLst>
              <a:ext uri="{FF2B5EF4-FFF2-40B4-BE49-F238E27FC236}">
                <a16:creationId xmlns:a16="http://schemas.microsoft.com/office/drawing/2014/main" id="{3E559743-36C6-FBF8-827A-8D3A65A013AA}"/>
              </a:ext>
            </a:extLst>
          </p:cNvPr>
          <p:cNvPicPr>
            <a:picLocks noGrp="1" noChangeAspect="1"/>
          </p:cNvPicPr>
          <p:nvPr>
            <p:ph type="pic" sz="quarter" idx="13"/>
          </p:nvPr>
        </p:nvPicPr>
        <p:blipFill>
          <a:blip r:embed="rId3"/>
          <a:srcRect l="5547" r="5547"/>
          <a:stretch/>
        </p:blipFill>
        <p:spPr>
          <a:xfrm>
            <a:off x="6096000" y="0"/>
            <a:ext cx="6096000" cy="6858000"/>
          </a:xfrm>
        </p:spPr>
      </p:pic>
      <p:sp>
        <p:nvSpPr>
          <p:cNvPr id="4" name="TextBox 3">
            <a:extLst>
              <a:ext uri="{FF2B5EF4-FFF2-40B4-BE49-F238E27FC236}">
                <a16:creationId xmlns:a16="http://schemas.microsoft.com/office/drawing/2014/main" id="{249E990A-799E-9C3A-350C-3AEB1176654E}"/>
              </a:ext>
            </a:extLst>
          </p:cNvPr>
          <p:cNvSpPr txBox="1"/>
          <p:nvPr/>
        </p:nvSpPr>
        <p:spPr>
          <a:xfrm>
            <a:off x="5636525" y="2975212"/>
            <a:ext cx="914400" cy="914400"/>
          </a:xfrm>
          <a:prstGeom prst="rect">
            <a:avLst/>
          </a:prstGeom>
          <a:noFill/>
        </p:spPr>
        <p:txBody>
          <a:bodyPr wrap="square" lIns="0" tIns="0" rIns="0" bIns="0" rtlCol="0" anchor="ctr" anchorCtr="0">
            <a:noAutofit/>
          </a:bodyPr>
          <a:lstStyle/>
          <a:p>
            <a:pPr algn="ctr"/>
            <a:endParaRPr lang="en-AU" dirty="0">
              <a:solidFill>
                <a:schemeClr val="accent1"/>
              </a:solidFill>
            </a:endParaRPr>
          </a:p>
        </p:txBody>
      </p:sp>
      <p:sp>
        <p:nvSpPr>
          <p:cNvPr id="7" name="TextBox 6">
            <a:extLst>
              <a:ext uri="{FF2B5EF4-FFF2-40B4-BE49-F238E27FC236}">
                <a16:creationId xmlns:a16="http://schemas.microsoft.com/office/drawing/2014/main" id="{2960E4F9-3FCB-9D41-7329-8E2400A9CE61}"/>
              </a:ext>
            </a:extLst>
          </p:cNvPr>
          <p:cNvSpPr txBox="1"/>
          <p:nvPr/>
        </p:nvSpPr>
        <p:spPr>
          <a:xfrm>
            <a:off x="216089" y="1722480"/>
            <a:ext cx="5497774" cy="3717839"/>
          </a:xfrm>
          <a:prstGeom prst="rect">
            <a:avLst/>
          </a:prstGeom>
          <a:noFill/>
        </p:spPr>
        <p:txBody>
          <a:bodyPr wrap="square" lIns="0" tIns="0" rIns="0" bIns="0" rtlCol="0" anchor="ctr" anchorCtr="0">
            <a:noAutofit/>
          </a:bodyPr>
          <a:lstStyle/>
          <a:p>
            <a:pPr marL="342900" indent="-342900">
              <a:buFont typeface="+mj-lt"/>
              <a:buAutoNum type="arabicPeriod"/>
            </a:pPr>
            <a:r>
              <a:rPr lang="en-AU" sz="2000" dirty="0">
                <a:solidFill>
                  <a:schemeClr val="accent1"/>
                </a:solidFill>
              </a:rPr>
              <a:t>Provider of valued services and products to support the IBD community across the lifespan</a:t>
            </a:r>
          </a:p>
          <a:p>
            <a:pPr marL="342900" indent="-342900">
              <a:buFont typeface="+mj-lt"/>
              <a:buAutoNum type="arabicPeriod"/>
            </a:pPr>
            <a:r>
              <a:rPr lang="en-AU" sz="2000" dirty="0">
                <a:solidFill>
                  <a:schemeClr val="accent1"/>
                </a:solidFill>
              </a:rPr>
              <a:t>Driver of research that progresses the search for a cure</a:t>
            </a:r>
          </a:p>
          <a:p>
            <a:pPr marL="342900" indent="-342900">
              <a:buFont typeface="+mj-lt"/>
              <a:buAutoNum type="arabicPeriod"/>
            </a:pPr>
            <a:r>
              <a:rPr lang="en-AU" sz="2000" dirty="0">
                <a:solidFill>
                  <a:schemeClr val="accent1"/>
                </a:solidFill>
              </a:rPr>
              <a:t>A fearless and frank communicator, advocating for system change, improved information and education</a:t>
            </a:r>
          </a:p>
          <a:p>
            <a:pPr marL="342900" indent="-342900">
              <a:buFont typeface="+mj-lt"/>
              <a:buAutoNum type="arabicPeriod"/>
            </a:pPr>
            <a:r>
              <a:rPr lang="en-AU" sz="2000" dirty="0">
                <a:solidFill>
                  <a:schemeClr val="accent1"/>
                </a:solidFill>
              </a:rPr>
              <a:t>A trusted and influential organisation respected by the IBD community, philanthropy, health and medical industry and government</a:t>
            </a:r>
          </a:p>
          <a:p>
            <a:pPr marL="342900" indent="-342900">
              <a:buFont typeface="+mj-lt"/>
              <a:buAutoNum type="arabicPeriod"/>
            </a:pPr>
            <a:r>
              <a:rPr lang="en-AU" sz="2000" dirty="0">
                <a:solidFill>
                  <a:schemeClr val="accent1"/>
                </a:solidFill>
              </a:rPr>
              <a:t>Sustainable funded and financially stable with a diverse and wide community of support</a:t>
            </a:r>
          </a:p>
        </p:txBody>
      </p:sp>
    </p:spTree>
    <p:extLst>
      <p:ext uri="{BB962C8B-B14F-4D97-AF65-F5344CB8AC3E}">
        <p14:creationId xmlns:p14="http://schemas.microsoft.com/office/powerpoint/2010/main" val="1327692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74DD72-5B45-14E4-B11D-E411F7C19C63}"/>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5</a:t>
            </a:fld>
            <a:endParaRPr lang="en-US">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60B5F19-3858-5BBF-4265-A916734A3A71}"/>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Australia- Sydney Harbor- World IBD Day </a:t>
            </a:r>
          </a:p>
        </p:txBody>
      </p:sp>
      <p:pic>
        <p:nvPicPr>
          <p:cNvPr id="8" name="Picture 7">
            <a:extLst>
              <a:ext uri="{FF2B5EF4-FFF2-40B4-BE49-F238E27FC236}">
                <a16:creationId xmlns:a16="http://schemas.microsoft.com/office/drawing/2014/main" id="{3D574A1D-C018-B95A-A350-629736112F2B}"/>
              </a:ext>
            </a:extLst>
          </p:cNvPr>
          <p:cNvPicPr>
            <a:picLocks noChangeAspect="1"/>
          </p:cNvPicPr>
          <p:nvPr/>
        </p:nvPicPr>
        <p:blipFill>
          <a:blip r:embed="rId3"/>
          <a:stretch>
            <a:fillRect/>
          </a:stretch>
        </p:blipFill>
        <p:spPr>
          <a:xfrm>
            <a:off x="0" y="847579"/>
            <a:ext cx="12191998" cy="6010421"/>
          </a:xfrm>
          <a:prstGeom prst="rect">
            <a:avLst/>
          </a:prstGeom>
        </p:spPr>
      </p:pic>
    </p:spTree>
    <p:extLst>
      <p:ext uri="{BB962C8B-B14F-4D97-AF65-F5344CB8AC3E}">
        <p14:creationId xmlns:p14="http://schemas.microsoft.com/office/powerpoint/2010/main" val="322204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7E897F-303C-6F5B-E989-9E8BDC5D239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Australia- Down Under</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DECF74E-E2F4-8C61-F489-4F058F089A12}"/>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6</a:t>
            </a:fld>
            <a:endParaRPr lang="en-US">
              <a:latin typeface="Arial" panose="020B0604020202020204" pitchFamily="34" charset="0"/>
              <a:cs typeface="Arial" panose="020B0604020202020204" pitchFamily="34" charset="0"/>
            </a:endParaRPr>
          </a:p>
        </p:txBody>
      </p:sp>
      <p:sp>
        <p:nvSpPr>
          <p:cNvPr id="2" name="AutoShape 2">
            <a:extLst>
              <a:ext uri="{FF2B5EF4-FFF2-40B4-BE49-F238E27FC236}">
                <a16:creationId xmlns:a16="http://schemas.microsoft.com/office/drawing/2014/main" id="{73B5D4B6-F804-A354-D1EA-D36A099C9B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descr="A map of the world with red dots&#10;&#10;Description automatically generated">
            <a:extLst>
              <a:ext uri="{FF2B5EF4-FFF2-40B4-BE49-F238E27FC236}">
                <a16:creationId xmlns:a16="http://schemas.microsoft.com/office/drawing/2014/main" id="{E7638EF1-F68E-4755-EC2D-32BE0906B607}"/>
              </a:ext>
            </a:extLst>
          </p:cNvPr>
          <p:cNvPicPr>
            <a:picLocks noChangeAspect="1"/>
          </p:cNvPicPr>
          <p:nvPr/>
        </p:nvPicPr>
        <p:blipFill>
          <a:blip r:embed="rId3"/>
          <a:stretch>
            <a:fillRect/>
          </a:stretch>
        </p:blipFill>
        <p:spPr>
          <a:xfrm>
            <a:off x="818867" y="1064903"/>
            <a:ext cx="10996846" cy="5649798"/>
          </a:xfrm>
          <a:prstGeom prst="rect">
            <a:avLst/>
          </a:prstGeom>
        </p:spPr>
      </p:pic>
    </p:spTree>
    <p:extLst>
      <p:ext uri="{BB962C8B-B14F-4D97-AF65-F5344CB8AC3E}">
        <p14:creationId xmlns:p14="http://schemas.microsoft.com/office/powerpoint/2010/main" val="381705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B2EF361-CFB1-789A-4503-FD6052D2D494}"/>
              </a:ext>
            </a:extLst>
          </p:cNvPr>
          <p:cNvPicPr>
            <a:picLocks noGrp="1" noChangeAspect="1"/>
          </p:cNvPicPr>
          <p:nvPr>
            <p:ph type="pic" sz="quarter" idx="13"/>
          </p:nvPr>
        </p:nvPicPr>
        <p:blipFill>
          <a:blip r:embed="rId3"/>
          <a:srcRect/>
          <a:stretch/>
        </p:blipFill>
        <p:spPr>
          <a:xfrm>
            <a:off x="6903308" y="0"/>
            <a:ext cx="5288629" cy="6858000"/>
          </a:xfrm>
        </p:spPr>
      </p:pic>
      <p:sp>
        <p:nvSpPr>
          <p:cNvPr id="3" name="Title 2">
            <a:extLst>
              <a:ext uri="{FF2B5EF4-FFF2-40B4-BE49-F238E27FC236}">
                <a16:creationId xmlns:a16="http://schemas.microsoft.com/office/drawing/2014/main" id="{267E897F-303C-6F5B-E989-9E8BDC5D239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IBD National Action Plan</a:t>
            </a:r>
          </a:p>
        </p:txBody>
      </p:sp>
      <p:sp>
        <p:nvSpPr>
          <p:cNvPr id="5" name="Footer Placeholder 4">
            <a:extLst>
              <a:ext uri="{FF2B5EF4-FFF2-40B4-BE49-F238E27FC236}">
                <a16:creationId xmlns:a16="http://schemas.microsoft.com/office/drawing/2014/main" id="{AB121257-CA68-CBFC-D591-542B95134E10}"/>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6" name="Slide Number Placeholder 5">
            <a:extLst>
              <a:ext uri="{FF2B5EF4-FFF2-40B4-BE49-F238E27FC236}">
                <a16:creationId xmlns:a16="http://schemas.microsoft.com/office/drawing/2014/main" id="{3DECF74E-E2F4-8C61-F489-4F058F089A12}"/>
              </a:ext>
            </a:extLst>
          </p:cNvPr>
          <p:cNvSpPr>
            <a:spLocks noGrp="1"/>
          </p:cNvSpPr>
          <p:nvPr>
            <p:ph type="sldNum" sz="quarter" idx="12"/>
          </p:nvPr>
        </p:nvSpPr>
        <p:spPr/>
        <p:txBody>
          <a:bodyPr/>
          <a:lstStyle/>
          <a:p>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D9ADD6C-5475-F54B-1AD9-104022263DB3}"/>
              </a:ext>
            </a:extLst>
          </p:cNvPr>
          <p:cNvPicPr>
            <a:picLocks noChangeAspect="1"/>
          </p:cNvPicPr>
          <p:nvPr/>
        </p:nvPicPr>
        <p:blipFill rotWithShape="1">
          <a:blip r:embed="rId4"/>
          <a:srcRect t="2249" b="1"/>
          <a:stretch/>
        </p:blipFill>
        <p:spPr>
          <a:xfrm>
            <a:off x="136478" y="2794998"/>
            <a:ext cx="6398895" cy="2159139"/>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58C3563-9DC6-2440-2252-8E0254BE82F0}"/>
                  </a:ext>
                </a:extLst>
              </p14:cNvPr>
              <p14:cNvContentPartPr/>
              <p14:nvPr/>
            </p14:nvContentPartPr>
            <p14:xfrm>
              <a:off x="3370868" y="3839885"/>
              <a:ext cx="360" cy="360"/>
            </p14:xfrm>
          </p:contentPart>
        </mc:Choice>
        <mc:Fallback xmlns="">
          <p:pic>
            <p:nvPicPr>
              <p:cNvPr id="8" name="Ink 7">
                <a:extLst>
                  <a:ext uri="{FF2B5EF4-FFF2-40B4-BE49-F238E27FC236}">
                    <a16:creationId xmlns:a16="http://schemas.microsoft.com/office/drawing/2014/main" id="{458C3563-9DC6-2440-2252-8E0254BE82F0}"/>
                  </a:ext>
                </a:extLst>
              </p:cNvPr>
              <p:cNvPicPr/>
              <p:nvPr/>
            </p:nvPicPr>
            <p:blipFill>
              <a:blip r:embed="rId6"/>
              <a:stretch>
                <a:fillRect/>
              </a:stretch>
            </p:blipFill>
            <p:spPr>
              <a:xfrm>
                <a:off x="3361868" y="3830885"/>
                <a:ext cx="18000" cy="18000"/>
              </a:xfrm>
              <a:prstGeom prst="rect">
                <a:avLst/>
              </a:prstGeom>
            </p:spPr>
          </p:pic>
        </mc:Fallback>
      </mc:AlternateContent>
      <p:sp>
        <p:nvSpPr>
          <p:cNvPr id="12" name="Oval 11">
            <a:extLst>
              <a:ext uri="{FF2B5EF4-FFF2-40B4-BE49-F238E27FC236}">
                <a16:creationId xmlns:a16="http://schemas.microsoft.com/office/drawing/2014/main" id="{D3A8728C-B1C3-23F0-1434-E8016F39BD38}"/>
              </a:ext>
            </a:extLst>
          </p:cNvPr>
          <p:cNvSpPr/>
          <p:nvPr/>
        </p:nvSpPr>
        <p:spPr>
          <a:xfrm>
            <a:off x="2393529" y="3418096"/>
            <a:ext cx="4219922" cy="5198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62097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422E5-701C-7A14-A97B-3AB7119CE52F}"/>
              </a:ext>
            </a:extLst>
          </p:cNvPr>
          <p:cNvSpPr>
            <a:spLocks noGrp="1"/>
          </p:cNvSpPr>
          <p:nvPr>
            <p:ph idx="1"/>
          </p:nvPr>
        </p:nvSpPr>
        <p:spPr>
          <a:xfrm>
            <a:off x="423996" y="1282939"/>
            <a:ext cx="5074845" cy="4764088"/>
          </a:xfrm>
        </p:spPr>
        <p:txBody>
          <a:bodyPr/>
          <a:lstStyle/>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AE94DEF-8673-F69D-3508-295FCF650CAA}"/>
              </a:ext>
            </a:extLst>
          </p:cNvPr>
          <p:cNvSpPr>
            <a:spLocks noGrp="1"/>
          </p:cNvSpPr>
          <p:nvPr>
            <p:ph type="ftr" sz="quarter" idx="11"/>
          </p:nvPr>
        </p:nvSpPr>
        <p:spPr>
          <a:xfrm>
            <a:off x="423995" y="6291566"/>
            <a:ext cx="4352925" cy="330102"/>
          </a:xfrm>
        </p:spPr>
        <p:txBody>
          <a:bodyPr/>
          <a:lstStyle/>
          <a:p>
            <a:r>
              <a:rPr lang="en-US" sz="1400" dirty="0">
                <a:latin typeface="Arial" panose="020B0604020202020204" pitchFamily="34" charset="0"/>
                <a:cs typeface="Arial" panose="020B0604020202020204" pitchFamily="34" charset="0"/>
              </a:rPr>
              <a:t>Approved by Monash Human Research Ethics Committee (HREC: RES-21-0000755L).</a:t>
            </a:r>
          </a:p>
        </p:txBody>
      </p:sp>
      <p:sp>
        <p:nvSpPr>
          <p:cNvPr id="5" name="Slide Number Placeholder 4">
            <a:extLst>
              <a:ext uri="{FF2B5EF4-FFF2-40B4-BE49-F238E27FC236}">
                <a16:creationId xmlns:a16="http://schemas.microsoft.com/office/drawing/2014/main" id="{5874DD72-5B45-14E4-B11D-E411F7C19C63}"/>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8</a:t>
            </a:fld>
            <a:endParaRPr lang="en-US">
              <a:latin typeface="Arial" panose="020B0604020202020204" pitchFamily="34" charset="0"/>
              <a:cs typeface="Arial" panose="020B0604020202020204" pitchFamily="34" charset="0"/>
            </a:endParaRPr>
          </a:p>
        </p:txBody>
      </p:sp>
      <p:graphicFrame>
        <p:nvGraphicFramePr>
          <p:cNvPr id="6" name="Content Placeholder 5">
            <a:extLst>
              <a:ext uri="{FF2B5EF4-FFF2-40B4-BE49-F238E27FC236}">
                <a16:creationId xmlns:a16="http://schemas.microsoft.com/office/drawing/2014/main" id="{D22DE3D5-131A-7ACE-0280-F601E23A5D70}"/>
              </a:ext>
            </a:extLst>
          </p:cNvPr>
          <p:cNvGraphicFramePr>
            <a:graphicFrameLocks noGrp="1"/>
          </p:cNvGraphicFramePr>
          <p:nvPr>
            <p:ph idx="13"/>
            <p:extLst>
              <p:ext uri="{D42A27DB-BD31-4B8C-83A1-F6EECF244321}">
                <p14:modId xmlns:p14="http://schemas.microsoft.com/office/powerpoint/2010/main" val="3190910130"/>
              </p:ext>
            </p:extLst>
          </p:nvPr>
        </p:nvGraphicFramePr>
        <p:xfrm>
          <a:off x="6471686" y="1282938"/>
          <a:ext cx="5720314" cy="5516202"/>
        </p:xfrm>
        <a:graphic>
          <a:graphicData uri="http://schemas.openxmlformats.org/drawingml/2006/table">
            <a:tbl>
              <a:tblPr firstRow="1" firstCol="1" bandRow="1">
                <a:tableStyleId>{5C22544A-7EE6-4342-B048-85BDC9FD1C3A}</a:tableStyleId>
              </a:tblPr>
              <a:tblGrid>
                <a:gridCol w="2562495">
                  <a:extLst>
                    <a:ext uri="{9D8B030D-6E8A-4147-A177-3AD203B41FA5}">
                      <a16:colId xmlns:a16="http://schemas.microsoft.com/office/drawing/2014/main" val="2882696773"/>
                    </a:ext>
                  </a:extLst>
                </a:gridCol>
                <a:gridCol w="3157819">
                  <a:extLst>
                    <a:ext uri="{9D8B030D-6E8A-4147-A177-3AD203B41FA5}">
                      <a16:colId xmlns:a16="http://schemas.microsoft.com/office/drawing/2014/main" val="2399889689"/>
                    </a:ext>
                  </a:extLst>
                </a:gridCol>
              </a:tblGrid>
              <a:tr h="308956">
                <a:tc>
                  <a:txBody>
                    <a:bodyPr/>
                    <a:lstStyle/>
                    <a:p>
                      <a:pPr>
                        <a:spcAft>
                          <a:spcPts val="600"/>
                        </a:spcAft>
                      </a:pPr>
                      <a:r>
                        <a:rPr lang="en-AU" sz="1050" kern="100" dirty="0">
                          <a:effectLst/>
                        </a:rPr>
                        <a:t>Dr Ed Giles (Chair)</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dirty="0">
                          <a:effectLst/>
                        </a:rPr>
                        <a:t>Monash Health</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328693250"/>
                  </a:ext>
                </a:extLst>
              </a:tr>
              <a:tr h="218802">
                <a:tc>
                  <a:txBody>
                    <a:bodyPr/>
                    <a:lstStyle/>
                    <a:p>
                      <a:pPr>
                        <a:spcAft>
                          <a:spcPts val="600"/>
                        </a:spcAft>
                      </a:pPr>
                      <a:r>
                        <a:rPr lang="en-AU" sz="1050" kern="100" dirty="0">
                          <a:effectLst/>
                        </a:rPr>
                        <a:t>A/Prof George Alex</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Royal Children's Hospital Melbourne</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3830714987"/>
                  </a:ext>
                </a:extLst>
              </a:tr>
              <a:tr h="217029">
                <a:tc>
                  <a:txBody>
                    <a:bodyPr/>
                    <a:lstStyle/>
                    <a:p>
                      <a:pPr>
                        <a:spcAft>
                          <a:spcPts val="600"/>
                        </a:spcAft>
                      </a:pPr>
                      <a:r>
                        <a:rPr lang="en-AU" sz="1050" kern="100" dirty="0">
                          <a:effectLst/>
                        </a:rPr>
                        <a:t>Dr Chris Burgess</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dirty="0">
                          <a:effectLst/>
                        </a:rPr>
                        <a:t>Queensland Children's Hospital</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901538772"/>
                  </a:ext>
                </a:extLst>
              </a:tr>
              <a:tr h="218802">
                <a:tc>
                  <a:txBody>
                    <a:bodyPr/>
                    <a:lstStyle/>
                    <a:p>
                      <a:pPr>
                        <a:spcAft>
                          <a:spcPts val="600"/>
                        </a:spcAft>
                      </a:pPr>
                      <a:r>
                        <a:rPr lang="en-AU" sz="1050" kern="100" dirty="0">
                          <a:effectLst/>
                        </a:rPr>
                        <a:t>Deirdre Burgess</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dirty="0">
                          <a:effectLst/>
                        </a:rPr>
                        <a:t>John Hunter Children's Hospital</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474855229"/>
                  </a:ext>
                </a:extLst>
              </a:tr>
              <a:tr h="218802">
                <a:tc>
                  <a:txBody>
                    <a:bodyPr/>
                    <a:lstStyle/>
                    <a:p>
                      <a:pPr>
                        <a:spcAft>
                          <a:spcPts val="600"/>
                        </a:spcAft>
                      </a:pPr>
                      <a:r>
                        <a:rPr lang="en-AU" sz="1050" kern="100">
                          <a:effectLst/>
                        </a:rPr>
                        <a:t>Dr Shoma Dutt</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The Children’s Hospital at Westmead</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534420439"/>
                  </a:ext>
                </a:extLst>
              </a:tr>
              <a:tr h="218802">
                <a:tc>
                  <a:txBody>
                    <a:bodyPr/>
                    <a:lstStyle/>
                    <a:p>
                      <a:pPr>
                        <a:spcAft>
                          <a:spcPts val="600"/>
                        </a:spcAft>
                      </a:pPr>
                      <a:r>
                        <a:rPr lang="en-AU" sz="1050" kern="100">
                          <a:effectLst/>
                        </a:rPr>
                        <a:t>Subhadra Evans</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Deakin University</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024830708"/>
                  </a:ext>
                </a:extLst>
              </a:tr>
              <a:tr h="218802">
                <a:tc>
                  <a:txBody>
                    <a:bodyPr/>
                    <a:lstStyle/>
                    <a:p>
                      <a:pPr>
                        <a:spcAft>
                          <a:spcPts val="600"/>
                        </a:spcAft>
                      </a:pPr>
                      <a:r>
                        <a:rPr lang="en-AU" sz="1050" kern="100">
                          <a:effectLst/>
                        </a:rPr>
                        <a:t>Dr Nitin Gupta</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Sydney Children’s Hospital, Randwick</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1053799104"/>
                  </a:ext>
                </a:extLst>
              </a:tr>
              <a:tr h="233456">
                <a:tc>
                  <a:txBody>
                    <a:bodyPr/>
                    <a:lstStyle/>
                    <a:p>
                      <a:pPr>
                        <a:spcAft>
                          <a:spcPts val="600"/>
                        </a:spcAft>
                      </a:pPr>
                      <a:r>
                        <a:rPr lang="en-AU" sz="1050" kern="100" dirty="0">
                          <a:effectLst/>
                        </a:rPr>
                        <a:t>Dr Paul Hammond</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Women’s &amp; Children's Hospital (Adelaide)</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1900380034"/>
                  </a:ext>
                </a:extLst>
              </a:tr>
              <a:tr h="218802">
                <a:tc>
                  <a:txBody>
                    <a:bodyPr/>
                    <a:lstStyle/>
                    <a:p>
                      <a:pPr>
                        <a:spcAft>
                          <a:spcPts val="600"/>
                        </a:spcAft>
                      </a:pPr>
                      <a:r>
                        <a:rPr lang="en-AU" sz="1050" kern="100">
                          <a:effectLst/>
                        </a:rPr>
                        <a:t>Elliot Harris</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Living with IBD</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3747278538"/>
                  </a:ext>
                </a:extLst>
              </a:tr>
              <a:tr h="218802">
                <a:tc>
                  <a:txBody>
                    <a:bodyPr/>
                    <a:lstStyle/>
                    <a:p>
                      <a:pPr>
                        <a:spcAft>
                          <a:spcPts val="600"/>
                        </a:spcAft>
                      </a:pPr>
                      <a:r>
                        <a:rPr lang="en-AU" sz="1050" kern="100">
                          <a:effectLst/>
                        </a:rPr>
                        <a:t>Helen Jurgens</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Women’s &amp; Children's Hospital</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125712119"/>
                  </a:ext>
                </a:extLst>
              </a:tr>
              <a:tr h="218802">
                <a:tc>
                  <a:txBody>
                    <a:bodyPr/>
                    <a:lstStyle/>
                    <a:p>
                      <a:pPr>
                        <a:spcAft>
                          <a:spcPts val="600"/>
                        </a:spcAft>
                      </a:pPr>
                      <a:r>
                        <a:rPr lang="en-AU" sz="1050" kern="100">
                          <a:effectLst/>
                        </a:rPr>
                        <a:t>Prof Antonina Mikocka-Walus</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Deakin University</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17758989"/>
                  </a:ext>
                </a:extLst>
              </a:tr>
              <a:tr h="218802">
                <a:tc>
                  <a:txBody>
                    <a:bodyPr/>
                    <a:lstStyle/>
                    <a:p>
                      <a:pPr>
                        <a:spcAft>
                          <a:spcPts val="600"/>
                        </a:spcAft>
                      </a:pPr>
                      <a:r>
                        <a:rPr lang="en-AU" sz="1050" kern="100" dirty="0">
                          <a:effectLst/>
                        </a:rPr>
                        <a:t>A/Prof Ram Nataraja</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Monash Health</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134702271"/>
                  </a:ext>
                </a:extLst>
              </a:tr>
              <a:tr h="218802">
                <a:tc>
                  <a:txBody>
                    <a:bodyPr/>
                    <a:lstStyle/>
                    <a:p>
                      <a:pPr>
                        <a:spcAft>
                          <a:spcPts val="600"/>
                        </a:spcAft>
                      </a:pPr>
                      <a:r>
                        <a:rPr lang="en-AU" sz="1050" kern="100">
                          <a:effectLst/>
                        </a:rPr>
                        <a:t>Dr Scott Nightingale</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dirty="0">
                          <a:effectLst/>
                        </a:rPr>
                        <a:t>John Hunter Children's Hospital</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3391616624"/>
                  </a:ext>
                </a:extLst>
              </a:tr>
              <a:tr h="218802">
                <a:tc>
                  <a:txBody>
                    <a:bodyPr/>
                    <a:lstStyle/>
                    <a:p>
                      <a:pPr>
                        <a:spcAft>
                          <a:spcPts val="600"/>
                        </a:spcAft>
                      </a:pPr>
                      <a:r>
                        <a:rPr lang="en-AU" sz="1050" kern="100">
                          <a:effectLst/>
                        </a:rPr>
                        <a:t>Professor Paul Pavli</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Canberra Hospital</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026867906"/>
                  </a:ext>
                </a:extLst>
              </a:tr>
              <a:tr h="218802">
                <a:tc>
                  <a:txBody>
                    <a:bodyPr/>
                    <a:lstStyle/>
                    <a:p>
                      <a:pPr>
                        <a:spcAft>
                          <a:spcPts val="600"/>
                        </a:spcAft>
                      </a:pPr>
                      <a:r>
                        <a:rPr lang="en-AU" sz="1050" kern="100">
                          <a:effectLst/>
                        </a:rPr>
                        <a:t>Peita Pittella</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dirty="0">
                          <a:effectLst/>
                        </a:rPr>
                        <a:t>Living with IBD</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1792219327"/>
                  </a:ext>
                </a:extLst>
              </a:tr>
              <a:tr h="497812">
                <a:tc>
                  <a:txBody>
                    <a:bodyPr/>
                    <a:lstStyle/>
                    <a:p>
                      <a:pPr>
                        <a:spcAft>
                          <a:spcPts val="600"/>
                        </a:spcAft>
                      </a:pPr>
                      <a:r>
                        <a:rPr lang="en-AU" sz="1050" kern="100" dirty="0">
                          <a:effectLst/>
                        </a:rPr>
                        <a:t>Dr Ajay Sharma</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Hollywood Private Hospital, Joondalup Health Campus, Joondalup Private Hospital</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1199958869"/>
                  </a:ext>
                </a:extLst>
              </a:tr>
              <a:tr h="218802">
                <a:tc>
                  <a:txBody>
                    <a:bodyPr/>
                    <a:lstStyle/>
                    <a:p>
                      <a:pPr>
                        <a:spcAft>
                          <a:spcPts val="600"/>
                        </a:spcAft>
                      </a:pPr>
                      <a:r>
                        <a:rPr lang="en-AU" sz="1050" kern="100">
                          <a:effectLst/>
                        </a:rPr>
                        <a:t>Merran Spargo</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The Children's Hospital at Westmead</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3451545635"/>
                  </a:ext>
                </a:extLst>
              </a:tr>
              <a:tr h="218802">
                <a:tc>
                  <a:txBody>
                    <a:bodyPr/>
                    <a:lstStyle/>
                    <a:p>
                      <a:pPr>
                        <a:spcAft>
                          <a:spcPts val="600"/>
                        </a:spcAft>
                      </a:pPr>
                      <a:r>
                        <a:rPr lang="en-AU" sz="1050" kern="100">
                          <a:effectLst/>
                        </a:rPr>
                        <a:t>Dave Skvarc</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Deakin University</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1767593162"/>
                  </a:ext>
                </a:extLst>
              </a:tr>
              <a:tr h="218802">
                <a:tc>
                  <a:txBody>
                    <a:bodyPr/>
                    <a:lstStyle/>
                    <a:p>
                      <a:pPr>
                        <a:spcAft>
                          <a:spcPts val="600"/>
                        </a:spcAft>
                      </a:pPr>
                      <a:r>
                        <a:rPr lang="en-AU" sz="1050" kern="100">
                          <a:effectLst/>
                        </a:rPr>
                        <a:t>Project team</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 </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3574433420"/>
                  </a:ext>
                </a:extLst>
              </a:tr>
              <a:tr h="218802">
                <a:tc>
                  <a:txBody>
                    <a:bodyPr/>
                    <a:lstStyle/>
                    <a:p>
                      <a:pPr>
                        <a:spcAft>
                          <a:spcPts val="600"/>
                        </a:spcAft>
                      </a:pPr>
                      <a:r>
                        <a:rPr lang="en-AU" sz="1050" kern="100" dirty="0">
                          <a:effectLst/>
                        </a:rPr>
                        <a:t>Leanne Raven </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Crohn’s &amp; Colitis Australia</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4259620244"/>
                  </a:ext>
                </a:extLst>
              </a:tr>
              <a:tr h="268436">
                <a:tc>
                  <a:txBody>
                    <a:bodyPr/>
                    <a:lstStyle/>
                    <a:p>
                      <a:pPr>
                        <a:spcAft>
                          <a:spcPts val="600"/>
                        </a:spcAft>
                      </a:pPr>
                      <a:r>
                        <a:rPr lang="en-AU" sz="1050" kern="100">
                          <a:effectLst/>
                        </a:rPr>
                        <a:t>Wayne Massuger </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a:effectLst/>
                        </a:rPr>
                        <a:t>Crohn’s &amp; Colitis Australia</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3171797223"/>
                  </a:ext>
                </a:extLst>
              </a:tr>
              <a:tr h="270879">
                <a:tc>
                  <a:txBody>
                    <a:bodyPr/>
                    <a:lstStyle/>
                    <a:p>
                      <a:pPr>
                        <a:spcAft>
                          <a:spcPts val="600"/>
                        </a:spcAft>
                      </a:pPr>
                      <a:r>
                        <a:rPr lang="en-AU" sz="1050" kern="100">
                          <a:effectLst/>
                        </a:rPr>
                        <a:t>Stephan Moller</a:t>
                      </a:r>
                      <a:endParaRPr lang="en-AU" sz="1050" kern="10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dirty="0">
                          <a:effectLst/>
                        </a:rPr>
                        <a:t>Crohn’s &amp; Colitis Australia</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2516548008"/>
                  </a:ext>
                </a:extLst>
              </a:tr>
              <a:tr h="218802">
                <a:tc>
                  <a:txBody>
                    <a:bodyPr/>
                    <a:lstStyle/>
                    <a:p>
                      <a:pPr>
                        <a:spcAft>
                          <a:spcPts val="600"/>
                        </a:spcAft>
                      </a:pPr>
                      <a:r>
                        <a:rPr lang="en-AU" sz="1050" kern="100" dirty="0">
                          <a:effectLst/>
                        </a:rPr>
                        <a:t>Juliet Matskarofski</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tc>
                  <a:txBody>
                    <a:bodyPr/>
                    <a:lstStyle/>
                    <a:p>
                      <a:pPr>
                        <a:spcAft>
                          <a:spcPts val="600"/>
                        </a:spcAft>
                      </a:pPr>
                      <a:r>
                        <a:rPr lang="en-AU" sz="1050" kern="100" dirty="0">
                          <a:effectLst/>
                        </a:rPr>
                        <a:t>Crohn’s &amp; Colitis Australia</a:t>
                      </a:r>
                      <a:endParaRPr lang="en-AU" sz="1050" kern="100" dirty="0">
                        <a:solidFill>
                          <a:srgbClr val="262626"/>
                        </a:solidFill>
                        <a:effectLst/>
                        <a:latin typeface="Mangal Pro" panose="00000500000000000000" pitchFamily="2" charset="0"/>
                        <a:ea typeface="Calibri" panose="020F0502020204030204" pitchFamily="34" charset="0"/>
                        <a:cs typeface="Times New Roman" panose="02020603050405020304" pitchFamily="18" charset="0"/>
                      </a:endParaRPr>
                    </a:p>
                  </a:txBody>
                  <a:tcPr marL="61457" marR="61457" marT="0" marB="0" anchor="ctr"/>
                </a:tc>
                <a:extLst>
                  <a:ext uri="{0D108BD9-81ED-4DB2-BD59-A6C34878D82A}">
                    <a16:rowId xmlns:a16="http://schemas.microsoft.com/office/drawing/2014/main" val="478154492"/>
                  </a:ext>
                </a:extLst>
              </a:tr>
            </a:tbl>
          </a:graphicData>
        </a:graphic>
      </p:graphicFrame>
      <p:sp>
        <p:nvSpPr>
          <p:cNvPr id="11" name="Title 1">
            <a:extLst>
              <a:ext uri="{FF2B5EF4-FFF2-40B4-BE49-F238E27FC236}">
                <a16:creationId xmlns:a16="http://schemas.microsoft.com/office/drawing/2014/main" id="{260B5F19-3858-5BBF-4265-A916734A3A71}"/>
              </a:ext>
            </a:extLst>
          </p:cNvPr>
          <p:cNvSpPr>
            <a:spLocks noGrp="1"/>
          </p:cNvSpPr>
          <p:nvPr>
            <p:ph type="title"/>
          </p:nvPr>
        </p:nvSpPr>
        <p:spPr>
          <a:xfrm>
            <a:off x="0" y="0"/>
            <a:ext cx="12191999" cy="857839"/>
          </a:xfrm>
          <a:solidFill>
            <a:srgbClr val="361263"/>
          </a:solidFill>
        </p:spPr>
        <p:txBody>
          <a:bodyPr/>
          <a:lstStyle/>
          <a:p>
            <a:r>
              <a:rPr lang="en-US" dirty="0">
                <a:solidFill>
                  <a:schemeClr val="bg1"/>
                </a:solidFill>
                <a:latin typeface="Arial" panose="020B0604020202020204" pitchFamily="34" charset="0"/>
                <a:cs typeface="Arial" panose="020B0604020202020204" pitchFamily="34" charset="0"/>
              </a:rPr>
              <a:t> Paediatric Project</a:t>
            </a:r>
          </a:p>
        </p:txBody>
      </p:sp>
      <p:sp>
        <p:nvSpPr>
          <p:cNvPr id="14" name="TextBox 13">
            <a:extLst>
              <a:ext uri="{FF2B5EF4-FFF2-40B4-BE49-F238E27FC236}">
                <a16:creationId xmlns:a16="http://schemas.microsoft.com/office/drawing/2014/main" id="{E7CA174C-5613-193D-B93A-90A061951B60}"/>
              </a:ext>
            </a:extLst>
          </p:cNvPr>
          <p:cNvSpPr txBox="1"/>
          <p:nvPr/>
        </p:nvSpPr>
        <p:spPr>
          <a:xfrm>
            <a:off x="7350052" y="867518"/>
            <a:ext cx="4210056" cy="323165"/>
          </a:xfrm>
          <a:prstGeom prst="rect">
            <a:avLst/>
          </a:prstGeom>
          <a:noFill/>
        </p:spPr>
        <p:txBody>
          <a:bodyPr wrap="square">
            <a:spAutoFit/>
          </a:bodyPr>
          <a:lstStyle/>
          <a:p>
            <a:pPr algn="ctr"/>
            <a:r>
              <a:rPr lang="en-US" sz="1500" dirty="0">
                <a:solidFill>
                  <a:schemeClr val="accent1"/>
                </a:solidFill>
                <a:latin typeface="Arial" panose="020B0604020202020204" pitchFamily="34" charset="0"/>
                <a:cs typeface="Arial" panose="020B0604020202020204" pitchFamily="34" charset="0"/>
              </a:rPr>
              <a:t>Project Advisory Committee</a:t>
            </a:r>
            <a:endParaRPr lang="en-AU" sz="1500" dirty="0">
              <a:solidFill>
                <a:schemeClr val="accent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29DCBF7-80CF-4151-5083-88994EDD2E99}"/>
              </a:ext>
            </a:extLst>
          </p:cNvPr>
          <p:cNvSpPr txBox="1"/>
          <p:nvPr/>
        </p:nvSpPr>
        <p:spPr>
          <a:xfrm>
            <a:off x="783831" y="1587491"/>
            <a:ext cx="4840472" cy="4154984"/>
          </a:xfrm>
          <a:prstGeom prst="rect">
            <a:avLst/>
          </a:prstGeom>
          <a:noFill/>
        </p:spPr>
        <p:txBody>
          <a:bodyPr wrap="square">
            <a:spAutoFit/>
          </a:bodyPr>
          <a:lstStyle/>
          <a:p>
            <a:r>
              <a:rPr lang="en-US" sz="2400" dirty="0">
                <a:solidFill>
                  <a:srgbClr val="361263"/>
                </a:solidFill>
                <a:latin typeface="Arial" panose="020B0604020202020204" pitchFamily="34" charset="0"/>
                <a:cs typeface="Arial" panose="020B0604020202020204" pitchFamily="34" charset="0"/>
              </a:rPr>
              <a:t>Australian Government Grant opportunity </a:t>
            </a:r>
          </a:p>
          <a:p>
            <a:endParaRPr lang="en-US" sz="2400" dirty="0">
              <a:solidFill>
                <a:srgbClr val="361263"/>
              </a:solidFill>
              <a:latin typeface="Arial" panose="020B0604020202020204" pitchFamily="34" charset="0"/>
              <a:cs typeface="Arial" panose="020B0604020202020204" pitchFamily="34" charset="0"/>
            </a:endParaRPr>
          </a:p>
          <a:p>
            <a:r>
              <a:rPr lang="en-US" sz="2400" dirty="0">
                <a:solidFill>
                  <a:srgbClr val="361263"/>
                </a:solidFill>
                <a:latin typeface="Arial" panose="020B0604020202020204" pitchFamily="34" charset="0"/>
                <a:cs typeface="Arial" panose="020B0604020202020204" pitchFamily="34" charset="0"/>
              </a:rPr>
              <a:t>CCA  confirmed the support of the Gastroenterological Society of Australia (GESA):</a:t>
            </a:r>
          </a:p>
          <a:p>
            <a:pPr marL="285750" indent="-285750">
              <a:buFont typeface="Arial" panose="020B0604020202020204" pitchFamily="34" charset="0"/>
              <a:buChar char="•"/>
            </a:pPr>
            <a:r>
              <a:rPr lang="en-US" sz="2400" dirty="0">
                <a:solidFill>
                  <a:srgbClr val="361263"/>
                </a:solidFill>
                <a:latin typeface="Arial" panose="020B0604020202020204" pitchFamily="34" charset="0"/>
                <a:cs typeface="Arial" panose="020B0604020202020204" pitchFamily="34" charset="0"/>
              </a:rPr>
              <a:t>GESA IBD Faculty </a:t>
            </a:r>
          </a:p>
          <a:p>
            <a:pPr marL="285750" indent="-285750">
              <a:buFont typeface="Arial" panose="020B0604020202020204" pitchFamily="34" charset="0"/>
              <a:buChar char="•"/>
            </a:pPr>
            <a:r>
              <a:rPr lang="en-US" sz="2400" dirty="0">
                <a:solidFill>
                  <a:srgbClr val="361263"/>
                </a:solidFill>
                <a:latin typeface="Arial" panose="020B0604020202020204" pitchFamily="34" charset="0"/>
                <a:cs typeface="Arial" panose="020B0604020202020204" pitchFamily="34" charset="0"/>
              </a:rPr>
              <a:t>GESA Paediatric Network.</a:t>
            </a:r>
          </a:p>
          <a:p>
            <a:pPr marL="285750" indent="-285750">
              <a:buFont typeface="Arial" panose="020B0604020202020204" pitchFamily="34" charset="0"/>
              <a:buChar char="•"/>
            </a:pPr>
            <a:endParaRPr lang="en-US" sz="2400" dirty="0">
              <a:solidFill>
                <a:srgbClr val="36126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361263"/>
                </a:solidFill>
                <a:latin typeface="Arial" panose="020B0604020202020204" pitchFamily="34" charset="0"/>
                <a:cs typeface="Arial" panose="020B0604020202020204" pitchFamily="34" charset="0"/>
              </a:rPr>
              <a:t>Experience study and audit of care</a:t>
            </a:r>
          </a:p>
        </p:txBody>
      </p:sp>
    </p:spTree>
    <p:extLst>
      <p:ext uri="{BB962C8B-B14F-4D97-AF65-F5344CB8AC3E}">
        <p14:creationId xmlns:p14="http://schemas.microsoft.com/office/powerpoint/2010/main" val="2127528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1514A-59E3-E4D8-FCD8-F47CB077CD6C}"/>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Paediatric</a:t>
            </a:r>
            <a:r>
              <a:rPr lang="en-US" dirty="0">
                <a:latin typeface="Arial" panose="020B0604020202020204" pitchFamily="34" charset="0"/>
                <a:cs typeface="Arial" panose="020B0604020202020204" pitchFamily="34" charset="0"/>
              </a:rPr>
              <a:t> IBD Quality of Care project</a:t>
            </a:r>
          </a:p>
        </p:txBody>
      </p:sp>
      <p:sp>
        <p:nvSpPr>
          <p:cNvPr id="4" name="Footer Placeholder 3">
            <a:extLst>
              <a:ext uri="{FF2B5EF4-FFF2-40B4-BE49-F238E27FC236}">
                <a16:creationId xmlns:a16="http://schemas.microsoft.com/office/drawing/2014/main" id="{AAE94DEF-8673-F69D-3508-295FCF650CAA}"/>
              </a:ext>
            </a:extLst>
          </p:cNvPr>
          <p:cNvSpPr>
            <a:spLocks noGrp="1"/>
          </p:cNvSpPr>
          <p:nvPr>
            <p:ph type="ftr" sz="quarter" idx="11"/>
          </p:nvPr>
        </p:nvSpPr>
        <p:spPr/>
        <p:txBody>
          <a:bodyPr/>
          <a:lstStyle/>
          <a:p>
            <a:r>
              <a:rPr lang="en-US" dirty="0">
                <a:latin typeface="Arial" panose="020B0604020202020204" pitchFamily="34" charset="0"/>
                <a:cs typeface="Arial" panose="020B0604020202020204" pitchFamily="34" charset="0"/>
              </a:rPr>
              <a:t>Crohn’s &amp; Colitis Australia</a:t>
            </a:r>
          </a:p>
        </p:txBody>
      </p:sp>
      <p:sp>
        <p:nvSpPr>
          <p:cNvPr id="5" name="Slide Number Placeholder 4">
            <a:extLst>
              <a:ext uri="{FF2B5EF4-FFF2-40B4-BE49-F238E27FC236}">
                <a16:creationId xmlns:a16="http://schemas.microsoft.com/office/drawing/2014/main" id="{5874DD72-5B45-14E4-B11D-E411F7C19C63}"/>
              </a:ext>
            </a:extLst>
          </p:cNvPr>
          <p:cNvSpPr>
            <a:spLocks noGrp="1"/>
          </p:cNvSpPr>
          <p:nvPr>
            <p:ph type="sldNum" sz="quarter" idx="12"/>
          </p:nvPr>
        </p:nvSpPr>
        <p:spPr/>
        <p:txBody>
          <a:bodyPr/>
          <a:lstStyle/>
          <a:p>
            <a:fld id="{679426BA-D6E0-FD4D-AEE5-9CDBB469AA73}" type="slidenum">
              <a:rPr lang="en-US" smtClean="0">
                <a:latin typeface="Arial" panose="020B0604020202020204" pitchFamily="34" charset="0"/>
                <a:cs typeface="Arial" panose="020B0604020202020204" pitchFamily="34" charset="0"/>
              </a:rPr>
              <a:t>9</a:t>
            </a:fld>
            <a:endParaRPr lang="en-US">
              <a:latin typeface="Arial" panose="020B0604020202020204" pitchFamily="34" charset="0"/>
              <a:cs typeface="Arial" panose="020B0604020202020204" pitchFamily="34" charset="0"/>
            </a:endParaRPr>
          </a:p>
        </p:txBody>
      </p:sp>
      <p:sp>
        <p:nvSpPr>
          <p:cNvPr id="12" name="Rectangle 3">
            <a:extLst>
              <a:ext uri="{FF2B5EF4-FFF2-40B4-BE49-F238E27FC236}">
                <a16:creationId xmlns:a16="http://schemas.microsoft.com/office/drawing/2014/main" id="{29D98343-2129-A7EB-8254-3ECFCF70155A}"/>
              </a:ext>
            </a:extLst>
          </p:cNvPr>
          <p:cNvSpPr>
            <a:spLocks noChangeArrowheads="1"/>
          </p:cNvSpPr>
          <p:nvPr/>
        </p:nvSpPr>
        <p:spPr bwMode="auto">
          <a:xfrm>
            <a:off x="906236" y="2277836"/>
            <a:ext cx="2253343" cy="2606687"/>
          </a:xfrm>
          <a:prstGeom prst="rect">
            <a:avLst/>
          </a:prstGeom>
          <a:solidFill>
            <a:srgbClr val="361263"/>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08000" tIns="108000" rIns="108000" bIns="10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Arial" panose="020B0604020202020204" pitchFamily="34" charset="0"/>
              </a:rPr>
              <a:t>Patient Experience Survey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FFFFFF"/>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en-US" altLang="en-US" sz="1600" b="0" i="0" u="none" strike="noStrike" cap="none" normalizeH="0" baseline="0" dirty="0">
                <a:ln>
                  <a:noFill/>
                </a:ln>
                <a:solidFill>
                  <a:srgbClr val="FFFFFF"/>
                </a:solidFill>
                <a:effectLst/>
                <a:latin typeface="Arial" panose="020B0604020202020204" pitchFamily="34" charset="0"/>
              </a:rPr>
              <a:t>Online Survey</a:t>
            </a: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endParaRPr kumimoji="0" lang="en-US" altLang="en-US" sz="1600" b="0" i="0" u="none" strike="noStrike" cap="none" normalizeH="0" baseline="0" dirty="0">
              <a:ln>
                <a:noFill/>
              </a:ln>
              <a:solidFill>
                <a:srgbClr val="FFFFFF"/>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r>
              <a:rPr kumimoji="0" lang="en-US" altLang="en-US" sz="1600" b="0" i="0" u="none" strike="noStrike" cap="none" normalizeH="0" baseline="0" dirty="0">
                <a:ln>
                  <a:noFill/>
                </a:ln>
                <a:solidFill>
                  <a:srgbClr val="FFFFFF"/>
                </a:solidFill>
                <a:effectLst/>
                <a:latin typeface="Arial" panose="020B0604020202020204" pitchFamily="34" charset="0"/>
              </a:rPr>
              <a:t>Family Interviews</a:t>
            </a:r>
          </a:p>
          <a:p>
            <a:pPr marL="285750" marR="0" lvl="0" indent="-285750" algn="l" defTabSz="914400" rtl="0" eaLnBrk="0" fontAlgn="base" latinLnBrk="0" hangingPunct="0">
              <a:lnSpc>
                <a:spcPct val="100000"/>
              </a:lnSpc>
              <a:spcBef>
                <a:spcPct val="0"/>
              </a:spcBef>
              <a:spcAft>
                <a:spcPct val="0"/>
              </a:spcAft>
              <a:buClrTx/>
              <a:buSzPts val="1000"/>
              <a:buFont typeface="Arial" panose="020B0604020202020204" pitchFamily="34" charset="0"/>
              <a:buChar char="•"/>
              <a:tabLst/>
            </a:pPr>
            <a:endParaRPr kumimoji="0" lang="en-US" altLang="en-US" sz="1600" b="0" i="0" u="none" strike="noStrike" cap="none" normalizeH="0" baseline="0" dirty="0">
              <a:ln>
                <a:noFill/>
              </a:ln>
              <a:solidFill>
                <a:srgbClr val="FFFFFF"/>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Arial" panose="020B0604020202020204" pitchFamily="34" charset="0"/>
              </a:rPr>
              <a:t>2022</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73A2C1BB-2F76-2B88-1902-069D4EAA22B0}"/>
              </a:ext>
            </a:extLst>
          </p:cNvPr>
          <p:cNvSpPr>
            <a:spLocks noChangeArrowheads="1"/>
          </p:cNvSpPr>
          <p:nvPr/>
        </p:nvSpPr>
        <p:spPr bwMode="auto">
          <a:xfrm>
            <a:off x="4088391" y="2274781"/>
            <a:ext cx="1262978" cy="1808122"/>
          </a:xfrm>
          <a:prstGeom prst="rect">
            <a:avLst/>
          </a:prstGeom>
          <a:solidFill>
            <a:srgbClr val="3CD2DB"/>
          </a:solidFill>
          <a:ln>
            <a:noFill/>
          </a:ln>
          <a:effectLst/>
        </p:spPr>
        <p:txBody>
          <a:bodyPr vert="horz" wrap="square" lIns="108000" tIns="108000" rIns="108000" bIns="10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361263"/>
                </a:solidFill>
                <a:effectLst/>
                <a:latin typeface="Arial" panose="020B0604020202020204" pitchFamily="34" charset="0"/>
                <a:cs typeface="Arial" panose="020B0604020202020204" pitchFamily="34" charset="0"/>
              </a:rPr>
              <a:t>PBS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36126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10% data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2015-2021 </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4" name="Rectangle 5">
            <a:extLst>
              <a:ext uri="{FF2B5EF4-FFF2-40B4-BE49-F238E27FC236}">
                <a16:creationId xmlns:a16="http://schemas.microsoft.com/office/drawing/2014/main" id="{424928F1-889A-FAE8-AB04-5835CED5AB42}"/>
              </a:ext>
            </a:extLst>
          </p:cNvPr>
          <p:cNvSpPr>
            <a:spLocks noChangeArrowheads="1"/>
          </p:cNvSpPr>
          <p:nvPr/>
        </p:nvSpPr>
        <p:spPr bwMode="auto">
          <a:xfrm>
            <a:off x="6192220" y="2274780"/>
            <a:ext cx="2383971" cy="2609743"/>
          </a:xfrm>
          <a:prstGeom prst="rect">
            <a:avLst/>
          </a:prstGeom>
          <a:solidFill>
            <a:srgbClr val="FF990F"/>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108000" tIns="108000" rIns="108000" bIns="10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361263"/>
                </a:solidFill>
                <a:effectLst/>
                <a:latin typeface="Arial" panose="020B0604020202020204" pitchFamily="34" charset="0"/>
                <a:cs typeface="Arial" panose="020B0604020202020204" pitchFamily="34" charset="0"/>
              </a:rPr>
              <a:t>Hospital Audit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361263"/>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err="1">
                <a:ln>
                  <a:noFill/>
                </a:ln>
                <a:solidFill>
                  <a:srgbClr val="361263"/>
                </a:solidFill>
                <a:effectLst/>
                <a:latin typeface="Arial" panose="020B0604020202020204" pitchFamily="34" charset="0"/>
                <a:cs typeface="Arial" panose="020B0604020202020204" pitchFamily="34" charset="0"/>
              </a:rPr>
              <a:t>Organisational</a:t>
            </a: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 Survey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Clinical Audit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2021</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6">
            <a:extLst>
              <a:ext uri="{FF2B5EF4-FFF2-40B4-BE49-F238E27FC236}">
                <a16:creationId xmlns:a16="http://schemas.microsoft.com/office/drawing/2014/main" id="{B6F9A476-AABE-A732-1A56-023EBC5C4008}"/>
              </a:ext>
            </a:extLst>
          </p:cNvPr>
          <p:cNvSpPr>
            <a:spLocks noChangeArrowheads="1"/>
          </p:cNvSpPr>
          <p:nvPr/>
        </p:nvSpPr>
        <p:spPr bwMode="auto">
          <a:xfrm>
            <a:off x="9326886" y="2281237"/>
            <a:ext cx="2383971" cy="1441677"/>
          </a:xfrm>
          <a:prstGeom prst="rect">
            <a:avLst/>
          </a:prstGeom>
          <a:solidFill>
            <a:srgbClr val="00D278"/>
          </a:solidFill>
          <a:ln>
            <a:noFill/>
          </a:ln>
          <a:effectLst/>
        </p:spPr>
        <p:txBody>
          <a:bodyPr vert="horz" wrap="square" lIns="108000" tIns="108000" rIns="108000" bIns="108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361263"/>
                </a:solidFill>
                <a:effectLst/>
                <a:latin typeface="Arial" panose="020B0604020202020204" pitchFamily="34" charset="0"/>
                <a:cs typeface="Arial" panose="020B0604020202020204" pitchFamily="34" charset="0"/>
              </a:rPr>
              <a:t>AIHW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rgbClr val="361263"/>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National </a:t>
            </a:r>
            <a:r>
              <a:rPr kumimoji="0" lang="en-US" altLang="en-US" sz="1600" b="0" i="0" u="none" strike="noStrike" cap="none" normalizeH="0" baseline="0" dirty="0" err="1">
                <a:ln>
                  <a:noFill/>
                </a:ln>
                <a:solidFill>
                  <a:srgbClr val="361263"/>
                </a:solidFill>
                <a:effectLst/>
                <a:latin typeface="Arial" panose="020B0604020202020204" pitchFamily="34" charset="0"/>
                <a:cs typeface="Arial" panose="020B0604020202020204" pitchFamily="34" charset="0"/>
              </a:rPr>
              <a:t>pIBD</a:t>
            </a: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 Hospital Activity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61263"/>
                </a:solidFill>
                <a:effectLst/>
                <a:latin typeface="Arial" panose="020B0604020202020204" pitchFamily="34" charset="0"/>
                <a:cs typeface="Arial" panose="020B0604020202020204" pitchFamily="34" charset="0"/>
              </a:rPr>
              <a:t>2021</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21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heme/theme1.xml><?xml version="1.0" encoding="utf-8"?>
<a:theme xmlns:a="http://schemas.openxmlformats.org/drawingml/2006/main" name="Office Theme">
  <a:themeElements>
    <a:clrScheme name="Cohn's+Colitis 2022">
      <a:dk1>
        <a:srgbClr val="000000"/>
      </a:dk1>
      <a:lt1>
        <a:srgbClr val="FFFFFF"/>
      </a:lt1>
      <a:dk2>
        <a:srgbClr val="000000"/>
      </a:dk2>
      <a:lt2>
        <a:srgbClr val="FFFFFF"/>
      </a:lt2>
      <a:accent1>
        <a:srgbClr val="361263"/>
      </a:accent1>
      <a:accent2>
        <a:srgbClr val="FF990F"/>
      </a:accent2>
      <a:accent3>
        <a:srgbClr val="F5F1E7"/>
      </a:accent3>
      <a:accent4>
        <a:srgbClr val="E6E6E6"/>
      </a:accent4>
      <a:accent5>
        <a:srgbClr val="3CD2DB"/>
      </a:accent5>
      <a:accent6>
        <a:srgbClr val="00D278"/>
      </a:accent6>
      <a:hlink>
        <a:srgbClr val="FF3C4E"/>
      </a:hlink>
      <a:folHlink>
        <a:srgbClr val="D278FA"/>
      </a:folHlink>
    </a:clrScheme>
    <a:fontScheme name="CCA 2022">
      <a:majorFont>
        <a:latin typeface="MarkOT-Medium"/>
        <a:ea typeface=""/>
        <a:cs typeface=""/>
      </a:majorFont>
      <a:minorFont>
        <a:latin typeface="MarkOT-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ctr" anchorCtr="0">
        <a:noAutofit/>
      </a:bodyPr>
      <a:lstStyle>
        <a:defPPr algn="ctr">
          <a:defRPr dirty="0" smtClean="0">
            <a:solidFill>
              <a:schemeClr val="accent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665CBB6077524694D0474DFD6E02D8" ma:contentTypeVersion="18" ma:contentTypeDescription="Create a new document." ma:contentTypeScope="" ma:versionID="e666422a423fb49d8799e424e48f88c6">
  <xsd:schema xmlns:xsd="http://www.w3.org/2001/XMLSchema" xmlns:xs="http://www.w3.org/2001/XMLSchema" xmlns:p="http://schemas.microsoft.com/office/2006/metadata/properties" xmlns:ns2="c3fa3e28-3068-4496-87bf-5adb7f7e8c9a" xmlns:ns3="472fcd80-2c55-4933-b9e1-b283dbca5c21" targetNamespace="http://schemas.microsoft.com/office/2006/metadata/properties" ma:root="true" ma:fieldsID="49c4ca4de69d3bf83ab7d1d4e8e98861" ns2:_="" ns3:_="">
    <xsd:import namespace="c3fa3e28-3068-4496-87bf-5adb7f7e8c9a"/>
    <xsd:import namespace="472fcd80-2c55-4933-b9e1-b283dbca5c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_Flow_SignoffStatu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fa3e28-3068-4496-87bf-5adb7f7e8c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77fbd4a-751c-4523-9795-0e97dd50706e}" ma:internalName="TaxCatchAll" ma:showField="CatchAllData" ma:web="c3fa3e28-3068-4496-87bf-5adb7f7e8c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72fcd80-2c55-4933-b9e1-b283dbca5c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6" nillable="true" ma:displayName="Sign-off status" ma:internalName="Sign_x002d_off_x0020_status">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7dee54d-ef8c-423f-96a5-82a614325e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2fcd80-2c55-4933-b9e1-b283dbca5c21">
      <Terms xmlns="http://schemas.microsoft.com/office/infopath/2007/PartnerControls"/>
    </lcf76f155ced4ddcb4097134ff3c332f>
    <TaxCatchAll xmlns="c3fa3e28-3068-4496-87bf-5adb7f7e8c9a" xsi:nil="true"/>
    <_Flow_SignoffStatus xmlns="472fcd80-2c55-4933-b9e1-b283dbca5c2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D9C7CC-9048-419F-915D-91A9C49E4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fa3e28-3068-4496-87bf-5adb7f7e8c9a"/>
    <ds:schemaRef ds:uri="472fcd80-2c55-4933-b9e1-b283dbca5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55EA8A-202C-4F4D-BA94-36708432F4C5}">
  <ds:schemaRefs>
    <ds:schemaRef ds:uri="http://schemas.microsoft.com/office/2006/metadata/properties"/>
    <ds:schemaRef ds:uri="http://schemas.microsoft.com/office/2006/documentManagement/types"/>
    <ds:schemaRef ds:uri="472fcd80-2c55-4933-b9e1-b283dbca5c21"/>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c3fa3e28-3068-4496-87bf-5adb7f7e8c9a"/>
    <ds:schemaRef ds:uri="http://www.w3.org/XML/1998/namespace"/>
  </ds:schemaRefs>
</ds:datastoreItem>
</file>

<file path=customXml/itemProps3.xml><?xml version="1.0" encoding="utf-8"?>
<ds:datastoreItem xmlns:ds="http://schemas.openxmlformats.org/officeDocument/2006/customXml" ds:itemID="{0670808A-1791-49E5-9DA9-B98E896E52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9048</TotalTime>
  <Words>3213</Words>
  <Application>Microsoft Office PowerPoint</Application>
  <PresentationFormat>Widescreen</PresentationFormat>
  <Paragraphs>553</Paragraphs>
  <Slides>30</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Mangal Pro</vt:lpstr>
      <vt:lpstr>MarkOT-Book</vt:lpstr>
      <vt:lpstr>MarkOT-Medium</vt:lpstr>
      <vt:lpstr>Playtime</vt:lpstr>
      <vt:lpstr>Wingdings</vt:lpstr>
      <vt:lpstr>Office Theme</vt:lpstr>
      <vt:lpstr>Paediatric IBD in Australia:  Patient Experience and Audit</vt:lpstr>
      <vt:lpstr>Disclosures</vt:lpstr>
      <vt:lpstr>At CCA we dream of a future free of Crohn’s and colitis</vt:lpstr>
      <vt:lpstr>CCA Ambition 2026</vt:lpstr>
      <vt:lpstr> Australia- Sydney Harbor- World IBD Day </vt:lpstr>
      <vt:lpstr>Australia- Down Under </vt:lpstr>
      <vt:lpstr>IBD National Action Plan</vt:lpstr>
      <vt:lpstr> Paediatric Project</vt:lpstr>
      <vt:lpstr>Paediatric IBD Quality of Care project</vt:lpstr>
      <vt:lpstr> Experience Survey Results</vt:lpstr>
      <vt:lpstr> Experience Survey Results</vt:lpstr>
      <vt:lpstr> Experience Survey Results</vt:lpstr>
      <vt:lpstr> Experience Survey Results</vt:lpstr>
      <vt:lpstr> Experience Survey Results</vt:lpstr>
      <vt:lpstr> Experience Survey Results</vt:lpstr>
      <vt:lpstr> Experience Survey Results</vt:lpstr>
      <vt:lpstr>Youth psychological burden</vt:lpstr>
      <vt:lpstr> Experience Survey Results</vt:lpstr>
      <vt:lpstr>Experience Survey Results</vt:lpstr>
      <vt:lpstr> Family Interviews</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Russell</dc:creator>
  <cp:lastModifiedBy>Leanne Raven</cp:lastModifiedBy>
  <cp:revision>18</cp:revision>
  <dcterms:created xsi:type="dcterms:W3CDTF">2022-04-27T05:52:50Z</dcterms:created>
  <dcterms:modified xsi:type="dcterms:W3CDTF">2024-05-17T17:17:52Z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0x01010025665CBB6077524694D0474DFD6E02D8</vt:lpwstr>
  </property>
</Properties>
</file>